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96" r:id="rId5"/>
    <p:sldId id="263" r:id="rId6"/>
    <p:sldId id="258" r:id="rId7"/>
    <p:sldId id="259" r:id="rId8"/>
    <p:sldId id="266" r:id="rId9"/>
    <p:sldId id="267" r:id="rId10"/>
    <p:sldId id="260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79" r:id="rId31"/>
    <p:sldId id="280" r:id="rId32"/>
    <p:sldId id="283" r:id="rId33"/>
    <p:sldId id="282" r:id="rId34"/>
    <p:sldId id="281" r:id="rId35"/>
    <p:sldId id="294" r:id="rId36"/>
    <p:sldId id="295" r:id="rId37"/>
    <p:sldId id="297" r:id="rId38"/>
    <p:sldId id="284" r:id="rId39"/>
    <p:sldId id="298" r:id="rId40"/>
    <p:sldId id="285" r:id="rId41"/>
    <p:sldId id="299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Health situation</c:v>
                </c:pt>
                <c:pt idx="1">
                  <c:v>Epidemiological surveillance</c:v>
                </c:pt>
                <c:pt idx="2">
                  <c:v>Health promotion</c:v>
                </c:pt>
                <c:pt idx="3">
                  <c:v>Regulation</c:v>
                </c:pt>
                <c:pt idx="4">
                  <c:v>Participation</c:v>
                </c:pt>
                <c:pt idx="5">
                  <c:v>Policy and planning</c:v>
                </c:pt>
                <c:pt idx="6">
                  <c:v>Evaluation</c:v>
                </c:pt>
                <c:pt idx="7">
                  <c:v>Human resources</c:v>
                </c:pt>
                <c:pt idx="8">
                  <c:v>Quality</c:v>
                </c:pt>
                <c:pt idx="9">
                  <c:v>Research</c:v>
                </c:pt>
                <c:pt idx="10">
                  <c:v>Management capacity</c:v>
                </c:pt>
                <c:pt idx="11">
                  <c:v>Emergencies and Distasters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0.62000000000000022</c:v>
                </c:pt>
                <c:pt idx="1">
                  <c:v>0.70000000000000018</c:v>
                </c:pt>
                <c:pt idx="2">
                  <c:v>0.52</c:v>
                </c:pt>
                <c:pt idx="3">
                  <c:v>0.26</c:v>
                </c:pt>
                <c:pt idx="4">
                  <c:v>0.19000000000000006</c:v>
                </c:pt>
                <c:pt idx="5">
                  <c:v>0.62000000000000022</c:v>
                </c:pt>
                <c:pt idx="6">
                  <c:v>0.5</c:v>
                </c:pt>
                <c:pt idx="7">
                  <c:v>0.46</c:v>
                </c:pt>
                <c:pt idx="8">
                  <c:v>0.32000000000000012</c:v>
                </c:pt>
                <c:pt idx="9">
                  <c:v>0.5</c:v>
                </c:pt>
                <c:pt idx="10">
                  <c:v>0.61000000000000021</c:v>
                </c:pt>
                <c:pt idx="11">
                  <c:v>0.65000000000000024</c:v>
                </c:pt>
              </c:numCache>
            </c:numRef>
          </c:val>
        </c:ser>
        <c:axId val="94202112"/>
        <c:axId val="94208000"/>
      </c:barChart>
      <c:catAx>
        <c:axId val="94202112"/>
        <c:scaling>
          <c:orientation val="minMax"/>
        </c:scaling>
        <c:axPos val="l"/>
        <c:majorTickMark val="none"/>
        <c:tickLblPos val="nextTo"/>
        <c:crossAx val="94208000"/>
        <c:crosses val="autoZero"/>
        <c:auto val="1"/>
        <c:lblAlgn val="ctr"/>
        <c:lblOffset val="100"/>
      </c:catAx>
      <c:valAx>
        <c:axId val="94208000"/>
        <c:scaling>
          <c:orientation val="minMax"/>
        </c:scaling>
        <c:axPos val="b"/>
        <c:majorGridlines>
          <c:spPr>
            <a:ln w="0">
              <a:solidFill>
                <a:schemeClr val="bg1"/>
              </a:solidFill>
            </a:ln>
          </c:spPr>
        </c:majorGridlines>
        <c:numFmt formatCode="General" sourceLinked="1"/>
        <c:majorTickMark val="in"/>
        <c:tickLblPos val="nextTo"/>
        <c:crossAx val="942021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6311-1891-43F0-8E4B-286CE6D3F58B}" type="datetimeFigureOut">
              <a:rPr lang="en-US" smtClean="0"/>
              <a:pPr/>
              <a:t>6/25/2009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907A7-CDD8-46FA-971D-4F6F99431CF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6311-1891-43F0-8E4B-286CE6D3F58B}" type="datetimeFigureOut">
              <a:rPr lang="en-US" smtClean="0"/>
              <a:pPr/>
              <a:t>6/25/2009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907A7-CDD8-46FA-971D-4F6F99431C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6311-1891-43F0-8E4B-286CE6D3F58B}" type="datetimeFigureOut">
              <a:rPr lang="en-US" smtClean="0"/>
              <a:pPr/>
              <a:t>6/25/2009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907A7-CDD8-46FA-971D-4F6F99431C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6311-1891-43F0-8E4B-286CE6D3F58B}" type="datetimeFigureOut">
              <a:rPr lang="en-US" smtClean="0"/>
              <a:pPr/>
              <a:t>6/25/2009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907A7-CDD8-46FA-971D-4F6F99431C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6311-1891-43F0-8E4B-286CE6D3F58B}" type="datetimeFigureOut">
              <a:rPr lang="en-US" smtClean="0"/>
              <a:pPr/>
              <a:t>6/25/2009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907A7-CDD8-46FA-971D-4F6F99431C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6311-1891-43F0-8E4B-286CE6D3F58B}" type="datetimeFigureOut">
              <a:rPr lang="en-US" smtClean="0"/>
              <a:pPr/>
              <a:t>6/25/2009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907A7-CDD8-46FA-971D-4F6F99431C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6311-1891-43F0-8E4B-286CE6D3F58B}" type="datetimeFigureOut">
              <a:rPr lang="en-US" smtClean="0"/>
              <a:pPr/>
              <a:t>6/25/2009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907A7-CDD8-46FA-971D-4F6F99431C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6311-1891-43F0-8E4B-286CE6D3F58B}" type="datetimeFigureOut">
              <a:rPr lang="en-US" smtClean="0"/>
              <a:pPr/>
              <a:t>6/25/2009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907A7-CDD8-46FA-971D-4F6F99431C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6311-1891-43F0-8E4B-286CE6D3F58B}" type="datetimeFigureOut">
              <a:rPr lang="en-US" smtClean="0"/>
              <a:pPr/>
              <a:t>6/25/2009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907A7-CDD8-46FA-971D-4F6F99431C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6311-1891-43F0-8E4B-286CE6D3F58B}" type="datetimeFigureOut">
              <a:rPr lang="en-US" smtClean="0"/>
              <a:pPr/>
              <a:t>6/25/2009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907A7-CDD8-46FA-971D-4F6F99431CF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1626311-1891-43F0-8E4B-286CE6D3F58B}" type="datetimeFigureOut">
              <a:rPr lang="en-US" smtClean="0"/>
              <a:pPr/>
              <a:t>6/25/2009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0B907A7-CDD8-46FA-971D-4F6F99431C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1626311-1891-43F0-8E4B-286CE6D3F58B}" type="datetimeFigureOut">
              <a:rPr lang="en-US" smtClean="0"/>
              <a:pPr/>
              <a:t>6/25/2009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0B907A7-CDD8-46FA-971D-4F6F99431C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Public Health in India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8077200" cy="1499616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Aalok</a:t>
            </a:r>
            <a:r>
              <a:rPr lang="en-US" sz="3200" dirty="0" smtClean="0"/>
              <a:t> </a:t>
            </a:r>
            <a:r>
              <a:rPr lang="en-US" sz="3200" dirty="0" smtClean="0"/>
              <a:t>Ranjan Chaurasia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Public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</a:p>
          <a:p>
            <a:pPr lvl="1"/>
            <a:r>
              <a:rPr lang="en-US" dirty="0" smtClean="0"/>
              <a:t>Measurement of disease conditions in relation to the population at risk. </a:t>
            </a:r>
          </a:p>
          <a:p>
            <a:r>
              <a:rPr lang="en-US" dirty="0" smtClean="0"/>
              <a:t>Statistics</a:t>
            </a:r>
          </a:p>
          <a:p>
            <a:pPr lvl="1"/>
            <a:r>
              <a:rPr lang="en-US" dirty="0" smtClean="0"/>
              <a:t>Collection, presentation, analysis and interpretation of epidemiological data.</a:t>
            </a:r>
          </a:p>
          <a:p>
            <a:r>
              <a:rPr lang="en-US" dirty="0" smtClean="0"/>
              <a:t>Health Services</a:t>
            </a:r>
          </a:p>
          <a:p>
            <a:pPr lvl="1"/>
            <a:r>
              <a:rPr lang="en-US" dirty="0" smtClean="0"/>
              <a:t>Services directed towards meeting the health needs of the people.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Health before the Colonial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Little is known about public health activities before the colonial period.</a:t>
            </a:r>
          </a:p>
          <a:p>
            <a:r>
              <a:rPr lang="en-US" dirty="0" smtClean="0"/>
              <a:t>Main stream system of health care was </a:t>
            </a:r>
            <a:r>
              <a:rPr lang="en-US" i="1" dirty="0" smtClean="0"/>
              <a:t>Ayurveda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Home-based care appeared to be the dominant feature.</a:t>
            </a:r>
          </a:p>
          <a:p>
            <a:r>
              <a:rPr lang="en-US" dirty="0" smtClean="0"/>
              <a:t>There appeared little organised efforts or institutional care to treat diseases and prevent deaths.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Health during the Colonial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Evolution of public health system during the colonial period followed the same path that was followed in Britain.</a:t>
            </a:r>
          </a:p>
          <a:p>
            <a:r>
              <a:rPr lang="en-US" dirty="0" smtClean="0"/>
              <a:t>Public health efforts were focused largely on protecting British civilians and army cantonments.</a:t>
            </a:r>
          </a:p>
          <a:p>
            <a:r>
              <a:rPr lang="en-US" dirty="0" smtClean="0"/>
              <a:t>Sanitation was given the top priority.</a:t>
            </a:r>
          </a:p>
          <a:p>
            <a:r>
              <a:rPr lang="en-US" dirty="0" smtClean="0"/>
              <a:t>Focus was also on early detection and control of contagious diseases – cholera and plague.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Health during the British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Training and research Institutions in public health.</a:t>
            </a:r>
          </a:p>
          <a:p>
            <a:r>
              <a:rPr lang="en-US" dirty="0" smtClean="0"/>
              <a:t>Public health legislation.</a:t>
            </a:r>
          </a:p>
          <a:p>
            <a:r>
              <a:rPr lang="en-US" dirty="0" smtClean="0"/>
              <a:t>Sanitary departments</a:t>
            </a:r>
          </a:p>
          <a:p>
            <a:pPr lvl="1"/>
            <a:r>
              <a:rPr lang="en-US" dirty="0" smtClean="0"/>
              <a:t>Ascertaining local sanitary conditions.</a:t>
            </a:r>
          </a:p>
          <a:p>
            <a:pPr lvl="1"/>
            <a:r>
              <a:rPr lang="en-US" dirty="0" smtClean="0"/>
              <a:t>Vital registration.</a:t>
            </a:r>
          </a:p>
          <a:p>
            <a:pPr lvl="1"/>
            <a:r>
              <a:rPr lang="en-US" dirty="0" smtClean="0"/>
              <a:t>Monitoring disease trends.</a:t>
            </a:r>
          </a:p>
          <a:p>
            <a:pPr lvl="1"/>
            <a:r>
              <a:rPr lang="en-US" dirty="0" smtClean="0"/>
              <a:t>Vaccination programmes.</a:t>
            </a:r>
          </a:p>
          <a:p>
            <a:pPr lvl="1"/>
            <a:r>
              <a:rPr lang="en-US" dirty="0" smtClean="0"/>
              <a:t>Technical advice on control of epidemics.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Health during the British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Restriction of public health efforts to British civilians and military established was a major constraint.</a:t>
            </a:r>
          </a:p>
          <a:p>
            <a:r>
              <a:rPr lang="en-US" dirty="0" smtClean="0"/>
              <a:t>Majority of Indian masses remained deprived of the dividends of these efforts.</a:t>
            </a:r>
          </a:p>
          <a:p>
            <a:r>
              <a:rPr lang="en-US" dirty="0" smtClean="0"/>
              <a:t>At the time of Independence only 3 per cent households in India had toilets.</a:t>
            </a:r>
          </a:p>
          <a:p>
            <a:r>
              <a:rPr lang="en-US" dirty="0" smtClean="0"/>
              <a:t>Water, drainage and waste disposal services were utterly lacking.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Health during the British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Although, public health efforts were restricted to British civilian and military establishment, they had impact on Indian masses.</a:t>
            </a:r>
          </a:p>
          <a:p>
            <a:pPr lvl="1"/>
            <a:r>
              <a:rPr lang="en-US" dirty="0" smtClean="0"/>
              <a:t>Mortality spikes were sharply reduced.</a:t>
            </a:r>
          </a:p>
          <a:p>
            <a:pPr lvl="1"/>
            <a:r>
              <a:rPr lang="en-US" dirty="0" smtClean="0"/>
              <a:t>Mortality from cholera and plague was sharply reduced.</a:t>
            </a:r>
          </a:p>
          <a:p>
            <a:pPr lvl="1"/>
            <a:r>
              <a:rPr lang="en-US" dirty="0" smtClean="0"/>
              <a:t>Diseases like malaria and gastro-enteritis  continued to take heavy toll.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Health in Independent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Evolution of public health care system in Independent India was shaped by two important factors:</a:t>
            </a:r>
          </a:p>
          <a:p>
            <a:pPr lvl="1"/>
            <a:r>
              <a:rPr lang="en-US" dirty="0" smtClean="0"/>
              <a:t>The Report of First Health Survey and Development Committee (</a:t>
            </a:r>
            <a:r>
              <a:rPr lang="en-US" i="1" dirty="0" smtClean="0"/>
              <a:t>Bhore Committee</a:t>
            </a:r>
            <a:r>
              <a:rPr lang="en-US" dirty="0" smtClean="0"/>
              <a:t>)  constituted during the colonial rule.</a:t>
            </a:r>
          </a:p>
          <a:p>
            <a:pPr lvl="1"/>
            <a:r>
              <a:rPr lang="en-US" dirty="0" smtClean="0"/>
              <a:t>Emergence of modern medical technology for the prevention and control of diseases, especially communicable diseases.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Bhore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Appointed in 1943.</a:t>
            </a:r>
          </a:p>
          <a:p>
            <a:r>
              <a:rPr lang="en-US" dirty="0" smtClean="0"/>
              <a:t>Recommended comprehensive remodeling of health services.</a:t>
            </a:r>
          </a:p>
          <a:p>
            <a:pPr lvl="1"/>
            <a:r>
              <a:rPr lang="en-US" dirty="0" smtClean="0"/>
              <a:t>Integration of preventive and curative health services at all levels.</a:t>
            </a:r>
          </a:p>
          <a:p>
            <a:pPr lvl="1"/>
            <a:r>
              <a:rPr lang="en-US" dirty="0" smtClean="0"/>
              <a:t>Hospital-based health care system.</a:t>
            </a:r>
          </a:p>
          <a:p>
            <a:pPr lvl="1"/>
            <a:r>
              <a:rPr lang="en-US" dirty="0" smtClean="0"/>
              <a:t>Development of primary health centres in two stages.</a:t>
            </a:r>
          </a:p>
          <a:p>
            <a:pPr lvl="1"/>
            <a:r>
              <a:rPr lang="en-US" dirty="0" smtClean="0"/>
              <a:t>Training in Preventive and Social Medicine.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Bhore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short-term plan</a:t>
            </a:r>
          </a:p>
          <a:p>
            <a:pPr lvl="1"/>
            <a:r>
              <a:rPr lang="en-US" dirty="0" smtClean="0"/>
              <a:t>A PHC for every 40000 population.</a:t>
            </a:r>
          </a:p>
          <a:p>
            <a:pPr lvl="1"/>
            <a:r>
              <a:rPr lang="en-US" dirty="0" smtClean="0"/>
              <a:t>PHC to be manned by 2 doctors, 4 PHN, 4 Midwife, 1 Nurse, and others.</a:t>
            </a:r>
          </a:p>
          <a:p>
            <a:r>
              <a:rPr lang="en-US" dirty="0" smtClean="0"/>
              <a:t>The long-term plan</a:t>
            </a:r>
          </a:p>
          <a:p>
            <a:pPr lvl="1"/>
            <a:r>
              <a:rPr lang="en-US" dirty="0" smtClean="0"/>
              <a:t>A primary health unit for every 10-20 thousand population with 75 beds.</a:t>
            </a:r>
          </a:p>
          <a:p>
            <a:pPr lvl="1"/>
            <a:r>
              <a:rPr lang="en-US" dirty="0" smtClean="0"/>
              <a:t>Secondary unit with 650 bedded hospital.</a:t>
            </a:r>
          </a:p>
          <a:p>
            <a:pPr lvl="1"/>
            <a:r>
              <a:rPr lang="en-US" dirty="0" smtClean="0"/>
              <a:t>District unit with 2500 bedded hospital.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Mass production of antibiotics.</a:t>
            </a:r>
          </a:p>
          <a:p>
            <a:r>
              <a:rPr lang="en-US" dirty="0" smtClean="0"/>
              <a:t>Availability of vaccines for diseases having high mortality and disability rates</a:t>
            </a:r>
          </a:p>
          <a:p>
            <a:pPr lvl="1"/>
            <a:r>
              <a:rPr lang="en-US" dirty="0" smtClean="0"/>
              <a:t>Tetanus</a:t>
            </a:r>
          </a:p>
          <a:p>
            <a:pPr lvl="1"/>
            <a:r>
              <a:rPr lang="en-US" dirty="0" smtClean="0"/>
              <a:t>Diphtheria</a:t>
            </a:r>
          </a:p>
          <a:p>
            <a:pPr lvl="1"/>
            <a:r>
              <a:rPr lang="en-US" dirty="0" smtClean="0"/>
              <a:t>Pertussis (Whooping Cough)</a:t>
            </a:r>
          </a:p>
          <a:p>
            <a:pPr lvl="1"/>
            <a:r>
              <a:rPr lang="en-US" dirty="0" smtClean="0"/>
              <a:t>Measles</a:t>
            </a:r>
          </a:p>
          <a:p>
            <a:pPr lvl="1"/>
            <a:r>
              <a:rPr lang="en-US" dirty="0" smtClean="0"/>
              <a:t>Poliomyelitis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 and Public Health</a:t>
            </a:r>
          </a:p>
          <a:p>
            <a:r>
              <a:rPr lang="en-US" dirty="0" smtClean="0"/>
              <a:t>Public Health in India</a:t>
            </a:r>
          </a:p>
          <a:p>
            <a:pPr lvl="1"/>
            <a:r>
              <a:rPr lang="en-US" dirty="0" smtClean="0"/>
              <a:t>Before the Colonial period</a:t>
            </a:r>
          </a:p>
          <a:p>
            <a:pPr lvl="1"/>
            <a:r>
              <a:rPr lang="en-US" dirty="0" smtClean="0"/>
              <a:t>During the Colonial period</a:t>
            </a:r>
          </a:p>
          <a:p>
            <a:pPr lvl="1"/>
            <a:r>
              <a:rPr lang="en-US" dirty="0" smtClean="0"/>
              <a:t>After the colonial period</a:t>
            </a:r>
          </a:p>
          <a:p>
            <a:r>
              <a:rPr lang="en-US" dirty="0" smtClean="0"/>
              <a:t>Essential Public Health Functions</a:t>
            </a:r>
          </a:p>
          <a:p>
            <a:r>
              <a:rPr lang="en-US" dirty="0" smtClean="0"/>
              <a:t>Mortality transition in India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Health in Independent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recommendations of Bhore Committee and the availability of preventive and curative medical technology resulted in the evolution of hospital-based public health system.</a:t>
            </a:r>
          </a:p>
          <a:p>
            <a:r>
              <a:rPr lang="en-US" dirty="0" smtClean="0"/>
              <a:t>The public health arrangements created during the colonial period were replaced by hospitals and health centres.</a:t>
            </a:r>
          </a:p>
          <a:p>
            <a:r>
              <a:rPr lang="en-US" dirty="0" smtClean="0"/>
              <a:t>Public health services were merged with the medical services.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Health in Independent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Bhore Committees recommendations were accepted only partially.</a:t>
            </a:r>
          </a:p>
          <a:p>
            <a:pPr lvl="1"/>
            <a:r>
              <a:rPr lang="en-US" dirty="0" smtClean="0"/>
              <a:t>One primary health centre for every 30 thousand population.</a:t>
            </a:r>
          </a:p>
          <a:p>
            <a:pPr lvl="1"/>
            <a:r>
              <a:rPr lang="en-US" dirty="0" smtClean="0"/>
              <a:t>Only 6 beds in each primary health centre.</a:t>
            </a:r>
          </a:p>
          <a:p>
            <a:pPr lvl="1"/>
            <a:r>
              <a:rPr lang="en-US" dirty="0" smtClean="0"/>
              <a:t>Only one doctor.</a:t>
            </a:r>
          </a:p>
          <a:p>
            <a:pPr lvl="1"/>
            <a:r>
              <a:rPr lang="en-US" dirty="0" smtClean="0"/>
              <a:t>Truncated paramedical staff.</a:t>
            </a:r>
          </a:p>
          <a:p>
            <a:r>
              <a:rPr lang="en-US" dirty="0" smtClean="0"/>
              <a:t>The situation has remained largely unchanged.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Health in Independent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</a:t>
            </a:r>
            <a:r>
              <a:rPr lang="en-US" i="1" dirty="0" smtClean="0"/>
              <a:t>Bhore</a:t>
            </a:r>
            <a:r>
              <a:rPr lang="en-US" dirty="0" smtClean="0"/>
              <a:t> Committee, numerous committees were constituted to evolve the public health system.</a:t>
            </a:r>
          </a:p>
          <a:p>
            <a:r>
              <a:rPr lang="en-US" dirty="0" smtClean="0"/>
              <a:t>Some of the recommendations of these committees were adopted; some were not by the government.</a:t>
            </a:r>
          </a:p>
          <a:p>
            <a:r>
              <a:rPr lang="en-US" dirty="0" smtClean="0"/>
              <a:t>All committees retained the core of the model recommended by the Bhore Committee.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Health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Mudalliar Committee(1962)</a:t>
            </a:r>
          </a:p>
          <a:p>
            <a:pPr lvl="1"/>
            <a:r>
              <a:rPr lang="en-US" dirty="0" smtClean="0"/>
              <a:t>Strengthen PHCs before establishing new ones.</a:t>
            </a:r>
          </a:p>
          <a:p>
            <a:pPr lvl="2"/>
            <a:r>
              <a:rPr lang="en-US" dirty="0" smtClean="0"/>
              <a:t>PHC should provide preventive, promotive and curative services.</a:t>
            </a:r>
          </a:p>
          <a:p>
            <a:pPr lvl="1"/>
            <a:r>
              <a:rPr lang="en-US" dirty="0" smtClean="0"/>
              <a:t>Strengthen sub-divisional and district hospitals.</a:t>
            </a:r>
          </a:p>
          <a:p>
            <a:pPr lvl="1"/>
            <a:r>
              <a:rPr lang="en-US" dirty="0" smtClean="0"/>
              <a:t>Creation of All India Health Services.</a:t>
            </a:r>
          </a:p>
          <a:p>
            <a:r>
              <a:rPr lang="en-US" dirty="0" smtClean="0"/>
              <a:t>Chaddha Committee (1963)</a:t>
            </a:r>
          </a:p>
          <a:p>
            <a:pPr lvl="1"/>
            <a:r>
              <a:rPr lang="en-US" dirty="0" smtClean="0"/>
              <a:t>Malaria worker to function as multipurpose worker.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Mukherjee Committee (1965)</a:t>
            </a:r>
          </a:p>
          <a:p>
            <a:pPr lvl="1"/>
            <a:r>
              <a:rPr lang="en-US" dirty="0" smtClean="0"/>
              <a:t>Separate staff for family planning programme.</a:t>
            </a:r>
          </a:p>
          <a:p>
            <a:pPr lvl="1"/>
            <a:r>
              <a:rPr lang="en-US" dirty="0" smtClean="0"/>
              <a:t>Malaria activities to be de-linked from family planning activities.</a:t>
            </a:r>
          </a:p>
          <a:p>
            <a:r>
              <a:rPr lang="en-US" dirty="0" smtClean="0"/>
              <a:t>Jungalwala Committee (1967)</a:t>
            </a:r>
          </a:p>
          <a:p>
            <a:pPr lvl="1"/>
            <a:r>
              <a:rPr lang="en-US" dirty="0" smtClean="0"/>
              <a:t>A unified approach for all problems instead of a segmented approach for different problems.</a:t>
            </a:r>
          </a:p>
          <a:p>
            <a:pPr lvl="1"/>
            <a:r>
              <a:rPr lang="en-US" dirty="0" smtClean="0"/>
              <a:t>Medical care and public health programmes  to be put under charge of a single administrator.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Kartar Singh Committee</a:t>
            </a:r>
          </a:p>
          <a:p>
            <a:pPr lvl="1"/>
            <a:r>
              <a:rPr lang="en-US" dirty="0" smtClean="0"/>
              <a:t>Concept of MPW(M) and MPW(F).</a:t>
            </a:r>
          </a:p>
          <a:p>
            <a:pPr lvl="1"/>
            <a:r>
              <a:rPr lang="en-US" dirty="0" smtClean="0"/>
              <a:t>One PHC to catre 50 thousand population.</a:t>
            </a:r>
          </a:p>
          <a:p>
            <a:pPr lvl="1"/>
            <a:r>
              <a:rPr lang="en-US" dirty="0" smtClean="0"/>
              <a:t>Each PHC should have 16 SHC (3-3.5 thousand population).</a:t>
            </a:r>
          </a:p>
          <a:p>
            <a:r>
              <a:rPr lang="en-US" dirty="0" smtClean="0"/>
              <a:t>Shrivastav Committee</a:t>
            </a:r>
          </a:p>
          <a:p>
            <a:pPr lvl="1"/>
            <a:r>
              <a:rPr lang="en-US" dirty="0" smtClean="0"/>
              <a:t>Creation of bonds of paraprofessional and semiprofessional health workers from within the community itself.</a:t>
            </a:r>
          </a:p>
          <a:p>
            <a:pPr lvl="1"/>
            <a:r>
              <a:rPr lang="en-US" dirty="0" smtClean="0"/>
              <a:t>Development of a “Referral Services Complex.”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Bajaj Committee</a:t>
            </a:r>
          </a:p>
          <a:p>
            <a:pPr lvl="1"/>
            <a:r>
              <a:rPr lang="en-US" dirty="0" smtClean="0"/>
              <a:t>Formulation of National Medical &amp; Health Education Policy.</a:t>
            </a:r>
          </a:p>
          <a:p>
            <a:pPr lvl="1"/>
            <a:r>
              <a:rPr lang="en-US" dirty="0" smtClean="0"/>
              <a:t>Formulation of National Health Manpower Policy.</a:t>
            </a:r>
          </a:p>
          <a:p>
            <a:pPr lvl="1"/>
            <a:r>
              <a:rPr lang="en-US" dirty="0" smtClean="0"/>
              <a:t>Educational Commission for Health Sciences.</a:t>
            </a:r>
          </a:p>
          <a:p>
            <a:pPr lvl="1"/>
            <a:r>
              <a:rPr lang="en-US" dirty="0" smtClean="0"/>
              <a:t>Health Science Universities in various states.</a:t>
            </a:r>
          </a:p>
          <a:p>
            <a:pPr lvl="1"/>
            <a:r>
              <a:rPr lang="en-US" dirty="0" smtClean="0"/>
              <a:t>Health manpower cells.</a:t>
            </a:r>
          </a:p>
          <a:p>
            <a:pPr lvl="1"/>
            <a:r>
              <a:rPr lang="en-US" dirty="0" smtClean="0"/>
              <a:t>Vocationalisation of education at 10+2 levels as regards health related fields.</a:t>
            </a:r>
          </a:p>
          <a:p>
            <a:pPr lvl="1"/>
            <a:r>
              <a:rPr lang="en-US" dirty="0" smtClean="0"/>
              <a:t>Realistic health manpower survey.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 System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population based normative approach is adopted for establishing hospitals and health centres</a:t>
            </a:r>
          </a:p>
          <a:p>
            <a:pPr lvl="1"/>
            <a:r>
              <a:rPr lang="en-US" dirty="0" smtClean="0"/>
              <a:t>SHC – One for every 5000 (3000 in hilly/tribal areas) population.</a:t>
            </a:r>
          </a:p>
          <a:p>
            <a:pPr lvl="1"/>
            <a:r>
              <a:rPr lang="en-US" dirty="0" smtClean="0"/>
              <a:t>PHC – One for every 30000 population (20000 in difficult areas) with 4-6 indoor/observation beds.</a:t>
            </a:r>
          </a:p>
          <a:p>
            <a:pPr lvl="1"/>
            <a:r>
              <a:rPr lang="en-US" dirty="0" smtClean="0"/>
              <a:t>CHC – One for every 80-120 thousand population with 30 beds.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 System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norms are for government institutions and are for the rural areas only.</a:t>
            </a:r>
          </a:p>
          <a:p>
            <a:r>
              <a:rPr lang="en-US" dirty="0" smtClean="0"/>
              <a:t>For the urban areas, no norms have been defined.</a:t>
            </a:r>
          </a:p>
          <a:p>
            <a:r>
              <a:rPr lang="en-US" dirty="0" smtClean="0"/>
              <a:t>Nearly all government civil and district hospitals and most of the CHCs are located in the urban areas.</a:t>
            </a:r>
          </a:p>
          <a:p>
            <a:r>
              <a:rPr lang="en-US" dirty="0" smtClean="0"/>
              <a:t>No information is available about the private health system.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 System in India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295400"/>
                <a:gridCol w="1219200"/>
                <a:gridCol w="365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Institution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Reference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Number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SHC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145272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More than 6 SHC for each PHC,</a:t>
                      </a:r>
                      <a:r>
                        <a:rPr lang="en-US" sz="2000" baseline="0" dirty="0" smtClean="0"/>
                        <a:t> on average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PHC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22370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More than 5 PHC for every CHC, on average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4045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Rural hospitals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6298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Beds in rural hospitals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142396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About 23 beds per rural hospital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Urban hospitals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2774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Beds in urban hospitals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324206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About  117 beds per urban hospital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World Health Organisation defines </a:t>
            </a:r>
            <a:r>
              <a:rPr lang="en-US" i="1" dirty="0" smtClean="0"/>
              <a:t>Health (of an individual) as the state of complete physical mental and social well-being and not merely the absence of disease or infirmity</a:t>
            </a:r>
            <a:r>
              <a:rPr lang="en-US" dirty="0" smtClean="0"/>
              <a:t>.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World Health Organisation, however, does not define </a:t>
            </a:r>
            <a:r>
              <a:rPr lang="en-US" i="1" dirty="0" smtClean="0"/>
              <a:t>Public Health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Health in Independent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fall out of the hospital-based public health approach was the neglect of public health legislation.</a:t>
            </a:r>
          </a:p>
          <a:p>
            <a:r>
              <a:rPr lang="en-US" dirty="0" smtClean="0"/>
              <a:t>A Model Public Health Act was drafted in 1950 by the Government of India.</a:t>
            </a:r>
          </a:p>
          <a:p>
            <a:r>
              <a:rPr lang="en-US" dirty="0" smtClean="0"/>
              <a:t> It was revised in 1987.</a:t>
            </a:r>
          </a:p>
          <a:p>
            <a:r>
              <a:rPr lang="en-US" dirty="0" smtClean="0"/>
              <a:t>This Act is yet to be adopted by any of the constituent state of the country.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Health in Independent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hospital-based public health system led to the medicalisation of the system.</a:t>
            </a:r>
          </a:p>
          <a:p>
            <a:r>
              <a:rPr lang="en-US" dirty="0" smtClean="0"/>
              <a:t>The focus has been on medical services.</a:t>
            </a:r>
          </a:p>
          <a:p>
            <a:r>
              <a:rPr lang="en-US" dirty="0" smtClean="0"/>
              <a:t>Public health services have largely been neglected.</a:t>
            </a:r>
          </a:p>
          <a:p>
            <a:r>
              <a:rPr lang="en-US" dirty="0" smtClean="0"/>
              <a:t>Poor public health services result in high cost of illness, debility and death.</a:t>
            </a:r>
          </a:p>
          <a:p>
            <a:r>
              <a:rPr lang="en-US" dirty="0" smtClean="0"/>
              <a:t>The main sufferer are the people, especially the poor and deprived.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epidemiological and statistical dimensions of public health have been grossly neglected.</a:t>
            </a:r>
          </a:p>
          <a:p>
            <a:r>
              <a:rPr lang="en-US" dirty="0" smtClean="0"/>
              <a:t>Lack of epidemiological and statistical database affected public health planning.</a:t>
            </a:r>
          </a:p>
          <a:p>
            <a:r>
              <a:rPr lang="en-US" dirty="0" smtClean="0"/>
              <a:t>In the absence of necessary information, planning reduced to a normative, mechanical exercise, often out of context to people’s needs.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Health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problem gets complicated because of social, economic, cultural and environmental diversity  that leaves normative planning virtually redundant.</a:t>
            </a:r>
          </a:p>
          <a:p>
            <a:r>
              <a:rPr lang="en-US" dirty="0" smtClean="0"/>
              <a:t> Decentralisation of the health system could not succeed because of the lack of epidemiological and statistical information necessary for planning for public health services.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health in India is ‘hospitalised.’</a:t>
            </a:r>
          </a:p>
          <a:p>
            <a:r>
              <a:rPr lang="en-US" dirty="0" smtClean="0"/>
              <a:t>Health planning is concerned more with the health of the health care delivery system (hospitals and health centres) then the health of the people.</a:t>
            </a:r>
          </a:p>
          <a:p>
            <a:r>
              <a:rPr lang="en-US" dirty="0" smtClean="0"/>
              <a:t>The remedy was sought in terms of specific National health and disease control programmes.</a:t>
            </a:r>
          </a:p>
          <a:p>
            <a:r>
              <a:rPr lang="en-US" dirty="0" smtClean="0"/>
              <a:t>There are numerous such programmes.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Reproductive and child health programme.</a:t>
            </a:r>
          </a:p>
          <a:p>
            <a:r>
              <a:rPr lang="en-US" dirty="0" smtClean="0"/>
              <a:t>National tuberculosis control programme.</a:t>
            </a:r>
          </a:p>
          <a:p>
            <a:r>
              <a:rPr lang="en-US" dirty="0" smtClean="0"/>
              <a:t>National malaria control programme.</a:t>
            </a:r>
          </a:p>
          <a:p>
            <a:r>
              <a:rPr lang="en-US" dirty="0" smtClean="0"/>
              <a:t>National blindness control programme.</a:t>
            </a:r>
          </a:p>
          <a:p>
            <a:r>
              <a:rPr lang="en-US" dirty="0" smtClean="0"/>
              <a:t>National water born disease control programme.</a:t>
            </a:r>
          </a:p>
          <a:p>
            <a:r>
              <a:rPr lang="en-US" dirty="0" smtClean="0"/>
              <a:t>National leprosy eradication programme.</a:t>
            </a:r>
          </a:p>
          <a:p>
            <a:r>
              <a:rPr lang="en-US" dirty="0" smtClean="0"/>
              <a:t>National iodine deficiency control programme.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National disease control programmes are implemented through the existing government hospitals and health centres.</a:t>
            </a:r>
          </a:p>
          <a:p>
            <a:r>
              <a:rPr lang="en-US" dirty="0" smtClean="0"/>
              <a:t>Over the years, a campaign approach has been evolved to implement many of the national health and disease control programme.</a:t>
            </a:r>
          </a:p>
          <a:p>
            <a:r>
              <a:rPr lang="en-US" dirty="0" smtClean="0"/>
              <a:t>Successful campaigns have often been followed by unsuccessful maintenance.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medical services.</a:t>
            </a:r>
          </a:p>
          <a:p>
            <a:r>
              <a:rPr lang="en-US" dirty="0" smtClean="0"/>
              <a:t>Neglect of public health services.</a:t>
            </a:r>
          </a:p>
          <a:p>
            <a:r>
              <a:rPr lang="en-US" dirty="0" smtClean="0"/>
              <a:t>No modern public health regulation.</a:t>
            </a:r>
          </a:p>
          <a:p>
            <a:r>
              <a:rPr lang="en-US" dirty="0" smtClean="0"/>
              <a:t>Lack of systematic planning.</a:t>
            </a:r>
          </a:p>
          <a:p>
            <a:r>
              <a:rPr lang="en-US" dirty="0" smtClean="0"/>
              <a:t>Poor sustainability of public health efforts.</a:t>
            </a:r>
          </a:p>
          <a:p>
            <a:r>
              <a:rPr lang="en-US" dirty="0" smtClean="0"/>
              <a:t>Absence of epidemiological and statistical skills at district and below district level.</a:t>
            </a:r>
          </a:p>
          <a:p>
            <a:r>
              <a:rPr lang="en-US" dirty="0" smtClean="0"/>
              <a:t>No micro-level planning, no public health action.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Essential Public Health Functions</a:t>
            </a:r>
            <a:endParaRPr lang="en-US" dirty="0"/>
          </a:p>
        </p:txBody>
      </p:sp>
      <p:pic>
        <p:nvPicPr>
          <p:cNvPr id="1026" name="Picture 2" descr="C:\Documents and Settings\Alok Ranjan\My Documents\My Pictures\pubh_wh2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686242"/>
            <a:ext cx="45720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Essential Public Health Functions in India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Death, on the planet Earth, is inevitable.</a:t>
            </a:r>
          </a:p>
          <a:p>
            <a:endParaRPr lang="en-US" dirty="0" smtClean="0"/>
          </a:p>
          <a:p>
            <a:r>
              <a:rPr lang="en-US" dirty="0" smtClean="0"/>
              <a:t>A large number of deaths are premature. </a:t>
            </a:r>
          </a:p>
          <a:p>
            <a:endParaRPr lang="en-US" dirty="0" smtClean="0"/>
          </a:p>
          <a:p>
            <a:r>
              <a:rPr lang="en-US" dirty="0" smtClean="0"/>
              <a:t>A substantial proportion of deaths can be avoided. </a:t>
            </a:r>
          </a:p>
          <a:p>
            <a:endParaRPr lang="en-US" dirty="0" smtClean="0"/>
          </a:p>
          <a:p>
            <a:r>
              <a:rPr lang="en-US" dirty="0" smtClean="0"/>
              <a:t>Public Health is related to preventing premature and unavoidable deaths.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 Transition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7200" y="1752600"/>
          <a:ext cx="4038600" cy="4648200"/>
        </p:xfrm>
        <a:graphic>
          <a:graphicData uri="http://schemas.openxmlformats.org/presentationml/2006/ole">
            <p:oleObj spid="_x0000_s1026" r:id="rId3" imgW="2971800" imgH="2286000" progId="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572000" y="1752600"/>
          <a:ext cx="4114800" cy="4648200"/>
        </p:xfrm>
        <a:graphic>
          <a:graphicData uri="http://schemas.openxmlformats.org/presentationml/2006/ole">
            <p:oleObj spid="_x0000_s1027" r:id="rId4" imgW="2971800" imgH="22860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3600" b="1" dirty="0" smtClean="0"/>
          </a:p>
          <a:p>
            <a:pPr algn="ctr">
              <a:buNone/>
            </a:pPr>
            <a:r>
              <a:rPr lang="en-US" sz="3600" b="1" dirty="0" smtClean="0"/>
              <a:t>Widespread existence of preventable diseases and deaths is a disgrace to the society which tolerates it.</a:t>
            </a:r>
          </a:p>
          <a:p>
            <a:pPr algn="ctr">
              <a:buNone/>
            </a:pPr>
            <a:endParaRPr lang="en-US" sz="3600" b="1" dirty="0" smtClean="0"/>
          </a:p>
          <a:p>
            <a:pPr algn="ctr">
              <a:buNone/>
            </a:pPr>
            <a:r>
              <a:rPr lang="en-US" sz="3600" b="1" dirty="0" smtClean="0"/>
              <a:t>Thank You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Model of Health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3"/>
          <a:ext cx="8229600" cy="4702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05048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Exposure</a:t>
                      </a:r>
                      <a:r>
                        <a:rPr lang="en-US" sz="2400" baseline="0" dirty="0" smtClean="0"/>
                        <a:t> to Risk Factors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Body resistance</a:t>
                      </a:r>
                      <a:endParaRPr lang="en-US" sz="2400" dirty="0"/>
                    </a:p>
                  </a:txBody>
                  <a:tcPr/>
                </a:tc>
              </a:tr>
              <a:tr h="608615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608615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Poor Health</a:t>
                      </a:r>
                      <a:endParaRPr lang="en-US" sz="2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608615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Manifestation</a:t>
                      </a:r>
                      <a:endParaRPr lang="en-US" sz="2000" dirty="0"/>
                    </a:p>
                  </a:txBody>
                  <a:tcPr>
                    <a:noFill/>
                  </a:tcPr>
                </a:tc>
              </a:tr>
              <a:tr h="608615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Disease Condition</a:t>
                      </a:r>
                      <a:endParaRPr lang="en-US" sz="24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608615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60861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Disability</a:t>
                      </a:r>
                      <a:endParaRPr lang="en-US" sz="2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Death</a:t>
                      </a:r>
                      <a:endParaRPr lang="en-US" sz="24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3200400" y="2819400"/>
            <a:ext cx="990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5029200" y="28956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267200" y="43434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3200400" y="5257800"/>
            <a:ext cx="1295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495800" y="52578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disease condition is avoided, the probability or the chance  of death or disability can be reduced.</a:t>
            </a:r>
          </a:p>
          <a:p>
            <a:endParaRPr lang="en-US" dirty="0" smtClean="0"/>
          </a:p>
          <a:p>
            <a:r>
              <a:rPr lang="en-US" dirty="0" smtClean="0"/>
              <a:t>Public Health is therefore described as the science and art of preventing diseases, prolonging life and promoting health (</a:t>
            </a:r>
            <a:r>
              <a:rPr lang="en-US" i="1" dirty="0" smtClean="0"/>
              <a:t>of individuals</a:t>
            </a:r>
            <a:r>
              <a:rPr lang="en-US" dirty="0" smtClean="0"/>
              <a:t>) through organised efforts and informed choices.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Health deals with the group of people rather than individuals.</a:t>
            </a:r>
          </a:p>
          <a:p>
            <a:r>
              <a:rPr lang="en-US" dirty="0" smtClean="0"/>
              <a:t>Dimensions of public health</a:t>
            </a:r>
          </a:p>
          <a:p>
            <a:pPr lvl="1"/>
            <a:r>
              <a:rPr lang="en-US" dirty="0" smtClean="0"/>
              <a:t>Health promotion</a:t>
            </a:r>
          </a:p>
          <a:p>
            <a:pPr lvl="1"/>
            <a:r>
              <a:rPr lang="en-US" dirty="0" smtClean="0"/>
              <a:t>Disease prevention</a:t>
            </a:r>
          </a:p>
          <a:p>
            <a:pPr lvl="1"/>
            <a:r>
              <a:rPr lang="en-US" dirty="0" smtClean="0"/>
              <a:t>Early diagnosis and prompt treatment</a:t>
            </a:r>
          </a:p>
          <a:p>
            <a:pPr lvl="1"/>
            <a:r>
              <a:rPr lang="en-US" dirty="0" smtClean="0"/>
              <a:t>Disability limitation</a:t>
            </a:r>
          </a:p>
          <a:p>
            <a:pPr lvl="1"/>
            <a:r>
              <a:rPr lang="en-US" dirty="0" smtClean="0"/>
              <a:t>Rehabilitation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Traditional Indian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Indian approach to health is enshrined in the concepts and principles of </a:t>
            </a:r>
            <a:r>
              <a:rPr lang="en-US" i="1" dirty="0" smtClean="0"/>
              <a:t>Ayurveda</a:t>
            </a:r>
            <a:r>
              <a:rPr lang="en-US" dirty="0" smtClean="0"/>
              <a:t> which means the ‘science of life’.</a:t>
            </a:r>
          </a:p>
          <a:p>
            <a:r>
              <a:rPr lang="en-US" i="1" dirty="0" smtClean="0"/>
              <a:t>Ayurveda </a:t>
            </a:r>
            <a:r>
              <a:rPr lang="en-US" dirty="0" smtClean="0"/>
              <a:t>is one of the oldest system of health care in the World.</a:t>
            </a:r>
          </a:p>
          <a:p>
            <a:r>
              <a:rPr lang="en-US" i="1" dirty="0" smtClean="0"/>
              <a:t>Ayurveda</a:t>
            </a:r>
            <a:r>
              <a:rPr lang="en-US" dirty="0" smtClean="0"/>
              <a:t> deals with both preventive and curative aspects of health.</a:t>
            </a:r>
          </a:p>
          <a:p>
            <a:r>
              <a:rPr lang="en-US" dirty="0" smtClean="0"/>
              <a:t>Health defined by WHO is very similar to concepts of </a:t>
            </a:r>
            <a:r>
              <a:rPr lang="en-US" i="1" dirty="0" smtClean="0"/>
              <a:t>Ayurveda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Western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western approach of avoiding diseases, death and disability, traditionally focused on personal hygiene and public sanitation during the 19</a:t>
            </a:r>
            <a:r>
              <a:rPr lang="en-US" baseline="30000" dirty="0" smtClean="0"/>
              <a:t>th</a:t>
            </a:r>
            <a:r>
              <a:rPr lang="en-US" dirty="0" smtClean="0"/>
              <a:t> Century.</a:t>
            </a:r>
          </a:p>
          <a:p>
            <a:endParaRPr lang="en-US" dirty="0" smtClean="0"/>
          </a:p>
          <a:p>
            <a:r>
              <a:rPr lang="en-US" dirty="0" smtClean="0"/>
              <a:t>This approach, combined with better food availability, paid rich dividend in the developed countries in reducing morbidity and mortality.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394</TotalTime>
  <Words>1873</Words>
  <Application>Microsoft Office PowerPoint</Application>
  <PresentationFormat>On-screen Show (4:3)</PresentationFormat>
  <Paragraphs>251</Paragraphs>
  <Slides>41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Module</vt:lpstr>
      <vt:lpstr>Public Health in India</vt:lpstr>
      <vt:lpstr>Outline</vt:lpstr>
      <vt:lpstr>Health</vt:lpstr>
      <vt:lpstr>Death</vt:lpstr>
      <vt:lpstr>A Model of Health</vt:lpstr>
      <vt:lpstr>Public Health</vt:lpstr>
      <vt:lpstr>Public Health</vt:lpstr>
      <vt:lpstr>Traditional Indian Approach</vt:lpstr>
      <vt:lpstr>Western Approach</vt:lpstr>
      <vt:lpstr>Components of Public Health</vt:lpstr>
      <vt:lpstr>Public Health before the Colonial Period</vt:lpstr>
      <vt:lpstr>Public Health during the Colonial Period</vt:lpstr>
      <vt:lpstr>Public Health during the British Period</vt:lpstr>
      <vt:lpstr>Public Health during the British Period</vt:lpstr>
      <vt:lpstr>Public Health during the British Period</vt:lpstr>
      <vt:lpstr>Public Health in Independent India</vt:lpstr>
      <vt:lpstr>Bhore Committee</vt:lpstr>
      <vt:lpstr>Bhore Committee</vt:lpstr>
      <vt:lpstr>Medical Technology</vt:lpstr>
      <vt:lpstr>Public Health in Independent India</vt:lpstr>
      <vt:lpstr>Public Health in Independent India</vt:lpstr>
      <vt:lpstr>Public Health in Independent India</vt:lpstr>
      <vt:lpstr>Public Health in India</vt:lpstr>
      <vt:lpstr>Public Health in India</vt:lpstr>
      <vt:lpstr>Public Health in India</vt:lpstr>
      <vt:lpstr>Public Health in India</vt:lpstr>
      <vt:lpstr>Public Health System in India</vt:lpstr>
      <vt:lpstr>Public Health System in India</vt:lpstr>
      <vt:lpstr>Public Health System in India</vt:lpstr>
      <vt:lpstr>Public Health in Independent India</vt:lpstr>
      <vt:lpstr>Public Health in Independent India</vt:lpstr>
      <vt:lpstr>Public Health in India</vt:lpstr>
      <vt:lpstr>Public Health in India</vt:lpstr>
      <vt:lpstr>Public Health in India</vt:lpstr>
      <vt:lpstr>Public Health in India</vt:lpstr>
      <vt:lpstr>Public Health in India</vt:lpstr>
      <vt:lpstr>Public Health in India</vt:lpstr>
      <vt:lpstr>Essential Public Health Functions</vt:lpstr>
      <vt:lpstr>Essential Public Health Functions in India</vt:lpstr>
      <vt:lpstr>Mortality Transition in India</vt:lpstr>
      <vt:lpstr>Public Health in India</vt:lpstr>
    </vt:vector>
  </TitlesOfParts>
  <Company>Mewalal Chaurasia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Health in India</dc:title>
  <dc:creator>Alok Ranjan</dc:creator>
  <cp:lastModifiedBy>Alok Ranjan</cp:lastModifiedBy>
  <cp:revision>65</cp:revision>
  <dcterms:created xsi:type="dcterms:W3CDTF">2009-06-16T16:24:17Z</dcterms:created>
  <dcterms:modified xsi:type="dcterms:W3CDTF">2009-06-25T05:04:15Z</dcterms:modified>
</cp:coreProperties>
</file>