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71" r:id="rId4"/>
    <p:sldId id="270" r:id="rId5"/>
    <p:sldId id="272" r:id="rId6"/>
    <p:sldId id="258" r:id="rId7"/>
    <p:sldId id="292" r:id="rId8"/>
    <p:sldId id="259" r:id="rId9"/>
    <p:sldId id="273" r:id="rId10"/>
    <p:sldId id="268" r:id="rId11"/>
    <p:sldId id="261" r:id="rId12"/>
    <p:sldId id="274" r:id="rId13"/>
    <p:sldId id="275" r:id="rId14"/>
    <p:sldId id="262" r:id="rId15"/>
    <p:sldId id="276" r:id="rId16"/>
    <p:sldId id="279" r:id="rId17"/>
    <p:sldId id="277" r:id="rId18"/>
    <p:sldId id="278" r:id="rId19"/>
    <p:sldId id="280" r:id="rId20"/>
    <p:sldId id="281" r:id="rId21"/>
    <p:sldId id="282" r:id="rId22"/>
    <p:sldId id="283" r:id="rId23"/>
    <p:sldId id="263" r:id="rId24"/>
    <p:sldId id="284" r:id="rId25"/>
    <p:sldId id="264" r:id="rId26"/>
    <p:sldId id="285" r:id="rId27"/>
    <p:sldId id="289" r:id="rId28"/>
    <p:sldId id="286" r:id="rId29"/>
    <p:sldId id="287" r:id="rId30"/>
    <p:sldId id="288" r:id="rId31"/>
    <p:sldId id="290" r:id="rId32"/>
    <p:sldId id="291" r:id="rId33"/>
    <p:sldId id="265" r:id="rId34"/>
    <p:sldId id="26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B77B2-D8E2-4316-A2F6-13BEC85CD1A0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3132A-1A5B-41A5-B285-5CAFB6E397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3132A-1A5B-41A5-B285-5CAFB6E39748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6A15E-FB61-43EC-8794-118FE491D16B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82B59-78C8-4D8C-868C-CF0D7CCE5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3058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SEEMINGLY UNRELATED REGRESSION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133600"/>
            <a:ext cx="6400800" cy="76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INFERENCE AND TESTING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4572000"/>
            <a:ext cx="289560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Sunando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Binamrata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Haldar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Indranil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Rath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Himanshu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Mehrunkar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dirty="0" smtClean="0"/>
              <a:t>Regression results for Mahindra </a:t>
            </a:r>
            <a:r>
              <a:rPr lang="en-US" dirty="0"/>
              <a:t>&amp; </a:t>
            </a:r>
            <a:r>
              <a:rPr lang="en-US" dirty="0" smtClean="0"/>
              <a:t>Mahindra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1800" dirty="0" smtClean="0"/>
              <a:t>Dependent </a:t>
            </a:r>
            <a:r>
              <a:rPr lang="en-US" sz="1800" dirty="0"/>
              <a:t>Variable: </a:t>
            </a:r>
            <a:r>
              <a:rPr lang="en-US" sz="1800" dirty="0" err="1"/>
              <a:t>i_m</a:t>
            </a:r>
            <a:r>
              <a:rPr lang="en-US" sz="1800" dirty="0"/>
              <a:t> investment</a:t>
            </a:r>
          </a:p>
          <a:p>
            <a:pPr marL="0" lvl="0" indent="0" algn="ctr" fontAlgn="t">
              <a:spcBef>
                <a:spcPts val="0"/>
              </a:spcBef>
              <a:buNone/>
            </a:pPr>
            <a:endParaRPr lang="en-US" sz="1800" dirty="0" smtClean="0">
              <a:solidFill>
                <a:srgbClr val="000000"/>
              </a:solidFill>
              <a:latin typeface="Arial"/>
            </a:endParaRP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/>
          </a:p>
          <a:p>
            <a:pPr algn="ctr">
              <a:buNone/>
            </a:pPr>
            <a:endParaRPr lang="en-US" sz="1400" dirty="0"/>
          </a:p>
          <a:p>
            <a:r>
              <a:rPr lang="en-US" sz="2100" dirty="0"/>
              <a:t>Keeping the other explanatory variables constant, </a:t>
            </a:r>
            <a:r>
              <a:rPr lang="en-US" sz="2100"/>
              <a:t>a </a:t>
            </a:r>
            <a:r>
              <a:rPr lang="en-US" sz="2100" b="1" smtClean="0"/>
              <a:t>1 </a:t>
            </a:r>
            <a:r>
              <a:rPr lang="en-US" sz="2100" b="1" dirty="0"/>
              <a:t>unit increase in </a:t>
            </a:r>
            <a:r>
              <a:rPr lang="en-US" sz="2100" b="1" dirty="0" err="1" smtClean="0"/>
              <a:t>mcap_m</a:t>
            </a:r>
            <a:r>
              <a:rPr lang="en-US" sz="2100" b="1" dirty="0" smtClean="0"/>
              <a:t> </a:t>
            </a:r>
            <a:r>
              <a:rPr lang="en-US" sz="2100" b="1" dirty="0"/>
              <a:t>at </a:t>
            </a:r>
            <a:r>
              <a:rPr lang="en-US" sz="2100" b="1"/>
              <a:t>‘</a:t>
            </a:r>
            <a:r>
              <a:rPr lang="en-US" sz="2100" b="1" smtClean="0"/>
              <a:t>t-1’ </a:t>
            </a:r>
            <a:r>
              <a:rPr lang="en-US" sz="2100" dirty="0"/>
              <a:t>results in an </a:t>
            </a:r>
            <a:r>
              <a:rPr lang="en-US" sz="2100" b="1" dirty="0"/>
              <a:t>average increase </a:t>
            </a:r>
            <a:r>
              <a:rPr lang="en-US" sz="2100" b="1"/>
              <a:t>of </a:t>
            </a:r>
            <a:r>
              <a:rPr lang="en-US" sz="2100" b="1" smtClean="0"/>
              <a:t>0.1156 </a:t>
            </a:r>
            <a:r>
              <a:rPr lang="en-US" sz="2100" b="1" dirty="0"/>
              <a:t>units in </a:t>
            </a:r>
            <a:r>
              <a:rPr lang="en-US" sz="2100" b="1" dirty="0" err="1"/>
              <a:t>i_m</a:t>
            </a:r>
            <a:r>
              <a:rPr lang="en-US" sz="2100" b="1" dirty="0"/>
              <a:t> at ‘t</a:t>
            </a:r>
            <a:r>
              <a:rPr lang="en-US" sz="2100" b="1" dirty="0" smtClean="0"/>
              <a:t>’</a:t>
            </a:r>
            <a:r>
              <a:rPr lang="en-US" sz="2100" dirty="0" smtClean="0"/>
              <a:t>.</a:t>
            </a:r>
          </a:p>
          <a:p>
            <a:pPr>
              <a:buNone/>
            </a:pPr>
            <a:endParaRPr lang="en-US" sz="2100" dirty="0"/>
          </a:p>
          <a:p>
            <a:r>
              <a:rPr lang="en-US" sz="2100" dirty="0"/>
              <a:t>Similarly, </a:t>
            </a:r>
            <a:r>
              <a:rPr lang="en-US" sz="2100"/>
              <a:t>a </a:t>
            </a:r>
            <a:r>
              <a:rPr lang="en-US" sz="2100" b="1" smtClean="0"/>
              <a:t>1 </a:t>
            </a:r>
            <a:r>
              <a:rPr lang="en-US" sz="2100" b="1" dirty="0"/>
              <a:t>unit increase in </a:t>
            </a:r>
            <a:r>
              <a:rPr lang="en-US" sz="2100" b="1" dirty="0" err="1"/>
              <a:t>nfa_m</a:t>
            </a:r>
            <a:r>
              <a:rPr lang="en-US" sz="2100" b="1" dirty="0"/>
              <a:t> at </a:t>
            </a:r>
            <a:r>
              <a:rPr lang="en-US" sz="2100" b="1"/>
              <a:t>‘</a:t>
            </a:r>
            <a:r>
              <a:rPr lang="en-US" sz="2100" b="1" smtClean="0"/>
              <a:t>t-1’</a:t>
            </a:r>
            <a:r>
              <a:rPr lang="en-US" sz="2100" smtClean="0"/>
              <a:t> </a:t>
            </a:r>
            <a:r>
              <a:rPr lang="en-US" sz="2100" dirty="0"/>
              <a:t>results in an </a:t>
            </a:r>
            <a:r>
              <a:rPr lang="en-US" sz="2100" b="1" dirty="0"/>
              <a:t>average increase </a:t>
            </a:r>
            <a:r>
              <a:rPr lang="en-US" sz="2100" b="1"/>
              <a:t>of </a:t>
            </a:r>
            <a:r>
              <a:rPr lang="en-US" sz="2100" b="1" smtClean="0"/>
              <a:t>0.9741 </a:t>
            </a:r>
            <a:r>
              <a:rPr lang="en-US" sz="2100" b="1" dirty="0"/>
              <a:t>units in </a:t>
            </a:r>
            <a:r>
              <a:rPr lang="en-US" sz="2100" b="1" dirty="0" err="1"/>
              <a:t>i_m</a:t>
            </a:r>
            <a:r>
              <a:rPr lang="en-US" sz="2100" dirty="0"/>
              <a:t> and </a:t>
            </a:r>
            <a:r>
              <a:rPr lang="en-US" sz="2100"/>
              <a:t>a </a:t>
            </a:r>
            <a:r>
              <a:rPr lang="en-US" sz="2100" b="1" smtClean="0"/>
              <a:t>1 </a:t>
            </a:r>
            <a:r>
              <a:rPr lang="en-US" sz="2100" b="1" dirty="0"/>
              <a:t>unit increase in </a:t>
            </a:r>
            <a:r>
              <a:rPr lang="en-US" sz="2100" b="1" dirty="0" err="1"/>
              <a:t>a_m</a:t>
            </a:r>
            <a:r>
              <a:rPr lang="en-US" sz="2100" b="1" dirty="0"/>
              <a:t> at </a:t>
            </a:r>
            <a:r>
              <a:rPr lang="en-US" sz="2100" b="1"/>
              <a:t>‘</a:t>
            </a:r>
            <a:r>
              <a:rPr lang="en-US" sz="2100" b="1" smtClean="0"/>
              <a:t>t-1’ </a:t>
            </a:r>
            <a:r>
              <a:rPr lang="en-US" sz="2100" dirty="0"/>
              <a:t>results in </a:t>
            </a:r>
            <a:r>
              <a:rPr lang="en-US" sz="2100" b="1" dirty="0"/>
              <a:t>an average increase of 0.8826 units in </a:t>
            </a:r>
            <a:r>
              <a:rPr lang="en-US" sz="2100" b="1" dirty="0" err="1"/>
              <a:t>i_m</a:t>
            </a:r>
            <a:r>
              <a:rPr lang="en-US" sz="2100" b="1" dirty="0"/>
              <a:t> at ‘t</a:t>
            </a:r>
            <a:r>
              <a:rPr lang="en-US" sz="2100" b="1" dirty="0" smtClean="0"/>
              <a:t>’</a:t>
            </a:r>
            <a:r>
              <a:rPr lang="en-US" sz="2100" dirty="0" smtClean="0"/>
              <a:t>.</a:t>
            </a:r>
          </a:p>
          <a:p>
            <a:pPr>
              <a:buNone/>
            </a:pPr>
            <a:endParaRPr lang="en-US" sz="2100" dirty="0"/>
          </a:p>
          <a:p>
            <a:r>
              <a:rPr lang="en-US" sz="2100" dirty="0"/>
              <a:t>From P-values, we can see that </a:t>
            </a:r>
            <a:r>
              <a:rPr lang="en-US" sz="2100"/>
              <a:t>at </a:t>
            </a:r>
            <a:r>
              <a:rPr lang="en-US" sz="2100" b="1" smtClean="0"/>
              <a:t>10</a:t>
            </a:r>
            <a:r>
              <a:rPr lang="en-US" sz="2100" b="1" dirty="0"/>
              <a:t>% level of significance</a:t>
            </a:r>
            <a:r>
              <a:rPr lang="en-US" sz="2100" dirty="0"/>
              <a:t>, the estimate of the </a:t>
            </a:r>
            <a:r>
              <a:rPr lang="en-US" sz="2100" dirty="0" err="1" smtClean="0"/>
              <a:t>mcap_m</a:t>
            </a:r>
            <a:r>
              <a:rPr lang="en-US" sz="2100" dirty="0" smtClean="0"/>
              <a:t> </a:t>
            </a:r>
            <a:r>
              <a:rPr lang="en-US" sz="2100" dirty="0"/>
              <a:t>and </a:t>
            </a:r>
            <a:r>
              <a:rPr lang="en-US" sz="2100" dirty="0" err="1"/>
              <a:t>a_m</a:t>
            </a:r>
            <a:r>
              <a:rPr lang="en-US" sz="2100" dirty="0"/>
              <a:t> coefficients are significant.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900" dirty="0" smtClean="0"/>
              <a:t> 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295401"/>
          <a:ext cx="7010400" cy="249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486"/>
                <a:gridCol w="1189264"/>
                <a:gridCol w="813708"/>
                <a:gridCol w="1114153"/>
                <a:gridCol w="888817"/>
                <a:gridCol w="1001486"/>
                <a:gridCol w="1001486"/>
              </a:tblGrid>
              <a:tr h="300585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98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Label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Parameter</a:t>
                      </a:r>
                      <a:b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Standard</a:t>
                      </a:r>
                      <a:b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/>
                </a:tc>
              </a:tr>
              <a:tr h="5083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-15385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4144.87358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3.71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0.0026</a:t>
                      </a:r>
                    </a:p>
                  </a:txBody>
                  <a:tcPr marL="47625" marR="47625" marT="47625" marB="47625"/>
                </a:tc>
              </a:tr>
              <a:tr h="3005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mcap_m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Mkt. cap.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0.11555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0.02870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4.03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0.0014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</a:tr>
              <a:tr h="5083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nfa_m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Net fixed assets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0.97411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0.61976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1.57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0.1400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</a:tr>
              <a:tr h="3005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a_m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assets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0.88264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0.44337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1.99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0.0680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 </a:t>
            </a:r>
            <a:r>
              <a:rPr lang="en-US" dirty="0" smtClean="0"/>
              <a:t>CASE  [</a:t>
            </a:r>
            <a:r>
              <a:rPr lang="en-US" sz="3600" dirty="0" smtClean="0"/>
              <a:t>∑</a:t>
            </a:r>
            <a:r>
              <a:rPr lang="en-US" b="1" dirty="0" smtClean="0"/>
              <a:t> </a:t>
            </a:r>
            <a:r>
              <a:rPr lang="en-US" dirty="0" smtClean="0"/>
              <a:t>is free ]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</a:t>
            </a:r>
            <a:r>
              <a:rPr lang="en-US" sz="2800" dirty="0"/>
              <a:t>need to use the GLS method of estimation since the error variance-covariance matrix </a:t>
            </a:r>
            <a:r>
              <a:rPr lang="en-US" sz="2800" dirty="0" smtClean="0"/>
              <a:t>(∑) of </a:t>
            </a:r>
            <a:r>
              <a:rPr lang="en-US" sz="2800" dirty="0"/>
              <a:t>the SUR model is not equal to </a:t>
            </a:r>
            <a:r>
              <a:rPr lang="el-GR" sz="2800" dirty="0" smtClean="0"/>
              <a:t>σ</a:t>
            </a:r>
            <a:r>
              <a:rPr lang="en-US" sz="2800" dirty="0" smtClean="0"/>
              <a:t>²I</a:t>
            </a:r>
            <a:r>
              <a:rPr lang="en-US" sz="2800" baseline="-25000" dirty="0" smtClean="0"/>
              <a:t>17</a:t>
            </a:r>
            <a:r>
              <a:rPr lang="en-US" sz="2800" dirty="0" smtClean="0"/>
              <a:t>. 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baseline="-25000" dirty="0" smtClean="0"/>
              <a:t>GLS</a:t>
            </a:r>
            <a:r>
              <a:rPr lang="en-US" dirty="0" smtClean="0"/>
              <a:t>=[X’(</a:t>
            </a:r>
            <a:r>
              <a:rPr lang="en-US" sz="2800" dirty="0" smtClean="0"/>
              <a:t>∑</a:t>
            </a:r>
            <a:r>
              <a:rPr lang="en-US" baseline="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/>
              <a:t>⊗</a:t>
            </a:r>
            <a:r>
              <a:rPr lang="en-US" baseline="0" dirty="0" smtClean="0">
                <a:solidFill>
                  <a:srgbClr val="000000"/>
                </a:solidFill>
              </a:rPr>
              <a:t> </a:t>
            </a:r>
            <a:r>
              <a:rPr lang="en-US" baseline="0" dirty="0" smtClean="0">
                <a:solidFill>
                  <a:srgbClr val="000000"/>
                </a:solidFill>
              </a:rPr>
              <a:t>I</a:t>
            </a:r>
            <a:r>
              <a:rPr lang="en-US" sz="1100" b="1" baseline="0" dirty="0" smtClean="0">
                <a:solidFill>
                  <a:srgbClr val="000000"/>
                </a:solidFill>
              </a:rPr>
              <a:t>17</a:t>
            </a:r>
            <a:r>
              <a:rPr lang="en-US" dirty="0" smtClean="0"/>
              <a:t> )</a:t>
            </a:r>
            <a:r>
              <a:rPr lang="en-US" baseline="30000" dirty="0" smtClean="0"/>
              <a:t>-1</a:t>
            </a:r>
            <a:r>
              <a:rPr lang="en-US" dirty="0" smtClean="0"/>
              <a:t>X]</a:t>
            </a:r>
            <a:r>
              <a:rPr lang="en-US" baseline="30000" dirty="0" smtClean="0"/>
              <a:t>-1   </a:t>
            </a:r>
            <a:r>
              <a:rPr lang="en-US" dirty="0" smtClean="0"/>
              <a:t>X ’(</a:t>
            </a:r>
            <a:r>
              <a:rPr lang="en-US" sz="2800" dirty="0" smtClean="0"/>
              <a:t>∑</a:t>
            </a:r>
            <a:r>
              <a:rPr lang="en-US" baseline="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/>
              <a:t>⊗</a:t>
            </a:r>
            <a:r>
              <a:rPr lang="en-US" baseline="0" dirty="0" smtClean="0">
                <a:solidFill>
                  <a:srgbClr val="000000"/>
                </a:solidFill>
              </a:rPr>
              <a:t> </a:t>
            </a:r>
            <a:r>
              <a:rPr lang="en-US" baseline="0" dirty="0" smtClean="0">
                <a:solidFill>
                  <a:srgbClr val="000000"/>
                </a:solidFill>
              </a:rPr>
              <a:t>I</a:t>
            </a:r>
            <a:r>
              <a:rPr lang="en-US" sz="1100" b="1" baseline="0" dirty="0" smtClean="0">
                <a:solidFill>
                  <a:srgbClr val="000000"/>
                </a:solidFill>
              </a:rPr>
              <a:t>17</a:t>
            </a:r>
            <a:r>
              <a:rPr lang="en-US" dirty="0" smtClean="0"/>
              <a:t> )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>
                <a:latin typeface="Baskerville Old Face" pitchFamily="18" charset="0"/>
                <a:cs typeface="Times New Roman" pitchFamily="18" charset="0"/>
              </a:rPr>
              <a:t>I</a:t>
            </a:r>
            <a:endParaRPr lang="en-US" b="1" baseline="30000" dirty="0" smtClean="0">
              <a:latin typeface="Baskerville Old Face" pitchFamily="18" charset="0"/>
              <a:cs typeface="Times New Roman" pitchFamily="18" charset="0"/>
            </a:endParaRPr>
          </a:p>
          <a:p>
            <a:r>
              <a:rPr lang="en-US" dirty="0" smtClean="0"/>
              <a:t> SAS command :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3124200"/>
            <a:ext cx="269240" cy="609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33400" y="4267200"/>
            <a:ext cx="7924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066800" y="4343400"/>
            <a:ext cx="68580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syslin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data=sasuser.ppt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sur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al:model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i_a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mcap_a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nfa_a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a_a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mm:model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i_m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mcap_m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nfa_m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a_m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tata:model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i_t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mcap_t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nfa_t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a_t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run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2192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Estimation</a:t>
            </a:r>
            <a:r>
              <a:rPr lang="en-US" sz="3600" dirty="0" smtClean="0"/>
              <a:t>: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Estimated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34290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Ashok Leyland:                              </a:t>
            </a:r>
            <a:r>
              <a:rPr lang="en-US" sz="2000" b="1" smtClean="0">
                <a:solidFill>
                  <a:schemeClr val="tx1"/>
                </a:solidFill>
              </a:rPr>
              <a:t>= </a:t>
            </a:r>
            <a:r>
              <a:rPr lang="en-US" sz="2000" smtClean="0">
                <a:solidFill>
                  <a:schemeClr val="tx1"/>
                </a:solidFill>
              </a:rPr>
              <a:t>-1630.7 </a:t>
            </a:r>
            <a:r>
              <a:rPr lang="en-US" sz="2000" smtClean="0">
                <a:solidFill>
                  <a:schemeClr val="tx1"/>
                </a:solidFill>
              </a:rPr>
              <a:t>+ </a:t>
            </a:r>
            <a:r>
              <a:rPr lang="en-US" sz="2000" smtClean="0">
                <a:solidFill>
                  <a:schemeClr val="tx1"/>
                </a:solidFill>
              </a:rPr>
              <a:t>0.10mcap_a </a:t>
            </a:r>
            <a:r>
              <a:rPr lang="en-US" sz="2000" smtClean="0">
                <a:solidFill>
                  <a:schemeClr val="tx1"/>
                </a:solidFill>
              </a:rPr>
              <a:t>+ </a:t>
            </a:r>
            <a:r>
              <a:rPr lang="en-US" sz="2000" smtClean="0">
                <a:solidFill>
                  <a:schemeClr val="tx1"/>
                </a:solidFill>
              </a:rPr>
              <a:t>0.21nfa_a </a:t>
            </a:r>
            <a:r>
              <a:rPr lang="en-US" sz="2000" dirty="0" smtClean="0">
                <a:solidFill>
                  <a:schemeClr val="tx1"/>
                </a:solidFill>
              </a:rPr>
              <a:t>– 0.065a_a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Mahindra &amp; Mahindra:                </a:t>
            </a:r>
            <a:r>
              <a:rPr lang="en-US" sz="2000" smtClean="0">
                <a:solidFill>
                  <a:schemeClr val="tx1"/>
                </a:solidFill>
              </a:rPr>
              <a:t>= </a:t>
            </a:r>
            <a:r>
              <a:rPr lang="en-US" sz="2000" smtClean="0">
                <a:solidFill>
                  <a:schemeClr val="tx1"/>
                </a:solidFill>
              </a:rPr>
              <a:t>-14236.2 </a:t>
            </a:r>
            <a:r>
              <a:rPr lang="en-US" sz="2000" smtClean="0">
                <a:solidFill>
                  <a:schemeClr val="tx1"/>
                </a:solidFill>
              </a:rPr>
              <a:t>+ </a:t>
            </a:r>
            <a:r>
              <a:rPr lang="en-US" sz="2000" smtClean="0">
                <a:solidFill>
                  <a:schemeClr val="tx1"/>
                </a:solidFill>
              </a:rPr>
              <a:t>0.126mcap_m </a:t>
            </a:r>
            <a:r>
              <a:rPr lang="en-US" sz="2000" smtClean="0">
                <a:solidFill>
                  <a:schemeClr val="tx1"/>
                </a:solidFill>
              </a:rPr>
              <a:t>+ </a:t>
            </a:r>
            <a:r>
              <a:rPr lang="en-US" sz="2000" smtClean="0">
                <a:solidFill>
                  <a:schemeClr val="tx1"/>
                </a:solidFill>
              </a:rPr>
              <a:t>1.16nfa_m </a:t>
            </a:r>
            <a:r>
              <a:rPr lang="en-US" sz="2000" dirty="0" smtClean="0">
                <a:solidFill>
                  <a:schemeClr val="tx1"/>
                </a:solidFill>
              </a:rPr>
              <a:t>+ 0.67a_m</a:t>
            </a:r>
          </a:p>
          <a:p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Tata Motors:                                   </a:t>
            </a: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smtClean="0">
                <a:solidFill>
                  <a:schemeClr val="tx1"/>
                </a:solidFill>
              </a:rPr>
              <a:t>-</a:t>
            </a:r>
            <a:r>
              <a:rPr lang="en-US" sz="2000" smtClean="0">
                <a:solidFill>
                  <a:schemeClr val="tx1"/>
                </a:solidFill>
              </a:rPr>
              <a:t>50187.1 </a:t>
            </a:r>
            <a:r>
              <a:rPr lang="en-US" sz="2000" smtClean="0">
                <a:solidFill>
                  <a:schemeClr val="tx1"/>
                </a:solidFill>
              </a:rPr>
              <a:t>- </a:t>
            </a:r>
            <a:r>
              <a:rPr lang="en-US" sz="2000" smtClean="0">
                <a:solidFill>
                  <a:schemeClr val="tx1"/>
                </a:solidFill>
              </a:rPr>
              <a:t>0.13mcap_t </a:t>
            </a:r>
            <a:r>
              <a:rPr lang="en-US" sz="2000" smtClean="0">
                <a:solidFill>
                  <a:schemeClr val="tx1"/>
                </a:solidFill>
              </a:rPr>
              <a:t>+ </a:t>
            </a:r>
            <a:r>
              <a:rPr lang="en-US" sz="2000" smtClean="0">
                <a:solidFill>
                  <a:schemeClr val="tx1"/>
                </a:solidFill>
              </a:rPr>
              <a:t>2.1nfa_t </a:t>
            </a:r>
            <a:r>
              <a:rPr lang="en-US" sz="2000" dirty="0" smtClean="0">
                <a:solidFill>
                  <a:schemeClr val="tx1"/>
                </a:solidFill>
              </a:rPr>
              <a:t>+ 0.96a_t</a:t>
            </a:r>
          </a:p>
          <a:p>
            <a:pPr algn="l"/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2286000"/>
            <a:ext cx="304800" cy="322012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3048000"/>
            <a:ext cx="361229" cy="314325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3733800"/>
            <a:ext cx="294981" cy="36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Regression results for Mahindra &amp; Mahindra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1800" dirty="0" smtClean="0"/>
              <a:t>Dependent Variable: </a:t>
            </a:r>
            <a:r>
              <a:rPr lang="en-US" sz="1800" dirty="0" err="1" smtClean="0"/>
              <a:t>i_m</a:t>
            </a:r>
            <a:r>
              <a:rPr lang="en-US" sz="1800" dirty="0" smtClean="0"/>
              <a:t> investment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r>
              <a:rPr lang="en-US" sz="1800" dirty="0" smtClean="0"/>
              <a:t>Keeping the other explanatory variables constant, </a:t>
            </a:r>
            <a:r>
              <a:rPr lang="en-US" sz="1800" smtClean="0"/>
              <a:t>a </a:t>
            </a:r>
            <a:r>
              <a:rPr lang="en-US" sz="1800" b="1" smtClean="0"/>
              <a:t>1 </a:t>
            </a:r>
            <a:r>
              <a:rPr lang="en-US" sz="1800" b="1" dirty="0" smtClean="0"/>
              <a:t>unit increase in </a:t>
            </a:r>
            <a:r>
              <a:rPr lang="en-US" sz="1800" b="1" dirty="0" err="1" smtClean="0"/>
              <a:t>mcap_m</a:t>
            </a:r>
            <a:r>
              <a:rPr lang="en-US" sz="1800" b="1" dirty="0" smtClean="0"/>
              <a:t> at </a:t>
            </a:r>
            <a:r>
              <a:rPr lang="en-US" sz="1800" b="1" smtClean="0"/>
              <a:t>‘</a:t>
            </a:r>
            <a:r>
              <a:rPr lang="en-US" sz="1800" b="1" smtClean="0"/>
              <a:t>t-1’ </a:t>
            </a:r>
            <a:r>
              <a:rPr lang="en-US" sz="1800" dirty="0" smtClean="0"/>
              <a:t>results in an </a:t>
            </a:r>
            <a:r>
              <a:rPr lang="en-US" sz="1800" b="1" dirty="0" smtClean="0"/>
              <a:t>average increase </a:t>
            </a:r>
            <a:r>
              <a:rPr lang="en-US" sz="1800" b="1" smtClean="0"/>
              <a:t>of </a:t>
            </a:r>
            <a:r>
              <a:rPr lang="en-US" sz="1800" b="1" smtClean="0"/>
              <a:t>0.126 </a:t>
            </a:r>
            <a:r>
              <a:rPr lang="en-US" sz="1800" b="1" dirty="0" smtClean="0"/>
              <a:t>units in </a:t>
            </a:r>
            <a:r>
              <a:rPr lang="en-US" sz="1800" b="1" dirty="0" err="1" smtClean="0"/>
              <a:t>i_m</a:t>
            </a:r>
            <a:r>
              <a:rPr lang="en-US" sz="1800" b="1" dirty="0" smtClean="0"/>
              <a:t> at ‘t’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Similarly, </a:t>
            </a:r>
            <a:r>
              <a:rPr lang="en-US" sz="1800" smtClean="0"/>
              <a:t>a </a:t>
            </a:r>
            <a:r>
              <a:rPr lang="en-US" sz="1800" b="1" smtClean="0"/>
              <a:t>1 </a:t>
            </a:r>
            <a:r>
              <a:rPr lang="en-US" sz="1800" b="1" dirty="0" smtClean="0"/>
              <a:t>unit increase in </a:t>
            </a:r>
            <a:r>
              <a:rPr lang="en-US" sz="1800" b="1" dirty="0" err="1" smtClean="0"/>
              <a:t>nfa_m</a:t>
            </a:r>
            <a:r>
              <a:rPr lang="en-US" sz="1800" b="1" dirty="0" smtClean="0"/>
              <a:t> at </a:t>
            </a:r>
            <a:r>
              <a:rPr lang="en-US" sz="1800" b="1" smtClean="0"/>
              <a:t>‘</a:t>
            </a:r>
            <a:r>
              <a:rPr lang="en-US" sz="1800" b="1" smtClean="0"/>
              <a:t>t-1’</a:t>
            </a:r>
            <a:r>
              <a:rPr lang="en-US" sz="1800" smtClean="0"/>
              <a:t> </a:t>
            </a:r>
            <a:r>
              <a:rPr lang="en-US" sz="1800" dirty="0" smtClean="0"/>
              <a:t>results in an </a:t>
            </a:r>
            <a:r>
              <a:rPr lang="en-US" sz="1800" b="1" dirty="0" smtClean="0"/>
              <a:t>average increase </a:t>
            </a:r>
            <a:r>
              <a:rPr lang="en-US" sz="1800" b="1" smtClean="0"/>
              <a:t>of </a:t>
            </a:r>
            <a:r>
              <a:rPr lang="en-US" sz="1800" b="1" smtClean="0"/>
              <a:t>1.16 </a:t>
            </a:r>
            <a:r>
              <a:rPr lang="en-US" sz="1800" b="1" dirty="0" smtClean="0"/>
              <a:t>units in </a:t>
            </a:r>
            <a:r>
              <a:rPr lang="en-US" sz="1800" b="1" dirty="0" err="1" smtClean="0"/>
              <a:t>i_m</a:t>
            </a:r>
            <a:r>
              <a:rPr lang="en-US" sz="1800" dirty="0" smtClean="0"/>
              <a:t> and </a:t>
            </a:r>
            <a:r>
              <a:rPr lang="en-US" sz="1800" smtClean="0"/>
              <a:t>a </a:t>
            </a:r>
            <a:r>
              <a:rPr lang="en-US" sz="1800" b="1" smtClean="0"/>
              <a:t>1 </a:t>
            </a:r>
            <a:r>
              <a:rPr lang="en-US" sz="1800" b="1" dirty="0" smtClean="0"/>
              <a:t>unit increase in </a:t>
            </a:r>
            <a:r>
              <a:rPr lang="en-US" sz="1800" b="1" dirty="0" err="1" smtClean="0"/>
              <a:t>a_m</a:t>
            </a:r>
            <a:r>
              <a:rPr lang="en-US" sz="1800" b="1" dirty="0" smtClean="0"/>
              <a:t> at </a:t>
            </a:r>
            <a:r>
              <a:rPr lang="en-US" sz="1800" b="1" smtClean="0"/>
              <a:t>‘</a:t>
            </a:r>
            <a:r>
              <a:rPr lang="en-US" sz="1800" b="1" smtClean="0"/>
              <a:t>t-1’ </a:t>
            </a:r>
            <a:r>
              <a:rPr lang="en-US" sz="1800" dirty="0" smtClean="0"/>
              <a:t>results in </a:t>
            </a:r>
            <a:r>
              <a:rPr lang="en-US" sz="1800" b="1" dirty="0" smtClean="0"/>
              <a:t>an average increase of 0.67 units in </a:t>
            </a:r>
            <a:r>
              <a:rPr lang="en-US" sz="1800" b="1" dirty="0" err="1" smtClean="0"/>
              <a:t>i_m</a:t>
            </a:r>
            <a:r>
              <a:rPr lang="en-US" sz="1800" b="1" dirty="0" smtClean="0"/>
              <a:t> at ‘t’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From P-values, we can see that </a:t>
            </a:r>
            <a:r>
              <a:rPr lang="en-US" sz="1800" smtClean="0"/>
              <a:t>at </a:t>
            </a:r>
            <a:r>
              <a:rPr lang="en-US" sz="1800" b="1" smtClean="0"/>
              <a:t>10</a:t>
            </a:r>
            <a:r>
              <a:rPr lang="en-US" sz="1800" b="1" dirty="0" smtClean="0"/>
              <a:t>% level of significance</a:t>
            </a:r>
            <a:r>
              <a:rPr lang="en-US" sz="1800" dirty="0" smtClean="0"/>
              <a:t>, the estimate of the </a:t>
            </a:r>
            <a:r>
              <a:rPr lang="en-US" sz="1800" dirty="0" err="1" smtClean="0"/>
              <a:t>mcap_m</a:t>
            </a:r>
            <a:r>
              <a:rPr lang="en-US" sz="1800" dirty="0" smtClean="0"/>
              <a:t> and </a:t>
            </a:r>
            <a:r>
              <a:rPr lang="en-US" sz="1800" dirty="0" err="1" smtClean="0"/>
              <a:t>nfa_m</a:t>
            </a:r>
            <a:r>
              <a:rPr lang="en-US" sz="1800" dirty="0" smtClean="0"/>
              <a:t> coefficients are significant.  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500" dirty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295400"/>
          <a:ext cx="7239001" cy="227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143"/>
                <a:gridCol w="1034143"/>
                <a:gridCol w="1034143"/>
                <a:gridCol w="1034143"/>
                <a:gridCol w="1034143"/>
                <a:gridCol w="1034143"/>
                <a:gridCol w="1034143"/>
              </a:tblGrid>
              <a:tr h="301261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61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Parameter</a:t>
                      </a:r>
                      <a:b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Standard Error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Variable</a:t>
                      </a:r>
                      <a:b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Label</a:t>
                      </a:r>
                    </a:p>
                  </a:txBody>
                  <a:tcPr marL="47625" marR="47625" marT="47625" marB="47625"/>
                </a:tc>
              </a:tr>
              <a:tr h="3012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-14236.2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4103.296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-3.47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0.0042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/>
                </a:tc>
              </a:tr>
              <a:tr h="3012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mcap_m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0.125949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0.028336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4.44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0.0007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mktcap</a:t>
                      </a:r>
                    </a:p>
                  </a:txBody>
                  <a:tcPr marL="47625" marR="47625" marT="47625" marB="47625"/>
                </a:tc>
              </a:tr>
              <a:tr h="4261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nfa_m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1.115600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0.605658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1.84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0.0884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netfixedassets</a:t>
                      </a:r>
                    </a:p>
                  </a:txBody>
                  <a:tcPr marL="47625" marR="47625" marT="47625" marB="47625"/>
                </a:tc>
              </a:tr>
              <a:tr h="3012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a_m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</a:rPr>
                        <a:t>0.673922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0.431265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1.56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smtClean="0">
                          <a:solidFill>
                            <a:srgbClr val="000000"/>
                          </a:solidFill>
                          <a:latin typeface="Arial"/>
                        </a:rPr>
                        <a:t>0.1421</a:t>
                      </a:r>
                      <a:endParaRPr lang="en-US" sz="14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assets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HYPOTHESIS </a:t>
            </a:r>
            <a:r>
              <a:rPr lang="en-US" sz="5400" dirty="0" smtClean="0"/>
              <a:t>TESTING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114800"/>
            <a:ext cx="8077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 </a:t>
            </a:r>
            <a:r>
              <a:rPr lang="en-US" sz="2800" i="1" dirty="0" smtClean="0"/>
              <a:t>The appropriate framework for the test is the notion of constrained-unconstrained estimation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dirty="0" smtClean="0"/>
              <a:t>SIMPLE CASE </a:t>
            </a:r>
            <a:r>
              <a:rPr lang="en-US" sz="4000" dirty="0" smtClean="0"/>
              <a:t>1 </a:t>
            </a:r>
            <a:r>
              <a:rPr lang="en-US" sz="4000" dirty="0" smtClean="0"/>
              <a:t>(</a:t>
            </a:r>
            <a:r>
              <a:rPr lang="el-GR" sz="4000" dirty="0" smtClean="0"/>
              <a:t>σ</a:t>
            </a:r>
            <a:r>
              <a:rPr lang="en-US" sz="4000" baseline="-25000" dirty="0" err="1" smtClean="0"/>
              <a:t>ij</a:t>
            </a:r>
            <a:r>
              <a:rPr lang="en-US" sz="4000" dirty="0" smtClean="0"/>
              <a:t>=0,</a:t>
            </a:r>
            <a:r>
              <a:rPr lang="el-GR" sz="4000" dirty="0" smtClean="0"/>
              <a:t>σ</a:t>
            </a:r>
            <a:r>
              <a:rPr lang="en-US" sz="4000" baseline="-25000" dirty="0" smtClean="0"/>
              <a:t>ii</a:t>
            </a:r>
            <a:r>
              <a:rPr lang="en-US" sz="4000" dirty="0" smtClean="0"/>
              <a:t>=</a:t>
            </a:r>
            <a:r>
              <a:rPr lang="el-GR" sz="4000" dirty="0" smtClean="0"/>
              <a:t>σ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059363"/>
          </a:xfrm>
        </p:spPr>
        <p:txBody>
          <a:bodyPr/>
          <a:lstStyle/>
          <a:p>
            <a:pPr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ASHOK LEYLAND AND MAHINDRA &amp; MAHINDRA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62400" y="5638800"/>
          <a:ext cx="16764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48"/>
                <a:gridCol w="1139952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0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 </a:t>
                      </a:r>
                      <a:r>
                        <a:rPr lang="el-GR" smtClean="0"/>
                        <a:t>β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=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</a:t>
                      </a:r>
                      <a:r>
                        <a:rPr lang="en-US" smtClean="0"/>
                        <a:t>H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  </a:t>
                      </a:r>
                      <a:r>
                        <a:rPr lang="el-GR" smtClean="0"/>
                        <a:t>β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≠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1752600"/>
          <a:ext cx="609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667000"/>
                <a:gridCol w="1524000"/>
              </a:tblGrid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66963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smtClean="0"/>
                        <a:t>ii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σ</a:t>
                      </a:r>
                      <a:r>
                        <a:rPr lang="en-US" sz="1800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err="1" smtClean="0"/>
                        <a:t>ij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Contemporaneous Covariance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 of</a:t>
                      </a:r>
                      <a:r>
                        <a:rPr lang="en-US" baseline="0" dirty="0" smtClean="0"/>
                        <a:t> Ashok Leyland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</a:t>
                      </a:r>
                      <a:r>
                        <a:rPr lang="en-US" baseline="0" dirty="0" smtClean="0"/>
                        <a:t> of Mahindra &amp; Mahindra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wn Arrow 31"/>
          <p:cNvSpPr/>
          <p:nvPr/>
        </p:nvSpPr>
        <p:spPr>
          <a:xfrm>
            <a:off x="4419600" y="2362200"/>
            <a:ext cx="228600" cy="8382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/>
              <a:t>Unconstrained Model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               =                                               +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Constrained Model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                         =                            +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990600"/>
            <a:ext cx="809625" cy="1171575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838200"/>
            <a:ext cx="2150075" cy="1219200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838200"/>
            <a:ext cx="914400" cy="1219200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914400"/>
            <a:ext cx="847725" cy="1104900"/>
          </a:xfrm>
          <a:prstGeom prst="rect">
            <a:avLst/>
          </a:prstGeom>
          <a:noFill/>
        </p:spPr>
      </p:pic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3810000"/>
            <a:ext cx="809625" cy="1171575"/>
          </a:xfrm>
          <a:prstGeom prst="rect">
            <a:avLst/>
          </a:prstGeom>
          <a:noFill/>
        </p:spPr>
      </p:pic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35" name="Picture 1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4038600"/>
            <a:ext cx="666750" cy="619125"/>
          </a:xfrm>
          <a:prstGeom prst="rect">
            <a:avLst/>
          </a:prstGeom>
          <a:noFill/>
        </p:spPr>
      </p:pic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38" name="Picture 2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3810000"/>
            <a:ext cx="933450" cy="1171575"/>
          </a:xfrm>
          <a:prstGeom prst="rect">
            <a:avLst/>
          </a:prstGeom>
          <a:noFill/>
        </p:spPr>
      </p:pic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3886200"/>
            <a:ext cx="847725" cy="1104900"/>
          </a:xfrm>
          <a:prstGeom prst="rect">
            <a:avLst/>
          </a:prstGeom>
          <a:noFill/>
        </p:spPr>
      </p:pic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3810000" y="2590800"/>
          <a:ext cx="152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mtClean="0"/>
                        <a:t>=  </a:t>
                      </a:r>
                      <a:r>
                        <a:rPr lang="el-GR" smtClean="0"/>
                        <a:t>β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=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57200"/>
            <a:ext cx="381000" cy="1055981"/>
          </a:xfrm>
          <a:prstGeom prst="rect">
            <a:avLst/>
          </a:prstGeom>
          <a:noFill/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1371600"/>
            <a:ext cx="381000" cy="105598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828800" y="76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-25000" dirty="0" err="1" smtClean="0"/>
              <a:t>i</a:t>
            </a:r>
            <a:endParaRPr lang="en-US" sz="36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0" y="457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= 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-   </a:t>
            </a:r>
            <a:r>
              <a:rPr lang="en-US" sz="4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533400"/>
            <a:ext cx="304800" cy="838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295400" y="16002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=    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1371600"/>
            <a:ext cx="381000" cy="1055981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743200" y="1447800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’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4800" y="27432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SAS Command used to calculate Sum of Squares: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04800" y="3352800"/>
            <a:ext cx="86106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16200000" flipH="1">
            <a:off x="2591594" y="4952206"/>
            <a:ext cx="32004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9600" y="3429000"/>
            <a:ext cx="3429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</a:rPr>
              <a:t>Unconstrained Model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proc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syslin</a:t>
            </a:r>
            <a:r>
              <a:rPr lang="en-US" sz="1600" dirty="0" smtClean="0">
                <a:solidFill>
                  <a:schemeClr val="bg1"/>
                </a:solidFill>
              </a:rPr>
              <a:t> data=sasuser.ppt </a:t>
            </a:r>
            <a:r>
              <a:rPr lang="en-US" sz="1600" dirty="0" err="1" smtClean="0">
                <a:solidFill>
                  <a:schemeClr val="bg1"/>
                </a:solidFill>
              </a:rPr>
              <a:t>sdiag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sur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al:model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a_a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mm:model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i_m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run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43400" y="3429000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</a:rPr>
              <a:t>Constrained Model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proc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syslin</a:t>
            </a:r>
            <a:r>
              <a:rPr lang="en-US" sz="1600" dirty="0" smtClean="0">
                <a:solidFill>
                  <a:schemeClr val="bg1"/>
                </a:solidFill>
              </a:rPr>
              <a:t> data=sasuser.ppt </a:t>
            </a:r>
            <a:r>
              <a:rPr lang="en-US" sz="1600" dirty="0" err="1" smtClean="0">
                <a:solidFill>
                  <a:schemeClr val="bg1"/>
                </a:solidFill>
              </a:rPr>
              <a:t>sdiag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sur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al:model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a_a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mm:model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i_m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joint: </a:t>
            </a:r>
            <a:r>
              <a:rPr lang="en-US" sz="1600" dirty="0" err="1" smtClean="0">
                <a:solidFill>
                  <a:schemeClr val="bg1"/>
                </a:solidFill>
              </a:rPr>
              <a:t>srestrict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al.nfa_a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mm.nfa_m,al.a_a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mm.a_m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al.intercept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mm.intercept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run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19400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restrictions  =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c</a:t>
            </a:r>
            <a:r>
              <a:rPr lang="en-US" dirty="0" smtClean="0"/>
              <a:t> -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  = 4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              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dirty="0" smtClean="0"/>
              <a:t> = [(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c</a:t>
            </a:r>
            <a:r>
              <a:rPr lang="en-US" dirty="0" smtClean="0"/>
              <a:t> – 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)/number of restrictions]/ [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/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] </a:t>
            </a:r>
            <a:r>
              <a:rPr lang="en-US" b="1" dirty="0" smtClean="0"/>
              <a:t>~ F (4,26)</a:t>
            </a:r>
          </a:p>
          <a:p>
            <a:r>
              <a:rPr lang="en-US" dirty="0" smtClean="0"/>
              <a:t>                         </a:t>
            </a:r>
          </a:p>
          <a:p>
            <a:r>
              <a:rPr lang="en-US" dirty="0" smtClean="0"/>
              <a:t>                       </a:t>
            </a:r>
            <a:r>
              <a:rPr lang="en-US" smtClean="0"/>
              <a:t>= </a:t>
            </a:r>
            <a:r>
              <a:rPr lang="en-US" smtClean="0"/>
              <a:t>14.4636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r>
              <a:rPr lang="en-US" dirty="0" smtClean="0"/>
              <a:t> value at 5% LOS is 2.74</a:t>
            </a:r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Decision Criteria : We reject H</a:t>
            </a:r>
            <a:r>
              <a:rPr lang="en-US" baseline="-25000" dirty="0" smtClean="0"/>
              <a:t>0</a:t>
            </a:r>
            <a:r>
              <a:rPr lang="en-US" dirty="0" smtClean="0"/>
              <a:t> when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baseline="-25000" dirty="0" smtClean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endParaRPr lang="en-US" baseline="-25000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Therefore, we reject H</a:t>
            </a:r>
            <a:r>
              <a:rPr lang="en-US" baseline="-25000" dirty="0" smtClean="0"/>
              <a:t>0</a:t>
            </a:r>
            <a:r>
              <a:rPr lang="en-US" dirty="0" smtClean="0"/>
              <a:t> at 5% </a:t>
            </a:r>
            <a:r>
              <a:rPr lang="en-US" dirty="0" smtClean="0"/>
              <a:t>LOS</a:t>
            </a:r>
            <a:endParaRPr lang="en-US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Not all the coefficients in the two coefficient matrices are equal.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381000"/>
          <a:ext cx="84582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Unconstrained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Constrained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al</a:t>
                      </a:r>
                      <a:r>
                        <a:rPr lang="en-US" dirty="0" smtClean="0"/>
                        <a:t> = 33246407 ; </a:t>
                      </a:r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mm</a:t>
                      </a:r>
                      <a:r>
                        <a:rPr lang="en-US" dirty="0" smtClean="0"/>
                        <a:t> = 566598063.4</a:t>
                      </a:r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al</a:t>
                      </a:r>
                      <a:r>
                        <a:rPr lang="en-US" dirty="0" smtClean="0"/>
                        <a:t> + SS </a:t>
                      </a:r>
                      <a:r>
                        <a:rPr lang="en-US" baseline="-25000" dirty="0" smtClean="0"/>
                        <a:t>mm</a:t>
                      </a:r>
                      <a:r>
                        <a:rPr lang="en-US" dirty="0" smtClean="0"/>
                        <a:t> = 599844470</a:t>
                      </a:r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T1 </a:t>
                      </a:r>
                      <a:r>
                        <a:rPr lang="en-US" dirty="0" smtClean="0"/>
                        <a:t>+ T2 – K – K = 26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1934598017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T1 </a:t>
                      </a:r>
                      <a:r>
                        <a:rPr lang="en-US" dirty="0" smtClean="0"/>
                        <a:t>+ T2 –K = 30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95400" y="3352800"/>
            <a:ext cx="6553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dirty="0" smtClean="0"/>
              <a:t>SIMPLE CASE 2 (</a:t>
            </a:r>
            <a:r>
              <a:rPr lang="el-GR" sz="4000" dirty="0" smtClean="0"/>
              <a:t>σ</a:t>
            </a:r>
            <a:r>
              <a:rPr lang="en-US" sz="4000" baseline="-25000" dirty="0" err="1" smtClean="0"/>
              <a:t>ij</a:t>
            </a:r>
            <a:r>
              <a:rPr lang="en-US" sz="4000" dirty="0" smtClean="0"/>
              <a:t>=0,</a:t>
            </a:r>
            <a:r>
              <a:rPr lang="el-GR" sz="4000" dirty="0" smtClean="0"/>
              <a:t>σ</a:t>
            </a:r>
            <a:r>
              <a:rPr lang="en-US" sz="4000" baseline="-25000" dirty="0" smtClean="0"/>
              <a:t>ii</a:t>
            </a:r>
            <a:r>
              <a:rPr lang="en-US" sz="4000" dirty="0" smtClean="0"/>
              <a:t>=</a:t>
            </a:r>
            <a:r>
              <a:rPr lang="el-GR" sz="4000" dirty="0" smtClean="0"/>
              <a:t>σ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059363"/>
          </a:xfrm>
        </p:spPr>
        <p:txBody>
          <a:bodyPr/>
          <a:lstStyle/>
          <a:p>
            <a:pPr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ASHOK LEYLAND, MAHINDRA &amp; MAHINDRA AND TATA MOTORS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0" y="5852160"/>
          <a:ext cx="21336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752"/>
                <a:gridCol w="1450848"/>
              </a:tblGrid>
              <a:tr h="31034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0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 </a:t>
                      </a:r>
                      <a:r>
                        <a:rPr lang="el-GR" smtClean="0"/>
                        <a:t>β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=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l-GR" baseline="0" dirty="0" smtClean="0"/>
                        <a:t>β₃</a:t>
                      </a:r>
                      <a:endParaRPr lang="en-US" baseline="-25000" dirty="0"/>
                    </a:p>
                  </a:txBody>
                  <a:tcPr/>
                </a:tc>
              </a:tr>
              <a:tr h="543098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</a:t>
                      </a:r>
                      <a:r>
                        <a:rPr lang="en-US" smtClean="0"/>
                        <a:t>H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  </a:t>
                      </a:r>
                      <a:r>
                        <a:rPr lang="el-GR" smtClean="0"/>
                        <a:t>β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≠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≠ </a:t>
                      </a:r>
                      <a:r>
                        <a:rPr lang="el-GR" baseline="0" dirty="0" smtClean="0"/>
                        <a:t>β₃</a:t>
                      </a:r>
                      <a:endParaRPr lang="en-US" baseline="-25000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1600200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667000"/>
                <a:gridCol w="1524000"/>
              </a:tblGrid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66963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smtClean="0"/>
                        <a:t>ii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σ</a:t>
                      </a:r>
                      <a:r>
                        <a:rPr lang="en-US" sz="1800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err="1" smtClean="0"/>
                        <a:t>ij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Contemporaneous Covariance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 of</a:t>
                      </a:r>
                      <a:r>
                        <a:rPr lang="en-US" baseline="0" dirty="0" smtClean="0"/>
                        <a:t> Ashok Leyland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</a:t>
                      </a:r>
                      <a:r>
                        <a:rPr lang="en-US" baseline="0" dirty="0" smtClean="0"/>
                        <a:t> of Mahindra &amp; Mahindra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</a:t>
                      </a:r>
                      <a:r>
                        <a:rPr lang="en-US" baseline="0" dirty="0" smtClean="0"/>
                        <a:t> of Tata Motors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Four Steps of Hypothesis Testing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8000" b="1" dirty="0" smtClean="0"/>
              <a:t>1.      </a:t>
            </a:r>
            <a:r>
              <a:rPr lang="en-US" sz="8000" b="1" dirty="0" smtClean="0"/>
              <a:t>Hypotheses</a:t>
            </a:r>
            <a:r>
              <a:rPr lang="en-US" sz="8000" dirty="0" smtClean="0"/>
              <a:t>: </a:t>
            </a:r>
          </a:p>
          <a:p>
            <a:pPr>
              <a:buFontTx/>
              <a:buNone/>
            </a:pPr>
            <a:endParaRPr lang="en-US" sz="8000" i="1" dirty="0" smtClean="0"/>
          </a:p>
          <a:p>
            <a:r>
              <a:rPr lang="en-US" sz="8000" i="1" dirty="0" smtClean="0"/>
              <a:t>   Null hypothesis</a:t>
            </a:r>
            <a:r>
              <a:rPr lang="en-US" sz="8000" dirty="0" smtClean="0"/>
              <a:t> (</a:t>
            </a:r>
            <a:r>
              <a:rPr lang="en-US" sz="8000" i="1" dirty="0" smtClean="0"/>
              <a:t>H</a:t>
            </a:r>
            <a:r>
              <a:rPr lang="en-US" sz="8000" baseline="-25000" dirty="0" smtClean="0"/>
              <a:t>0</a:t>
            </a:r>
            <a:r>
              <a:rPr lang="en-US" sz="8000" dirty="0" smtClean="0"/>
              <a:t>): </a:t>
            </a:r>
          </a:p>
          <a:p>
            <a:pPr>
              <a:buFontTx/>
              <a:buNone/>
            </a:pPr>
            <a:r>
              <a:rPr lang="en-US" sz="8000" dirty="0" smtClean="0"/>
              <a:t>         A statement that parameter(s) take specific value (Usually: “no effect”)</a:t>
            </a:r>
          </a:p>
          <a:p>
            <a:pPr>
              <a:buFontTx/>
              <a:buNone/>
            </a:pPr>
            <a:endParaRPr lang="en-US" sz="8000" dirty="0" smtClean="0"/>
          </a:p>
          <a:p>
            <a:r>
              <a:rPr lang="en-US" sz="8000" i="1" dirty="0" smtClean="0"/>
              <a:t>   Alternative hypothesis</a:t>
            </a:r>
            <a:r>
              <a:rPr lang="en-US" sz="8000" dirty="0" smtClean="0"/>
              <a:t> (</a:t>
            </a:r>
            <a:r>
              <a:rPr lang="en-US" sz="8000" i="1" dirty="0" smtClean="0"/>
              <a:t>H</a:t>
            </a:r>
            <a:r>
              <a:rPr lang="en-US" sz="8000" i="1" baseline="-25000" dirty="0" smtClean="0"/>
              <a:t>1</a:t>
            </a:r>
            <a:r>
              <a:rPr lang="en-US" sz="8000" dirty="0" smtClean="0"/>
              <a:t>): </a:t>
            </a:r>
            <a:endParaRPr lang="en-US" sz="8000" dirty="0" smtClean="0"/>
          </a:p>
          <a:p>
            <a:pPr>
              <a:buFontTx/>
              <a:buNone/>
            </a:pPr>
            <a:r>
              <a:rPr lang="en-US" sz="8000" dirty="0"/>
              <a:t> </a:t>
            </a:r>
            <a:r>
              <a:rPr lang="en-US" sz="8000" dirty="0" smtClean="0"/>
              <a:t>        States that parameter value(s) falls in some alternative range of values </a:t>
            </a:r>
          </a:p>
          <a:p>
            <a:pPr>
              <a:buFontTx/>
              <a:buNone/>
            </a:pPr>
            <a:r>
              <a:rPr lang="en-US" sz="8000" dirty="0"/>
              <a:t> </a:t>
            </a:r>
            <a:r>
              <a:rPr lang="en-US" sz="8000" dirty="0" smtClean="0"/>
              <a:t>        (“an effect”)</a:t>
            </a:r>
          </a:p>
          <a:p>
            <a:pPr>
              <a:buFontTx/>
              <a:buNone/>
            </a:pPr>
            <a:endParaRPr lang="en-US" sz="8000" dirty="0"/>
          </a:p>
          <a:p>
            <a:pPr>
              <a:buFontTx/>
              <a:buNone/>
            </a:pPr>
            <a:endParaRPr lang="en-US" sz="8000" dirty="0"/>
          </a:p>
          <a:p>
            <a:pPr marL="609600" indent="-609600">
              <a:buAutoNum type="arabicPeriod" startAt="2"/>
            </a:pPr>
            <a:r>
              <a:rPr lang="en-US" sz="8000" b="1" dirty="0" smtClean="0"/>
              <a:t>Test Statistic</a:t>
            </a:r>
            <a:r>
              <a:rPr lang="en-US" sz="8000" dirty="0" smtClean="0"/>
              <a:t>: </a:t>
            </a:r>
          </a:p>
          <a:p>
            <a:pPr marL="609600" indent="-609600">
              <a:buNone/>
            </a:pPr>
            <a:r>
              <a:rPr lang="en-US" sz="8000" dirty="0" smtClean="0"/>
              <a:t>           Compares data to what </a:t>
            </a:r>
            <a:r>
              <a:rPr lang="en-US" sz="8000" i="1" dirty="0" smtClean="0"/>
              <a:t>H</a:t>
            </a:r>
            <a:r>
              <a:rPr lang="en-US" sz="8000" baseline="-25000" dirty="0" smtClean="0"/>
              <a:t>0</a:t>
            </a:r>
            <a:r>
              <a:rPr lang="en-US" sz="8000" dirty="0" smtClean="0"/>
              <a:t> predicts, often by finding the </a:t>
            </a:r>
            <a:r>
              <a:rPr lang="en-US" sz="8000" i="1" dirty="0" smtClean="0"/>
              <a:t>number of standard errors </a:t>
            </a:r>
            <a:r>
              <a:rPr lang="en-US" sz="8000" dirty="0" smtClean="0"/>
              <a:t>between sample point estimate and </a:t>
            </a:r>
            <a:r>
              <a:rPr lang="en-US" sz="8000" i="1" dirty="0" smtClean="0"/>
              <a:t>H</a:t>
            </a:r>
            <a:r>
              <a:rPr lang="en-US" sz="8000" baseline="-25000" dirty="0" smtClean="0"/>
              <a:t>0  </a:t>
            </a:r>
            <a:r>
              <a:rPr lang="en-US" sz="8000" dirty="0" smtClean="0"/>
              <a:t>value of parameter. For example, the test </a:t>
            </a:r>
            <a:r>
              <a:rPr lang="en-US" sz="8000" dirty="0" err="1" smtClean="0"/>
              <a:t>stastics</a:t>
            </a:r>
            <a:r>
              <a:rPr lang="en-US" sz="8000" dirty="0" smtClean="0"/>
              <a:t> for Student’s t-test is</a:t>
            </a:r>
            <a:endParaRPr lang="en-US" dirty="0" smtClean="0"/>
          </a:p>
          <a:p>
            <a:pPr marL="609600" indent="-609600"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               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66750" cy="48577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66750" cy="4857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2" descr="C:\Documents and Settings\indranil\Desktop\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5791200"/>
            <a:ext cx="1762298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1000" y="3048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SAS Command used to calculate Sum of Squares: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81000" y="990600"/>
            <a:ext cx="86106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943894" y="3238500"/>
            <a:ext cx="4495006" cy="79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9600" y="1143000"/>
            <a:ext cx="342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</a:rPr>
              <a:t>Unconstrained Model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proc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syslin</a:t>
            </a:r>
            <a:r>
              <a:rPr lang="en-US" sz="1600" dirty="0" smtClean="0">
                <a:solidFill>
                  <a:schemeClr val="bg1"/>
                </a:solidFill>
              </a:rPr>
              <a:t> data=sasuser.ppt </a:t>
            </a:r>
            <a:r>
              <a:rPr lang="en-US" sz="1600" dirty="0" err="1" smtClean="0">
                <a:solidFill>
                  <a:schemeClr val="bg1"/>
                </a:solidFill>
              </a:rPr>
              <a:t>sdiag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sur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al:model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a_a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mm:model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i_m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err="1" smtClean="0">
                <a:solidFill>
                  <a:schemeClr val="bg1"/>
                </a:solidFill>
              </a:rPr>
              <a:t>tata:model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i_t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a_t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  <a:r>
              <a:rPr lang="en-US" sz="1600" b="1" dirty="0" smtClean="0">
                <a:solidFill>
                  <a:schemeClr val="bg1"/>
                </a:solidFill>
              </a:rPr>
              <a:t>run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43400" y="1143001"/>
            <a:ext cx="464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</a:rPr>
              <a:t>Constrained Model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proc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syslin</a:t>
            </a:r>
            <a:r>
              <a:rPr lang="en-US" sz="1600" dirty="0" smtClean="0">
                <a:solidFill>
                  <a:schemeClr val="bg1"/>
                </a:solidFill>
              </a:rPr>
              <a:t> data=sasuser.ppt </a:t>
            </a:r>
            <a:r>
              <a:rPr lang="en-US" sz="1600" dirty="0" err="1" smtClean="0">
                <a:solidFill>
                  <a:schemeClr val="bg1"/>
                </a:solidFill>
              </a:rPr>
              <a:t>sdiag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sur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al:model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a_a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mm:model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i_m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err="1" smtClean="0">
                <a:solidFill>
                  <a:schemeClr val="bg1"/>
                </a:solidFill>
              </a:rPr>
              <a:t>tata:model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i_t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a_t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joint: </a:t>
            </a:r>
            <a:r>
              <a:rPr lang="en-US" sz="1600" dirty="0" err="1" smtClean="0">
                <a:solidFill>
                  <a:schemeClr val="bg1"/>
                </a:solidFill>
              </a:rPr>
              <a:t>srestrict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al.mcap_a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mm.mcap_m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tata.mcap_t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al.nfa_a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mm.nfa_m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tata.nfa_t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al.a_a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mm.a_m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tata.a_t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al.intercept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mm.intercept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tata.intercept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run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19400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restrictions  =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c</a:t>
            </a:r>
            <a:r>
              <a:rPr lang="en-US" dirty="0" smtClean="0"/>
              <a:t> -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  = 8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              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dirty="0" smtClean="0"/>
              <a:t> = [(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c</a:t>
            </a:r>
            <a:r>
              <a:rPr lang="en-US" dirty="0" smtClean="0"/>
              <a:t> – 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)/number of restrictions]/ [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/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] </a:t>
            </a:r>
            <a:r>
              <a:rPr lang="en-US" b="1" dirty="0" smtClean="0"/>
              <a:t>~ F (8,39)</a:t>
            </a:r>
          </a:p>
          <a:p>
            <a:r>
              <a:rPr lang="en-US" dirty="0" smtClean="0"/>
              <a:t>                         </a:t>
            </a:r>
          </a:p>
          <a:p>
            <a:r>
              <a:rPr lang="en-US" dirty="0" smtClean="0"/>
              <a:t>                       = 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7.329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r>
              <a:rPr lang="en-US" dirty="0" smtClean="0"/>
              <a:t> value at 5% LOS </a:t>
            </a:r>
            <a:r>
              <a:rPr lang="en-US" smtClean="0"/>
              <a:t>is </a:t>
            </a:r>
            <a:r>
              <a:rPr lang="en-US" smtClean="0"/>
              <a:t>2.18</a:t>
            </a:r>
            <a:endParaRPr lang="en-US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Decision Criteria : We reject H</a:t>
            </a:r>
            <a:r>
              <a:rPr lang="en-US" baseline="-25000" dirty="0" smtClean="0"/>
              <a:t>0</a:t>
            </a:r>
            <a:r>
              <a:rPr lang="en-US" dirty="0" smtClean="0"/>
              <a:t> when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dirty="0" smtClean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endParaRPr lang="en-US" baseline="-25000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Therefore, we reject H</a:t>
            </a:r>
            <a:r>
              <a:rPr lang="en-US" baseline="-25000" dirty="0" smtClean="0"/>
              <a:t>0</a:t>
            </a:r>
            <a:r>
              <a:rPr lang="en-US" dirty="0" smtClean="0"/>
              <a:t> at 5% LOS.</a:t>
            </a:r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Not all the coefficients in the two coefficient matrices are equal.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381000"/>
          <a:ext cx="84582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Unconstrained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Constrained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al</a:t>
                      </a:r>
                      <a:r>
                        <a:rPr lang="en-US" dirty="0" smtClean="0"/>
                        <a:t> = 33246407 ; </a:t>
                      </a:r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mm</a:t>
                      </a:r>
                      <a:r>
                        <a:rPr lang="en-US" dirty="0" smtClean="0"/>
                        <a:t> = 566598063.4</a:t>
                      </a:r>
                    </a:p>
                    <a:p>
                      <a:pPr algn="l"/>
                      <a:r>
                        <a:rPr lang="en-US" dirty="0" smtClean="0"/>
                        <a:t>      </a:t>
                      </a:r>
                      <a:r>
                        <a:rPr lang="en-US" err="1" smtClean="0"/>
                        <a:t>SS</a:t>
                      </a:r>
                      <a:r>
                        <a:rPr lang="en-US" baseline="-25000" err="1" smtClean="0"/>
                        <a:t>tata</a:t>
                      </a:r>
                      <a:r>
                        <a:rPr lang="en-US" baseline="-25000" smtClean="0"/>
                        <a:t> 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smtClean="0"/>
                        <a:t>=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13445921889</a:t>
                      </a:r>
                      <a:endParaRPr lang="en-US" baseline="-25000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al</a:t>
                      </a:r>
                      <a:r>
                        <a:rPr lang="en-US" dirty="0" smtClean="0"/>
                        <a:t> + SS </a:t>
                      </a:r>
                      <a:r>
                        <a:rPr lang="en-US" baseline="-25000" dirty="0" smtClean="0"/>
                        <a:t>mm 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-25000" dirty="0" err="1" smtClean="0"/>
                        <a:t>tata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14045766359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T</a:t>
                      </a:r>
                      <a:r>
                        <a:rPr lang="en-US" baseline="-25000" smtClean="0"/>
                        <a:t>1</a:t>
                      </a:r>
                      <a:r>
                        <a:rPr lang="en-US" smtClean="0"/>
                        <a:t> </a:t>
                      </a:r>
                      <a:r>
                        <a:rPr lang="en-US" dirty="0" smtClean="0"/>
                        <a:t>+ T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 +T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– K – K - K= 39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35161183397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T</a:t>
                      </a:r>
                      <a:r>
                        <a:rPr lang="en-US" baseline="-25000" smtClean="0"/>
                        <a:t>1</a:t>
                      </a:r>
                      <a:r>
                        <a:rPr lang="en-US" smtClean="0"/>
                        <a:t> </a:t>
                      </a:r>
                      <a:r>
                        <a:rPr lang="en-US" dirty="0" smtClean="0"/>
                        <a:t>+ T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 + T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 – K =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47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95400" y="3352800"/>
            <a:ext cx="6553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dirty="0" smtClean="0"/>
              <a:t>SIMPLE CASE </a:t>
            </a:r>
            <a:r>
              <a:rPr lang="en-US" sz="4000" dirty="0" smtClean="0"/>
              <a:t>3 </a:t>
            </a:r>
            <a:r>
              <a:rPr lang="en-US" sz="4000" dirty="0" smtClean="0"/>
              <a:t>(</a:t>
            </a:r>
            <a:r>
              <a:rPr lang="el-GR" sz="4000" dirty="0" smtClean="0"/>
              <a:t>σ</a:t>
            </a:r>
            <a:r>
              <a:rPr lang="en-US" sz="4000" baseline="-25000" dirty="0" err="1" smtClean="0"/>
              <a:t>ij</a:t>
            </a:r>
            <a:r>
              <a:rPr lang="en-US" sz="4000" dirty="0" smtClean="0"/>
              <a:t>=0,</a:t>
            </a:r>
            <a:r>
              <a:rPr lang="el-GR" sz="4000" dirty="0" smtClean="0"/>
              <a:t>σ</a:t>
            </a:r>
            <a:r>
              <a:rPr lang="en-US" sz="4000" baseline="-25000" dirty="0" smtClean="0"/>
              <a:t>ii</a:t>
            </a:r>
            <a:r>
              <a:rPr lang="en-US" sz="4000" dirty="0" smtClean="0"/>
              <a:t>=</a:t>
            </a:r>
            <a:r>
              <a:rPr lang="el-GR" sz="4000" dirty="0" smtClean="0"/>
              <a:t>σ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059363"/>
          </a:xfrm>
        </p:spPr>
        <p:txBody>
          <a:bodyPr/>
          <a:lstStyle/>
          <a:p>
            <a:pPr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ASHOK LEYLAND AND MAHINDRA &amp; MAHINDRA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62400" y="5638800"/>
          <a:ext cx="16764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48"/>
                <a:gridCol w="1139952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0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 </a:t>
                      </a:r>
                      <a:r>
                        <a:rPr lang="el-GR" smtClean="0"/>
                        <a:t>β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=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</a:t>
                      </a:r>
                      <a:r>
                        <a:rPr lang="en-US" smtClean="0"/>
                        <a:t>H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  </a:t>
                      </a:r>
                      <a:r>
                        <a:rPr lang="el-GR" smtClean="0"/>
                        <a:t>β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≠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1752600"/>
          <a:ext cx="609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667000"/>
                <a:gridCol w="1524000"/>
              </a:tblGrid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66963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smtClean="0"/>
                        <a:t>ii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σ</a:t>
                      </a:r>
                      <a:r>
                        <a:rPr lang="en-US" sz="1800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err="1" smtClean="0"/>
                        <a:t>ij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Contemporaneous Covariance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 of</a:t>
                      </a:r>
                      <a:r>
                        <a:rPr lang="en-US" baseline="0" dirty="0" smtClean="0"/>
                        <a:t> Ashok Leyland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513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</a:t>
                      </a:r>
                      <a:r>
                        <a:rPr lang="en-US" baseline="0" dirty="0" smtClean="0"/>
                        <a:t> of Mahindra &amp; Mahindra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 rot="1470981">
            <a:off x="7384143" y="3900291"/>
            <a:ext cx="1524000" cy="75898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&lt; 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609600"/>
            <a:ext cx="193040" cy="437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19200" y="6858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of Unconstrained Model cannot be estimated using OLS model  because (X’X) is not invertible as             = 0</a:t>
            </a:r>
            <a:endParaRPr lang="en-US" b="1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990600"/>
            <a:ext cx="609600" cy="363523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76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NOTE: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1676401"/>
            <a:ext cx="838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 </a:t>
            </a:r>
            <a:r>
              <a:rPr lang="en-US" smtClean="0"/>
              <a:t>= SS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dirty="0" smtClean="0"/>
              <a:t>+ SS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smtClean="0"/>
              <a:t>; SS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dirty="0" smtClean="0"/>
              <a:t>can be obtained but SS</a:t>
            </a:r>
            <a:r>
              <a:rPr lang="en-US" baseline="-25000" dirty="0" smtClean="0"/>
              <a:t>2</a:t>
            </a:r>
            <a:r>
              <a:rPr lang="en-US" dirty="0" smtClean="0"/>
              <a:t> cannot be calculated due to insufficient   degrees of freedom.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However, we can estimate the model for Ashok Leyland by OLS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 </a:t>
            </a:r>
            <a:r>
              <a:rPr lang="en-US" smtClean="0"/>
              <a:t>= SS</a:t>
            </a:r>
            <a:r>
              <a:rPr lang="en-US" baseline="-25000" smtClean="0"/>
              <a:t>1</a:t>
            </a:r>
            <a:r>
              <a:rPr lang="en-US" smtClean="0"/>
              <a:t> ; T</a:t>
            </a:r>
            <a:r>
              <a:rPr lang="en-US" baseline="-25000" smtClean="0"/>
              <a:t>1</a:t>
            </a:r>
            <a:r>
              <a:rPr lang="en-US" smtClean="0"/>
              <a:t>-K </a:t>
            </a:r>
            <a:r>
              <a:rPr lang="en-US" dirty="0" smtClean="0"/>
              <a:t>degrees of freedom)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Under the null hypothesis, we estimate the Constrained Model </a:t>
            </a:r>
            <a:r>
              <a:rPr lang="en-US" smtClean="0"/>
              <a:t>using T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dirty="0" smtClean="0"/>
              <a:t>+ T</a:t>
            </a:r>
            <a:r>
              <a:rPr lang="en-US" baseline="-25000" dirty="0" smtClean="0"/>
              <a:t>2</a:t>
            </a:r>
            <a:r>
              <a:rPr lang="en-US" dirty="0" smtClean="0"/>
              <a:t> observations.</a:t>
            </a:r>
            <a:endParaRPr lang="en-US" dirty="0" smtClean="0"/>
          </a:p>
          <a:p>
            <a:r>
              <a:rPr lang="en-US" dirty="0" smtClean="0"/>
              <a:t> (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c</a:t>
            </a:r>
            <a:r>
              <a:rPr lang="en-US" dirty="0" smtClean="0"/>
              <a:t> </a:t>
            </a:r>
            <a:r>
              <a:rPr lang="en-US" smtClean="0"/>
              <a:t>; T1 </a:t>
            </a:r>
            <a:r>
              <a:rPr lang="en-US" dirty="0" smtClean="0"/>
              <a:t>+ T2 – K degrees of freedom)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So, we can do the test even when T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smtClean="0"/>
              <a:t>= 1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SAS Command for Constrained Model: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457200" y="5334000"/>
            <a:ext cx="7696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proc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err="1" smtClean="0">
                <a:solidFill>
                  <a:schemeClr val="bg1"/>
                </a:solidFill>
              </a:rPr>
              <a:t>syslin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smtClean="0">
                <a:solidFill>
                  <a:schemeClr val="bg1"/>
                </a:solidFill>
              </a:rPr>
              <a:t>data=sasuser.file1 </a:t>
            </a:r>
            <a:r>
              <a:rPr lang="en-US" dirty="0" err="1" smtClean="0">
                <a:solidFill>
                  <a:schemeClr val="bg1"/>
                </a:solidFill>
              </a:rPr>
              <a:t>sdiag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sur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  <a:r>
              <a:rPr lang="en-US" dirty="0" smtClean="0">
                <a:solidFill>
                  <a:schemeClr val="bg1"/>
                </a:solidFill>
              </a:rPr>
              <a:t>al: model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=</a:t>
            </a:r>
            <a:r>
              <a:rPr lang="en-US" dirty="0" err="1" smtClean="0">
                <a:solidFill>
                  <a:schemeClr val="bg1"/>
                </a:solidFill>
              </a:rPr>
              <a:t>mcap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nfa</a:t>
            </a:r>
            <a:r>
              <a:rPr lang="en-US" dirty="0" smtClean="0">
                <a:solidFill>
                  <a:schemeClr val="bg1"/>
                </a:solidFill>
              </a:rPr>
              <a:t> a;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run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</a:p>
        </p:txBody>
      </p:sp>
      <p:cxnSp>
        <p:nvCxnSpPr>
          <p:cNvPr id="12" name="Straight Connector 11"/>
          <p:cNvCxnSpPr>
            <a:stCxn id="10" idx="0"/>
          </p:cNvCxnSpPr>
          <p:nvPr/>
        </p:nvCxnSpPr>
        <p:spPr>
          <a:xfrm rot="16200000" flipH="1">
            <a:off x="3562350" y="6076950"/>
            <a:ext cx="1524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19400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restrictions  =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c</a:t>
            </a:r>
            <a:r>
              <a:rPr lang="en-US" dirty="0" smtClean="0"/>
              <a:t> -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  = </a:t>
            </a:r>
            <a:r>
              <a:rPr lang="en-US" dirty="0" smtClean="0"/>
              <a:t>2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              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dirty="0" smtClean="0"/>
              <a:t> = [(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c</a:t>
            </a:r>
            <a:r>
              <a:rPr lang="en-US" dirty="0" smtClean="0"/>
              <a:t> – 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)/number of restrictions]/ [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/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] </a:t>
            </a:r>
            <a:r>
              <a:rPr lang="en-US" b="1" dirty="0" smtClean="0"/>
              <a:t>~ F </a:t>
            </a:r>
            <a:r>
              <a:rPr lang="en-US" b="1" smtClean="0"/>
              <a:t>(2,13</a:t>
            </a:r>
            <a:r>
              <a:rPr lang="en-US" b="1" dirty="0" smtClean="0"/>
              <a:t>)</a:t>
            </a:r>
            <a:endParaRPr lang="en-US" b="1" dirty="0" smtClean="0"/>
          </a:p>
          <a:p>
            <a:r>
              <a:rPr lang="en-US" dirty="0" smtClean="0"/>
              <a:t>                         </a:t>
            </a:r>
          </a:p>
          <a:p>
            <a:r>
              <a:rPr lang="en-US" dirty="0" smtClean="0"/>
              <a:t>                       = </a:t>
            </a:r>
            <a:r>
              <a:rPr lang="en-US" dirty="0" smtClean="0"/>
              <a:t>4.6208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r>
              <a:rPr lang="en-US" dirty="0" smtClean="0"/>
              <a:t> value at 5% LOS </a:t>
            </a:r>
            <a:r>
              <a:rPr lang="en-US" smtClean="0"/>
              <a:t>is 3.81</a:t>
            </a:r>
            <a:endParaRPr lang="en-US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Decision Criteria : We reject H</a:t>
            </a:r>
            <a:r>
              <a:rPr lang="en-US" baseline="-25000" dirty="0" smtClean="0"/>
              <a:t>0</a:t>
            </a:r>
            <a:r>
              <a:rPr lang="en-US" dirty="0" smtClean="0"/>
              <a:t> when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baseline="-25000" dirty="0" smtClean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endParaRPr lang="en-US" baseline="-25000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Therefore, we reject H</a:t>
            </a:r>
            <a:r>
              <a:rPr lang="en-US" baseline="-25000" dirty="0" smtClean="0"/>
              <a:t>0</a:t>
            </a:r>
            <a:r>
              <a:rPr lang="en-US" dirty="0" smtClean="0"/>
              <a:t> at 5% </a:t>
            </a:r>
            <a:r>
              <a:rPr lang="en-US" dirty="0" smtClean="0"/>
              <a:t>LOS</a:t>
            </a:r>
            <a:endParaRPr lang="en-US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Not all the coefficients in the two coefficient matrices are equal.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381000"/>
          <a:ext cx="84582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Unconstrained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Constrained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al</a:t>
                      </a:r>
                      <a:r>
                        <a:rPr lang="en-US" dirty="0" smtClean="0"/>
                        <a:t> = 33246407 </a:t>
                      </a:r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al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= 33246407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T1 </a:t>
                      </a:r>
                      <a:r>
                        <a:rPr lang="en-US" dirty="0" smtClean="0"/>
                        <a:t>– </a:t>
                      </a:r>
                      <a:r>
                        <a:rPr lang="en-US" dirty="0" smtClean="0"/>
                        <a:t>K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13 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smtClean="0"/>
                        <a:t>=</a:t>
                      </a:r>
                      <a:r>
                        <a:rPr lang="en-US" baseline="0" smtClean="0"/>
                        <a:t> 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56881219.77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T1 </a:t>
                      </a:r>
                      <a:r>
                        <a:rPr lang="en-US" dirty="0" smtClean="0"/>
                        <a:t>+ T2 –K </a:t>
                      </a:r>
                      <a:r>
                        <a:rPr lang="en-US" smtClean="0"/>
                        <a:t>= </a:t>
                      </a:r>
                      <a:r>
                        <a:rPr lang="en-US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95400" y="3352800"/>
            <a:ext cx="6553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371600"/>
            <a:ext cx="8229600" cy="7930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Y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 X</a:t>
            </a:r>
            <a:r>
              <a:rPr lang="en-US" sz="2800" baseline="-25000" dirty="0" smtClean="0"/>
              <a:t>a1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a1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a2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a2</a:t>
            </a:r>
            <a:r>
              <a:rPr lang="en-US" sz="2800" dirty="0" smtClean="0"/>
              <a:t> + </a:t>
            </a:r>
            <a:r>
              <a:rPr lang="el-GR" sz="2800" dirty="0" smtClean="0"/>
              <a:t>ε</a:t>
            </a:r>
            <a:r>
              <a:rPr lang="en-US" sz="2800" baseline="-25000" dirty="0" smtClean="0"/>
              <a:t>1                              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 </a:t>
            </a:r>
            <a:endParaRPr lang="en-US" sz="2800" baseline="-25000" dirty="0" smtClean="0"/>
          </a:p>
          <a:p>
            <a:r>
              <a:rPr lang="en-US" sz="1200" dirty="0" smtClean="0"/>
              <a:t>(T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x1)   [T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x(k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-S</a:t>
            </a:r>
            <a:r>
              <a:rPr lang="en-US" sz="1200" dirty="0" smtClean="0"/>
              <a:t>)][(k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-S)x1]    (T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xS)   (Sx1)          (T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x1) </a:t>
            </a:r>
            <a:endParaRPr lang="en-US" sz="1200" dirty="0" smtClean="0"/>
          </a:p>
          <a:p>
            <a:endParaRPr lang="en-US" sz="2800" dirty="0" smtClean="0"/>
          </a:p>
          <a:p>
            <a:r>
              <a:rPr lang="en-US" sz="2800" dirty="0" smtClean="0"/>
              <a:t>Y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X</a:t>
            </a:r>
            <a:r>
              <a:rPr lang="en-US" sz="2800" baseline="-25000" dirty="0" smtClean="0"/>
              <a:t>b1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b1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b2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b2</a:t>
            </a:r>
            <a:r>
              <a:rPr lang="en-US" sz="2800" dirty="0" smtClean="0"/>
              <a:t> + </a:t>
            </a:r>
            <a:r>
              <a:rPr lang="el-GR" sz="2800" dirty="0" smtClean="0"/>
              <a:t>ε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</a:p>
          <a:p>
            <a:r>
              <a:rPr lang="en-US" sz="1200" dirty="0" smtClean="0"/>
              <a:t>(</a:t>
            </a:r>
            <a:r>
              <a:rPr lang="en-US" sz="1200" dirty="0" smtClean="0"/>
              <a:t>T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x1)   </a:t>
            </a:r>
            <a:r>
              <a:rPr lang="en-US" sz="1200" dirty="0" smtClean="0"/>
              <a:t>[</a:t>
            </a:r>
            <a:r>
              <a:rPr lang="en-US" sz="1200" dirty="0" smtClean="0"/>
              <a:t>T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x(k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-S)][(k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-S)x1]      (T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xS</a:t>
            </a:r>
            <a:r>
              <a:rPr lang="en-US" sz="1200" dirty="0" smtClean="0"/>
              <a:t>)   </a:t>
            </a:r>
            <a:r>
              <a:rPr lang="en-US" sz="1200" dirty="0" smtClean="0"/>
              <a:t>  (Sx1)          </a:t>
            </a:r>
            <a:r>
              <a:rPr lang="en-US" sz="1200" dirty="0" smtClean="0"/>
              <a:t>(</a:t>
            </a:r>
            <a:r>
              <a:rPr lang="en-US" sz="1200" dirty="0" smtClean="0"/>
              <a:t>T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x1)                                          </a:t>
            </a:r>
            <a:endParaRPr lang="en-US" sz="1200" dirty="0" smtClean="0"/>
          </a:p>
          <a:p>
            <a:endParaRPr lang="en-US" sz="2800" dirty="0" smtClean="0"/>
          </a:p>
          <a:p>
            <a:r>
              <a:rPr lang="el-GR" sz="2800" dirty="0" smtClean="0"/>
              <a:t>β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13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14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15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16</a:t>
            </a:r>
          </a:p>
          <a:p>
            <a:r>
              <a:rPr lang="el-GR" sz="2800" dirty="0" smtClean="0"/>
              <a:t>β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22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23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24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25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26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27</a:t>
            </a:r>
          </a:p>
          <a:p>
            <a:endParaRPr lang="en-US" sz="2800" baseline="-25000" dirty="0" smtClean="0"/>
          </a:p>
          <a:p>
            <a:r>
              <a:rPr lang="el-GR" sz="2800" dirty="0" smtClean="0"/>
              <a:t>β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 smtClean="0"/>
              <a:t>=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13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15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16          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14</a:t>
            </a:r>
            <a:endParaRPr lang="en-US" sz="2800" baseline="-25000" dirty="0" smtClean="0"/>
          </a:p>
          <a:p>
            <a:r>
              <a:rPr lang="el-GR" sz="2800" dirty="0" smtClean="0"/>
              <a:t>β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23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24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25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26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22</a:t>
            </a:r>
            <a:r>
              <a:rPr lang="en-US" sz="2800" dirty="0" smtClean="0"/>
              <a:t>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27</a:t>
            </a:r>
          </a:p>
          <a:p>
            <a:endParaRPr lang="en-US" sz="2800" baseline="-25000" dirty="0" smtClean="0"/>
          </a:p>
          <a:p>
            <a:endParaRPr lang="en-US" sz="2800" baseline="-25000" dirty="0" smtClean="0"/>
          </a:p>
          <a:p>
            <a:endParaRPr lang="en-US" sz="2800" baseline="-25000" dirty="0" smtClean="0"/>
          </a:p>
          <a:p>
            <a:endParaRPr lang="en-US" sz="2800" b="1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aseline="-25000" dirty="0" smtClean="0"/>
              <a:t>     </a:t>
            </a:r>
          </a:p>
          <a:p>
            <a:endParaRPr lang="en-US" sz="2800" baseline="-25000" dirty="0" smtClean="0"/>
          </a:p>
          <a:p>
            <a:endParaRPr lang="en-US" sz="2800" baseline="-25000" dirty="0" smtClean="0"/>
          </a:p>
          <a:p>
            <a:endParaRPr lang="en-US" sz="2800" baseline="-25000" dirty="0"/>
          </a:p>
        </p:txBody>
      </p:sp>
      <p:sp>
        <p:nvSpPr>
          <p:cNvPr id="4" name="Rounded Rectangle 3"/>
          <p:cNvSpPr/>
          <p:nvPr/>
        </p:nvSpPr>
        <p:spPr>
          <a:xfrm>
            <a:off x="3657600" y="5029200"/>
            <a:ext cx="1219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ular Callout 4"/>
          <p:cNvSpPr/>
          <p:nvPr/>
        </p:nvSpPr>
        <p:spPr>
          <a:xfrm rot="1724442">
            <a:off x="4612225" y="4475646"/>
            <a:ext cx="1399894" cy="84290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to be compared</a:t>
            </a:r>
            <a:endParaRPr lang="en-US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1447800"/>
            <a:ext cx="742950" cy="1219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0" y="17526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2362200"/>
            <a:ext cx="386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a2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7010400" y="1828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β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dirty="0" smtClean="0"/>
              <a:t>= </a:t>
            </a:r>
            <a:endParaRPr lang="en-US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1524000"/>
            <a:ext cx="742950" cy="12192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924800" y="1828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b1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848600" y="2514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152400"/>
            <a:ext cx="7620000" cy="98488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SIMPLE CASE 4 (PARTIAL TEST)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7543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cs typeface="Times New Roman" pitchFamily="18" charset="0"/>
              </a:rPr>
              <a:t>Ashok Leyland and Mahindra &amp; Mahindra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cs typeface="Times New Roman" pitchFamily="18" charset="0"/>
              </a:rPr>
              <a:t>Unconstrained Model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= X</a:t>
            </a:r>
            <a:r>
              <a:rPr lang="en-US" baseline="-25000" dirty="0" smtClean="0"/>
              <a:t>a1</a:t>
            </a:r>
            <a:r>
              <a:rPr lang="el-GR" dirty="0" smtClean="0"/>
              <a:t>β</a:t>
            </a:r>
            <a:r>
              <a:rPr lang="en-US" baseline="-25000" dirty="0" smtClean="0"/>
              <a:t>a1</a:t>
            </a:r>
            <a:r>
              <a:rPr lang="en-US" dirty="0" smtClean="0"/>
              <a:t> + X</a:t>
            </a:r>
            <a:r>
              <a:rPr lang="en-US" baseline="-25000" dirty="0" smtClean="0"/>
              <a:t>a2</a:t>
            </a:r>
            <a:r>
              <a:rPr lang="el-GR" dirty="0" smtClean="0"/>
              <a:t> β</a:t>
            </a:r>
            <a:r>
              <a:rPr lang="en-US" baseline="-25000" dirty="0" smtClean="0"/>
              <a:t>a2</a:t>
            </a:r>
            <a:r>
              <a:rPr lang="en-US" dirty="0" smtClean="0"/>
              <a:t> + </a:t>
            </a:r>
            <a:r>
              <a:rPr lang="el-GR" dirty="0" smtClean="0"/>
              <a:t>ε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algn="ctr"/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 = X</a:t>
            </a:r>
            <a:r>
              <a:rPr lang="en-US" baseline="-25000" dirty="0" smtClean="0"/>
              <a:t>b1</a:t>
            </a:r>
            <a:r>
              <a:rPr lang="el-GR" dirty="0" smtClean="0"/>
              <a:t>β</a:t>
            </a:r>
            <a:r>
              <a:rPr lang="en-US" baseline="-25000" dirty="0" smtClean="0"/>
              <a:t>b1</a:t>
            </a:r>
            <a:r>
              <a:rPr lang="en-US" dirty="0" smtClean="0"/>
              <a:t> + X</a:t>
            </a:r>
            <a:r>
              <a:rPr lang="en-US" baseline="-25000" dirty="0" smtClean="0"/>
              <a:t>b2</a:t>
            </a:r>
            <a:r>
              <a:rPr lang="el-GR" dirty="0" smtClean="0"/>
              <a:t>β</a:t>
            </a:r>
            <a:r>
              <a:rPr lang="en-US" baseline="-25000" dirty="0" smtClean="0"/>
              <a:t>b2</a:t>
            </a:r>
            <a:r>
              <a:rPr lang="en-US" dirty="0" smtClean="0"/>
              <a:t> + </a:t>
            </a:r>
            <a:r>
              <a:rPr lang="el-GR" dirty="0" smtClean="0"/>
              <a:t>ε</a:t>
            </a:r>
            <a:r>
              <a:rPr lang="en-US" baseline="-25000" dirty="0" smtClean="0"/>
              <a:t>2</a:t>
            </a:r>
          </a:p>
          <a:p>
            <a:endParaRPr lang="en-US" baseline="-25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</a:t>
            </a:r>
          </a:p>
          <a:p>
            <a:endParaRPr lang="en-US" dirty="0" smtClean="0"/>
          </a:p>
          <a:p>
            <a:pPr algn="ctr"/>
            <a:endParaRPr lang="en-US" b="1" dirty="0" smtClean="0"/>
          </a:p>
          <a:p>
            <a:pPr algn="ctr"/>
            <a:r>
              <a:rPr lang="en-US" sz="2000" b="1" dirty="0" smtClean="0"/>
              <a:t>Constrained Model</a:t>
            </a:r>
            <a:endParaRPr lang="en-US" sz="20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724400"/>
            <a:ext cx="809625" cy="1171575"/>
          </a:xfrm>
          <a:prstGeom prst="rect">
            <a:avLst/>
          </a:prstGeom>
          <a:noFill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4724400"/>
            <a:ext cx="2438400" cy="1171575"/>
          </a:xfrm>
          <a:prstGeom prst="rect">
            <a:avLst/>
          </a:prstGeom>
          <a:noFill/>
        </p:spPr>
      </p:pic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4800600"/>
            <a:ext cx="15239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/>
              <a:t>=</a:t>
            </a:r>
            <a:endParaRPr lang="en-US" sz="4000" baseline="-25000" dirty="0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4572000"/>
            <a:ext cx="609600" cy="1498598"/>
          </a:xfrm>
          <a:prstGeom prst="rect">
            <a:avLst/>
          </a:prstGeom>
          <a:noFill/>
        </p:spPr>
      </p:pic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2143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2800" y="4114800"/>
            <a:ext cx="3429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latin typeface="Courier New" pitchFamily="49" charset="0"/>
                <a:cs typeface="Courier New" pitchFamily="49" charset="0"/>
              </a:rPr>
              <a:t>[]</a:t>
            </a:r>
            <a:endParaRPr lang="en-US" sz="13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7800" y="48768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4724400"/>
            <a:ext cx="847725" cy="1104900"/>
          </a:xfrm>
          <a:prstGeom prst="rect">
            <a:avLst/>
          </a:prstGeom>
          <a:noFill/>
        </p:spPr>
      </p:pic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819400" y="2514600"/>
          <a:ext cx="25908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543"/>
                <a:gridCol w="191225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β</a:t>
                      </a:r>
                      <a:r>
                        <a:rPr lang="en-US" baseline="-25000" dirty="0" smtClean="0"/>
                        <a:t>a2</a:t>
                      </a:r>
                      <a:r>
                        <a:rPr lang="en-US" dirty="0" smtClean="0"/>
                        <a:t> =  </a:t>
                      </a:r>
                      <a:r>
                        <a:rPr lang="el-GR" dirty="0" smtClean="0"/>
                        <a:t>β</a:t>
                      </a:r>
                      <a:r>
                        <a:rPr lang="en-US" baseline="-25000" dirty="0" smtClean="0"/>
                        <a:t>b2</a:t>
                      </a:r>
                      <a:r>
                        <a:rPr lang="en-US" dirty="0" smtClean="0"/>
                        <a:t> = </a:t>
                      </a:r>
                      <a:r>
                        <a:rPr lang="el-GR" dirty="0" smtClean="0"/>
                        <a:t>β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β</a:t>
                      </a:r>
                      <a:r>
                        <a:rPr lang="en-US" baseline="-25000" dirty="0" smtClean="0"/>
                        <a:t>a2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≠</a:t>
                      </a:r>
                      <a:r>
                        <a:rPr lang="en-US" baseline="-25000" dirty="0" smtClean="0"/>
                        <a:t>   </a:t>
                      </a:r>
                      <a:r>
                        <a:rPr lang="el-GR" dirty="0" smtClean="0"/>
                        <a:t>β</a:t>
                      </a:r>
                      <a:r>
                        <a:rPr lang="en-US" baseline="-25000" dirty="0" smtClean="0"/>
                        <a:t>b2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1000" y="3048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SAS Command used to calculate Sum of Squares: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81000" y="990600"/>
            <a:ext cx="86106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943894" y="3238500"/>
            <a:ext cx="4495006" cy="79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9600" y="1143000"/>
            <a:ext cx="3429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</a:rPr>
              <a:t>Unconstrained Model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proc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syslin</a:t>
            </a:r>
            <a:r>
              <a:rPr lang="en-US" sz="1600" dirty="0" smtClean="0">
                <a:solidFill>
                  <a:schemeClr val="bg1"/>
                </a:solidFill>
              </a:rPr>
              <a:t> data=sasuser.ppt </a:t>
            </a:r>
            <a:r>
              <a:rPr lang="en-US" sz="1600" dirty="0" err="1" smtClean="0">
                <a:solidFill>
                  <a:schemeClr val="bg1"/>
                </a:solidFill>
              </a:rPr>
              <a:t>sdiag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sur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al:model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a_a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mm:model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i_m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run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43400" y="1143001"/>
            <a:ext cx="464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</a:rPr>
              <a:t>Constrained Model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proc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syslin</a:t>
            </a:r>
            <a:r>
              <a:rPr lang="en-US" sz="1600" dirty="0" smtClean="0">
                <a:solidFill>
                  <a:schemeClr val="bg1"/>
                </a:solidFill>
              </a:rPr>
              <a:t> data=sasuser.ppt </a:t>
            </a:r>
            <a:r>
              <a:rPr lang="en-US" sz="1600" dirty="0" err="1" smtClean="0">
                <a:solidFill>
                  <a:schemeClr val="bg1"/>
                </a:solidFill>
              </a:rPr>
              <a:t>sdiag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sur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al:model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a_a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mm:model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i_m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joint: </a:t>
            </a:r>
            <a:r>
              <a:rPr lang="en-US" sz="1600" dirty="0" err="1" smtClean="0">
                <a:solidFill>
                  <a:schemeClr val="bg1"/>
                </a:solidFill>
              </a:rPr>
              <a:t>srestrict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al.nfa_a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mm.nfa_m,al.a_a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mm.a_m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run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19400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restrictions  =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c</a:t>
            </a:r>
            <a:r>
              <a:rPr lang="en-US" dirty="0" smtClean="0"/>
              <a:t> -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  = </a:t>
            </a:r>
            <a:r>
              <a:rPr lang="en-US" dirty="0" smtClean="0"/>
              <a:t>S = 2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              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dirty="0" smtClean="0"/>
              <a:t> = [(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c</a:t>
            </a:r>
            <a:r>
              <a:rPr lang="en-US" dirty="0" smtClean="0"/>
              <a:t> – 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)/number of restrictions]/ [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/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] </a:t>
            </a:r>
            <a:r>
              <a:rPr lang="en-US" b="1" dirty="0" smtClean="0"/>
              <a:t>~ F </a:t>
            </a:r>
            <a:r>
              <a:rPr lang="en-US" b="1" dirty="0" smtClean="0"/>
              <a:t>(2,26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                         </a:t>
            </a:r>
          </a:p>
          <a:p>
            <a:r>
              <a:rPr lang="en-US" dirty="0" smtClean="0"/>
              <a:t>                       = </a:t>
            </a:r>
            <a:r>
              <a:rPr lang="en-US" dirty="0" smtClean="0"/>
              <a:t>8.927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r>
              <a:rPr lang="en-US" dirty="0" smtClean="0"/>
              <a:t> value at 5% LOS </a:t>
            </a:r>
            <a:r>
              <a:rPr lang="en-US" dirty="0" smtClean="0"/>
              <a:t>is 3.37</a:t>
            </a:r>
            <a:endParaRPr lang="en-US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Decision Criteria : We reject H</a:t>
            </a:r>
            <a:r>
              <a:rPr lang="en-US" baseline="-25000" dirty="0" smtClean="0"/>
              <a:t>0</a:t>
            </a:r>
            <a:r>
              <a:rPr lang="en-US" dirty="0" smtClean="0"/>
              <a:t> when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baseline="-25000" dirty="0" smtClean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endParaRPr lang="en-US" baseline="-25000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Therefore, we reject H</a:t>
            </a:r>
            <a:r>
              <a:rPr lang="en-US" baseline="-25000" dirty="0" smtClean="0"/>
              <a:t>0</a:t>
            </a:r>
            <a:r>
              <a:rPr lang="en-US" dirty="0" smtClean="0"/>
              <a:t> at 5% </a:t>
            </a:r>
            <a:r>
              <a:rPr lang="en-US" dirty="0" smtClean="0"/>
              <a:t>LOS</a:t>
            </a:r>
            <a:endParaRPr lang="en-US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Not all the coefficients in the two coefficient matrices are equal.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381000"/>
          <a:ext cx="84582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Unconstrained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Constrained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 </a:t>
                      </a:r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= 26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+ T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 – K – K = 26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= </a:t>
                      </a:r>
                      <a:r>
                        <a:rPr lang="en-US" dirty="0" smtClean="0"/>
                        <a:t>1.5662 x 28 = 43.85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= </a:t>
                      </a: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+ T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– (K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 – S) – (K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 - S) = 28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95400" y="3352800"/>
            <a:ext cx="6553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dirty="0" smtClean="0"/>
              <a:t>GENERAL CASE (∑  is free)</a:t>
            </a:r>
            <a:br>
              <a:rPr lang="en-US" sz="40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059363"/>
          </a:xfrm>
        </p:spPr>
        <p:txBody>
          <a:bodyPr/>
          <a:lstStyle/>
          <a:p>
            <a:pPr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ASHOK LEYLAND, MAHINDRA &amp; MAHINDRA AND TATA MOTORS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0" y="5852160"/>
          <a:ext cx="21336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752"/>
                <a:gridCol w="1450848"/>
              </a:tblGrid>
              <a:tr h="3380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0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 </a:t>
                      </a:r>
                      <a:r>
                        <a:rPr lang="el-GR" smtClean="0"/>
                        <a:t>β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=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l-GR" baseline="0" dirty="0" smtClean="0"/>
                        <a:t>β₃</a:t>
                      </a:r>
                      <a:endParaRPr lang="en-US" baseline="-25000" dirty="0"/>
                    </a:p>
                  </a:txBody>
                  <a:tcPr/>
                </a:tc>
              </a:tr>
              <a:tr h="59158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</a:t>
                      </a:r>
                      <a:r>
                        <a:rPr lang="en-US" smtClean="0"/>
                        <a:t>H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</a:t>
                      </a:r>
                      <a:r>
                        <a:rPr lang="en-US" dirty="0" smtClean="0"/>
                        <a:t>Not H</a:t>
                      </a:r>
                      <a:r>
                        <a:rPr lang="en-US" baseline="-25000" dirty="0" smtClean="0"/>
                        <a:t>0</a:t>
                      </a:r>
                      <a:endParaRPr lang="en-US" baseline="-25000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1600200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667000"/>
                <a:gridCol w="152400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smtClean="0"/>
                        <a:t>ii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σ</a:t>
                      </a:r>
                      <a:r>
                        <a:rPr lang="en-US" sz="2400" baseline="-25000" dirty="0" smtClean="0"/>
                        <a:t>i</a:t>
                      </a:r>
                      <a:r>
                        <a:rPr lang="en-US" sz="1800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err="1" smtClean="0"/>
                        <a:t>ij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Contemporaneous Covariance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σ</a:t>
                      </a:r>
                      <a:r>
                        <a:rPr lang="en-US" sz="1800" baseline="-25000" dirty="0" err="1" smtClean="0"/>
                        <a:t>ij</a:t>
                      </a:r>
                      <a:endParaRPr lang="en-US" sz="1800" baseline="-25000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 of</a:t>
                      </a:r>
                      <a:r>
                        <a:rPr lang="en-US" baseline="0" dirty="0" smtClean="0"/>
                        <a:t> Ashok Leyland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</a:t>
                      </a:r>
                      <a:r>
                        <a:rPr lang="en-US" baseline="0" dirty="0" smtClean="0"/>
                        <a:t> of Mahindra &amp; Mahindra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</a:t>
                      </a:r>
                      <a:r>
                        <a:rPr lang="en-US" baseline="0" dirty="0" smtClean="0"/>
                        <a:t> of Tata Motors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sz="2000" b="1" dirty="0" smtClean="0">
                <a:cs typeface="Times New Roman" pitchFamily="18" charset="0"/>
              </a:rPr>
              <a:t>3</a:t>
            </a:r>
            <a:r>
              <a:rPr lang="en-US" sz="2000" b="1" dirty="0" smtClean="0"/>
              <a:t>.       </a:t>
            </a:r>
            <a:r>
              <a:rPr lang="en-US" sz="2800" b="1" i="1" dirty="0" smtClean="0"/>
              <a:t>P</a:t>
            </a:r>
            <a:r>
              <a:rPr lang="en-US" sz="2800" b="1" dirty="0" smtClean="0"/>
              <a:t>-value (</a:t>
            </a:r>
            <a:r>
              <a:rPr lang="en-US" sz="2800" b="1" i="1" dirty="0" smtClean="0"/>
              <a:t>P</a:t>
            </a:r>
            <a:r>
              <a:rPr lang="en-US" sz="2800" b="1" dirty="0" smtClean="0"/>
              <a:t>):</a:t>
            </a:r>
            <a:r>
              <a:rPr lang="en-US" sz="2800" dirty="0" smtClean="0"/>
              <a:t> </a:t>
            </a:r>
          </a:p>
          <a:p>
            <a:pPr marL="609600" indent="-609600"/>
            <a:r>
              <a:rPr lang="en-US" sz="2200" dirty="0" smtClean="0"/>
              <a:t>A probability measure of evidence about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0.  </a:t>
            </a:r>
            <a:r>
              <a:rPr lang="en-US" sz="2200" dirty="0" smtClean="0"/>
              <a:t>The probability (under presumption that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 is true) the test statistic equals observed value or value even more extreme in direction predicted </a:t>
            </a:r>
            <a:r>
              <a:rPr lang="en-US" sz="2200" smtClean="0"/>
              <a:t>by </a:t>
            </a:r>
            <a:r>
              <a:rPr lang="en-US" sz="2200" i="1" smtClean="0"/>
              <a:t>H</a:t>
            </a:r>
            <a:r>
              <a:rPr lang="en-US" sz="2200" i="1" baseline="-25000" smtClean="0"/>
              <a:t>1</a:t>
            </a:r>
            <a:r>
              <a:rPr lang="en-US" sz="2200" smtClean="0"/>
              <a:t>.  </a:t>
            </a:r>
            <a:endParaRPr lang="en-US" sz="2200" dirty="0" smtClean="0"/>
          </a:p>
          <a:p>
            <a:pPr marL="609600" indent="-609600">
              <a:buNone/>
            </a:pPr>
            <a:endParaRPr lang="en-US" sz="2200" dirty="0" smtClean="0"/>
          </a:p>
          <a:p>
            <a:pPr marL="609600" indent="-609600"/>
            <a:r>
              <a:rPr lang="en-US" sz="2200" dirty="0" smtClean="0"/>
              <a:t>The smaller the </a:t>
            </a:r>
            <a:r>
              <a:rPr lang="en-US" sz="2200" i="1" dirty="0" smtClean="0"/>
              <a:t>P</a:t>
            </a:r>
            <a:r>
              <a:rPr lang="en-US" sz="2200" dirty="0" smtClean="0"/>
              <a:t>-value, the stronger the evidence against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0.</a:t>
            </a:r>
          </a:p>
          <a:p>
            <a:pPr marL="609600" indent="-609600">
              <a:buNone/>
            </a:pPr>
            <a:endParaRPr lang="en-US" baseline="-25000" dirty="0" smtClean="0"/>
          </a:p>
          <a:p>
            <a:pPr marL="609600" indent="-609600">
              <a:buNone/>
            </a:pPr>
            <a:endParaRPr lang="en-US" baseline="-25000" dirty="0" smtClean="0"/>
          </a:p>
          <a:p>
            <a:pPr marL="609600" indent="-609600">
              <a:buNone/>
            </a:pPr>
            <a:r>
              <a:rPr lang="en-US" sz="2000" b="1" dirty="0" smtClean="0"/>
              <a:t>4.       </a:t>
            </a:r>
            <a:r>
              <a:rPr lang="en-US" sz="2800" b="1" dirty="0" smtClean="0"/>
              <a:t>Conclusion</a:t>
            </a:r>
            <a:r>
              <a:rPr lang="en-US" sz="2800" dirty="0" smtClean="0"/>
              <a:t>: </a:t>
            </a:r>
          </a:p>
          <a:p>
            <a:pPr marL="609600" indent="-609600">
              <a:buNone/>
            </a:pPr>
            <a:endParaRPr lang="en-US" sz="2800" dirty="0"/>
          </a:p>
          <a:p>
            <a:pPr marL="609600" indent="-609600"/>
            <a:r>
              <a:rPr lang="en-US" sz="2200" dirty="0" smtClean="0"/>
              <a:t>If no decision needed, report and interpret P-value</a:t>
            </a:r>
          </a:p>
          <a:p>
            <a:pPr marL="609600" indent="-609600">
              <a:buNone/>
            </a:pPr>
            <a:endParaRPr lang="en-US" sz="2200" dirty="0" smtClean="0"/>
          </a:p>
          <a:p>
            <a:pPr marL="609600" indent="-609600"/>
            <a:r>
              <a:rPr lang="en-US" sz="2200" dirty="0" smtClean="0"/>
              <a:t>If decision needed, select a cutoff point (such as 0.05 </a:t>
            </a:r>
            <a:r>
              <a:rPr lang="en-US" sz="2200" smtClean="0"/>
              <a:t>or </a:t>
            </a:r>
            <a:r>
              <a:rPr lang="en-US" sz="2200" smtClean="0"/>
              <a:t>0.01) </a:t>
            </a:r>
            <a:r>
              <a:rPr lang="en-US" sz="2200" dirty="0" smtClean="0"/>
              <a:t>and reject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 if P-value </a:t>
            </a:r>
            <a:r>
              <a:rPr lang="en-US" sz="2200" dirty="0" smtClean="0">
                <a:cs typeface="Arial" charset="0"/>
              </a:rPr>
              <a:t>≤</a:t>
            </a:r>
            <a:r>
              <a:rPr lang="en-US" sz="2200" dirty="0" smtClean="0">
                <a:cs typeface="Arial" charset="0"/>
                <a:sym typeface="Euclid Symbol" pitchFamily="18" charset="2"/>
              </a:rPr>
              <a:t> that value</a:t>
            </a:r>
            <a:endParaRPr lang="en-US" sz="2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1000" y="3048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SAS Command used to calculate Sum of Squares: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81000" y="990600"/>
            <a:ext cx="86106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943894" y="3238500"/>
            <a:ext cx="4495006" cy="79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9600" y="1143000"/>
            <a:ext cx="3429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</a:rPr>
              <a:t>Unconstrained Model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proc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syslin</a:t>
            </a:r>
            <a:r>
              <a:rPr lang="en-US" sz="1600" dirty="0" smtClean="0">
                <a:solidFill>
                  <a:schemeClr val="bg1"/>
                </a:solidFill>
              </a:rPr>
              <a:t> data=sasuser.ppt </a:t>
            </a:r>
            <a:r>
              <a:rPr lang="en-US" sz="1600" dirty="0" err="1" smtClean="0">
                <a:solidFill>
                  <a:schemeClr val="bg1"/>
                </a:solidFill>
              </a:rPr>
              <a:t>sur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al:model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a_a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mm:model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i_m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tata:model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i_t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a_t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  <a:r>
              <a:rPr lang="en-US" sz="1600" b="1" dirty="0" smtClean="0">
                <a:solidFill>
                  <a:schemeClr val="bg1"/>
                </a:solidFill>
              </a:rPr>
              <a:t>run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43400" y="1143001"/>
            <a:ext cx="464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</a:rPr>
              <a:t>Constrained Model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proc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syslin</a:t>
            </a:r>
            <a:r>
              <a:rPr lang="en-US" sz="1600" dirty="0" smtClean="0">
                <a:solidFill>
                  <a:schemeClr val="bg1"/>
                </a:solidFill>
              </a:rPr>
              <a:t> data=sasuser.ppt 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sur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al:model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i_a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a_a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mm:model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i_m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a_m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err="1" smtClean="0">
                <a:solidFill>
                  <a:schemeClr val="bg1"/>
                </a:solidFill>
              </a:rPr>
              <a:t>tata:model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i_t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err="1" smtClean="0">
                <a:solidFill>
                  <a:schemeClr val="bg1"/>
                </a:solidFill>
              </a:rPr>
              <a:t>mcap_t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nfa_t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a_t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joint: </a:t>
            </a:r>
            <a:r>
              <a:rPr lang="en-US" sz="1600" dirty="0" err="1" smtClean="0">
                <a:solidFill>
                  <a:schemeClr val="bg1"/>
                </a:solidFill>
              </a:rPr>
              <a:t>srestrict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al.mcap_a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mm.mcap_m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tata.mcap_t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al.nfa_a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mm.nfa_m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tata.nfa_t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al.a_a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mm.a_m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tata.a_t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al.intercept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mm.intercept</a:t>
            </a:r>
            <a:r>
              <a:rPr lang="en-US" sz="1600" dirty="0" smtClean="0">
                <a:solidFill>
                  <a:schemeClr val="bg1"/>
                </a:solidFill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</a:rPr>
              <a:t>tata.intercept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run</a:t>
            </a:r>
            <a:r>
              <a:rPr lang="en-US" sz="1600" dirty="0" smtClean="0">
                <a:solidFill>
                  <a:schemeClr val="bg1"/>
                </a:solidFill>
              </a:rPr>
              <a:t>;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19400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restrictions  =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c</a:t>
            </a:r>
            <a:r>
              <a:rPr lang="en-US" dirty="0" smtClean="0"/>
              <a:t> - 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  = </a:t>
            </a:r>
            <a:r>
              <a:rPr lang="en-US" dirty="0" smtClean="0"/>
              <a:t>8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              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dirty="0" smtClean="0"/>
              <a:t> = [(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c</a:t>
            </a:r>
            <a:r>
              <a:rPr lang="en-US" dirty="0" smtClean="0"/>
              <a:t> – 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)/number of restrictions]/ [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uc</a:t>
            </a:r>
            <a:r>
              <a:rPr lang="en-US" dirty="0" smtClean="0"/>
              <a:t>/</a:t>
            </a:r>
            <a:r>
              <a:rPr lang="en-US" dirty="0" err="1" smtClean="0"/>
              <a:t>DOF</a:t>
            </a:r>
            <a:r>
              <a:rPr lang="en-US" baseline="-25000" dirty="0" err="1" smtClean="0"/>
              <a:t>uc</a:t>
            </a:r>
            <a:r>
              <a:rPr lang="en-US" dirty="0" smtClean="0"/>
              <a:t>] </a:t>
            </a:r>
            <a:r>
              <a:rPr lang="en-US" b="1" dirty="0" smtClean="0"/>
              <a:t>~ F </a:t>
            </a:r>
            <a:r>
              <a:rPr lang="en-US" b="1" dirty="0" smtClean="0"/>
              <a:t>(8,39)</a:t>
            </a:r>
            <a:endParaRPr lang="en-US" b="1" dirty="0" smtClean="0"/>
          </a:p>
          <a:p>
            <a:r>
              <a:rPr lang="en-US" dirty="0" smtClean="0"/>
              <a:t>                         </a:t>
            </a:r>
          </a:p>
          <a:p>
            <a:r>
              <a:rPr lang="en-US" dirty="0" smtClean="0"/>
              <a:t>                       = </a:t>
            </a:r>
            <a:r>
              <a:rPr lang="en-US" dirty="0" smtClean="0"/>
              <a:t>25.38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r>
              <a:rPr lang="en-US" dirty="0" smtClean="0"/>
              <a:t> value at 5% LOS </a:t>
            </a:r>
            <a:r>
              <a:rPr lang="en-US" dirty="0" smtClean="0"/>
              <a:t>is 2.18</a:t>
            </a:r>
            <a:endParaRPr lang="en-US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Decision Criteria : We reject H</a:t>
            </a:r>
            <a:r>
              <a:rPr lang="en-US" baseline="-25000" dirty="0" smtClean="0"/>
              <a:t>0</a:t>
            </a:r>
            <a:r>
              <a:rPr lang="en-US" dirty="0" smtClean="0"/>
              <a:t> when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cal</a:t>
            </a:r>
            <a:r>
              <a:rPr lang="en-US" baseline="-25000" dirty="0" smtClean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tab</a:t>
            </a:r>
            <a:endParaRPr lang="en-US" baseline="-25000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Therefore, we reject H</a:t>
            </a:r>
            <a:r>
              <a:rPr lang="en-US" baseline="-25000" dirty="0" smtClean="0"/>
              <a:t>0</a:t>
            </a:r>
            <a:r>
              <a:rPr lang="en-US" dirty="0" smtClean="0"/>
              <a:t> at 5% </a:t>
            </a:r>
            <a:r>
              <a:rPr lang="en-US" dirty="0" smtClean="0"/>
              <a:t>LOS</a:t>
            </a:r>
            <a:endParaRPr lang="en-US" dirty="0" smtClean="0"/>
          </a:p>
          <a:p>
            <a:pPr algn="ctr"/>
            <a:r>
              <a:rPr lang="en-US" dirty="0" smtClean="0"/>
              <a:t> </a:t>
            </a:r>
          </a:p>
          <a:p>
            <a:pPr algn="ctr"/>
            <a:r>
              <a:rPr lang="en-US" dirty="0" smtClean="0"/>
              <a:t>Not all the coefficients in the two coefficient matrices are equal.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381000"/>
          <a:ext cx="84582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Unconstrained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Constrained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 </a:t>
                      </a:r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= 0.8704 x 39 = 33.946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uc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smtClean="0"/>
                        <a:t>T1 </a:t>
                      </a:r>
                      <a:r>
                        <a:rPr lang="en-US" dirty="0" smtClean="0"/>
                        <a:t>+ T2 </a:t>
                      </a:r>
                      <a:r>
                        <a:rPr lang="en-US" dirty="0" smtClean="0"/>
                        <a:t>+ T3 – K – </a:t>
                      </a:r>
                      <a:r>
                        <a:rPr lang="en-US" dirty="0" smtClean="0"/>
                        <a:t>K – K = </a:t>
                      </a:r>
                      <a:r>
                        <a:rPr lang="en-US" dirty="0" smtClean="0"/>
                        <a:t>39 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SS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= </a:t>
                      </a:r>
                      <a:r>
                        <a:rPr lang="en-US" dirty="0" smtClean="0"/>
                        <a:t>4.4821</a:t>
                      </a:r>
                      <a:r>
                        <a:rPr lang="en-US" baseline="0" dirty="0" smtClean="0"/>
                        <a:t> x 47 = 210.659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 </a:t>
                      </a:r>
                    </a:p>
                    <a:p>
                      <a:pPr algn="ctr"/>
                      <a:r>
                        <a:rPr lang="en-US" dirty="0" err="1" smtClean="0"/>
                        <a:t>DOF</a:t>
                      </a:r>
                      <a:r>
                        <a:rPr lang="en-US" baseline="-25000" dirty="0" err="1" smtClean="0"/>
                        <a:t>c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= </a:t>
                      </a:r>
                      <a:r>
                        <a:rPr lang="en-US" dirty="0" smtClean="0"/>
                        <a:t>T1 </a:t>
                      </a:r>
                      <a:r>
                        <a:rPr lang="en-US" dirty="0" smtClean="0"/>
                        <a:t>+ T2 </a:t>
                      </a:r>
                      <a:r>
                        <a:rPr lang="en-US" dirty="0" smtClean="0"/>
                        <a:t>+ T3 – K = 47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95400" y="3352800"/>
            <a:ext cx="6553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dirty="0" smtClean="0"/>
              <a:t>CHOW TEST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059363"/>
          </a:xfrm>
        </p:spPr>
        <p:txBody>
          <a:bodyPr/>
          <a:lstStyle/>
          <a:p>
            <a:pPr algn="ctr">
              <a:buNone/>
            </a:pPr>
            <a:r>
              <a:rPr lang="en-US" sz="2000" dirty="0" smtClean="0"/>
              <a:t>MAHINDRA </a:t>
            </a:r>
            <a:r>
              <a:rPr lang="en-US" sz="2000" dirty="0" smtClean="0"/>
              <a:t>&amp; </a:t>
            </a:r>
            <a:r>
              <a:rPr lang="en-US" sz="2000" dirty="0" smtClean="0"/>
              <a:t>MAHINDRA (1996-2005 ; 2006-2012)</a:t>
            </a:r>
            <a:endParaRPr lang="en-US" sz="20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81400" y="5715000"/>
          <a:ext cx="21336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752"/>
                <a:gridCol w="1450848"/>
              </a:tblGrid>
              <a:tr h="3380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0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</a:t>
                      </a:r>
                      <a:r>
                        <a:rPr lang="el-GR" dirty="0" smtClean="0"/>
                        <a:t>β</a:t>
                      </a:r>
                      <a:r>
                        <a:rPr lang="en-US" baseline="-25000" dirty="0" smtClean="0"/>
                        <a:t>11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= 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-25000" dirty="0" smtClean="0"/>
                        <a:t>12</a:t>
                      </a:r>
                      <a:r>
                        <a:rPr lang="en-US" baseline="0" dirty="0" smtClean="0"/>
                        <a:t> </a:t>
                      </a:r>
                      <a:endParaRPr lang="en-US" baseline="-25000" dirty="0"/>
                    </a:p>
                  </a:txBody>
                  <a:tcPr/>
                </a:tc>
              </a:tr>
              <a:tr h="59158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 </a:t>
                      </a:r>
                      <a:r>
                        <a:rPr lang="en-US" smtClean="0"/>
                        <a:t>H</a:t>
                      </a:r>
                      <a:r>
                        <a:rPr lang="en-US" baseline="-2500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</a:t>
                      </a:r>
                      <a:r>
                        <a:rPr lang="en-US" dirty="0" smtClean="0"/>
                        <a:t>Not H</a:t>
                      </a:r>
                      <a:r>
                        <a:rPr lang="en-US" baseline="-25000" dirty="0" smtClean="0"/>
                        <a:t>0</a:t>
                      </a:r>
                      <a:endParaRPr lang="en-US" baseline="-25000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1600200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667000"/>
                <a:gridCol w="152400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smtClean="0"/>
                        <a:t>ii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σ</a:t>
                      </a:r>
                      <a:r>
                        <a:rPr lang="en-US" sz="2400" baseline="-25000" dirty="0" smtClean="0"/>
                        <a:t>i</a:t>
                      </a:r>
                      <a:r>
                        <a:rPr lang="en-US" sz="1800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r>
                        <a:rPr lang="en-US" sz="2400" baseline="-25000" dirty="0" err="1" smtClean="0"/>
                        <a:t>ij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Contemporaneous Covariance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σ</a:t>
                      </a:r>
                      <a:r>
                        <a:rPr lang="en-US" sz="1800" baseline="-25000" dirty="0" err="1" smtClean="0"/>
                        <a:t>ij</a:t>
                      </a:r>
                      <a:endParaRPr lang="en-US" sz="1800" baseline="-25000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 </a:t>
                      </a:r>
                      <a:r>
                        <a:rPr lang="en-US" dirty="0" smtClean="0"/>
                        <a:t>for</a:t>
                      </a:r>
                      <a:r>
                        <a:rPr lang="en-US" baseline="0" dirty="0" smtClean="0"/>
                        <a:t> Period1:</a:t>
                      </a:r>
                      <a:r>
                        <a:rPr lang="en-US" dirty="0" smtClean="0"/>
                        <a:t> 1996-2005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observations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for Period 2: 2006-2012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0" y="48006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Period 1:1996-2005 as </a:t>
            </a:r>
            <a:r>
              <a:rPr lang="el-GR" dirty="0" smtClean="0"/>
              <a:t>β</a:t>
            </a:r>
            <a:r>
              <a:rPr lang="en-US" baseline="-25000" dirty="0" smtClean="0"/>
              <a:t>11</a:t>
            </a:r>
          </a:p>
          <a:p>
            <a:pPr algn="ctr"/>
            <a:endParaRPr lang="en-US" baseline="30000" dirty="0" smtClean="0"/>
          </a:p>
          <a:p>
            <a:pPr algn="ctr"/>
            <a:r>
              <a:rPr lang="en-US" baseline="30000" dirty="0" smtClean="0"/>
              <a:t> </a:t>
            </a:r>
            <a:r>
              <a:rPr lang="en-US" dirty="0" smtClean="0"/>
              <a:t> Period 2:2006-2012 as </a:t>
            </a:r>
            <a:r>
              <a:rPr lang="el-GR" dirty="0" smtClean="0"/>
              <a:t>β</a:t>
            </a:r>
            <a:r>
              <a:rPr lang="en-US" baseline="-25000" dirty="0" smtClean="0"/>
              <a:t>12</a:t>
            </a:r>
            <a:r>
              <a:rPr lang="en-US" baseline="30000" dirty="0" smtClean="0"/>
              <a:t> </a:t>
            </a:r>
            <a:r>
              <a:rPr lang="en-US" dirty="0" smtClean="0"/>
              <a:t> 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762000"/>
            <a:ext cx="67056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proc </a:t>
            </a:r>
            <a:r>
              <a:rPr lang="en-US" b="1" dirty="0" err="1" smtClean="0"/>
              <a:t>autoreg</a:t>
            </a:r>
            <a:r>
              <a:rPr lang="en-US" b="1" dirty="0" smtClean="0"/>
              <a:t> data=sasuser.ppt;</a:t>
            </a:r>
          </a:p>
          <a:p>
            <a:endParaRPr lang="en-US" dirty="0" smtClean="0"/>
          </a:p>
          <a:p>
            <a:r>
              <a:rPr lang="it-IT" dirty="0" smtClean="0"/>
              <a:t>mm:model i_m=mcap_m nfa_m a_m /chow=(</a:t>
            </a:r>
            <a:r>
              <a:rPr lang="it-IT" b="1" dirty="0" smtClean="0"/>
              <a:t>10);</a:t>
            </a:r>
          </a:p>
          <a:p>
            <a:r>
              <a:rPr lang="en-US" b="1" dirty="0" smtClean="0"/>
              <a:t>run;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28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SAS Command:</a:t>
            </a:r>
            <a:endParaRPr lang="en-US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3276600"/>
          <a:ext cx="6781800" cy="138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/>
                <a:gridCol w="1130300"/>
                <a:gridCol w="1130300"/>
                <a:gridCol w="1130300"/>
                <a:gridCol w="1130300"/>
                <a:gridCol w="1130300"/>
              </a:tblGrid>
              <a:tr h="268867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Structural Change Test</a:t>
                      </a:r>
                    </a:p>
                  </a:txBody>
                  <a:tcPr marL="47625" marR="47625" marT="47625" marB="476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835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Test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Break Point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Num DF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Den DF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Pr &gt; F</a:t>
                      </a:r>
                    </a:p>
                  </a:txBody>
                  <a:tcPr marL="47625" marR="47625" marT="47625" marB="47625"/>
                </a:tc>
              </a:tr>
              <a:tr h="268867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Chow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7.26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0.0068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2819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Test Result: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953000"/>
            <a:ext cx="655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Inference:</a:t>
            </a:r>
          </a:p>
          <a:p>
            <a:endParaRPr lang="en-US" dirty="0" smtClean="0"/>
          </a:p>
          <a:p>
            <a:r>
              <a:rPr lang="en-US" dirty="0" smtClean="0"/>
              <a:t>F(4,9) = 3.63 at 5% LOS ; </a:t>
            </a:r>
            <a:r>
              <a:rPr lang="en-US" dirty="0" err="1" smtClean="0"/>
              <a:t>Fcal</a:t>
            </a:r>
            <a:r>
              <a:rPr lang="en-US" dirty="0" smtClean="0"/>
              <a:t> = 7.26</a:t>
            </a:r>
          </a:p>
          <a:p>
            <a:r>
              <a:rPr lang="en-US" dirty="0" smtClean="0"/>
              <a:t>Also, P-value = 0.0068</a:t>
            </a:r>
          </a:p>
          <a:p>
            <a:endParaRPr lang="en-US" dirty="0" smtClean="0"/>
          </a:p>
          <a:p>
            <a:r>
              <a:rPr lang="en-US" b="1" dirty="0" smtClean="0"/>
              <a:t>As F(4,9) </a:t>
            </a:r>
            <a:r>
              <a:rPr lang="en-US" b="1" dirty="0" err="1" smtClean="0"/>
              <a:t>Fcal</a:t>
            </a:r>
            <a:r>
              <a:rPr lang="en-US" b="1" dirty="0" smtClean="0"/>
              <a:t>  (also P-value is too low), we reject H0 at 5% LOS   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1828800"/>
            <a:ext cx="3886200" cy="2286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THANK YOU!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 dist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143000"/>
            <a:ext cx="6222591" cy="4525963"/>
          </a:xfrm>
        </p:spPr>
      </p:pic>
      <p:pic>
        <p:nvPicPr>
          <p:cNvPr id="2050" name="Picture 2" descr="C:\Documents and Settings\indranil\Desktop\t dist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173200" y="-10439400"/>
            <a:ext cx="12192000" cy="886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Seemingly Unrelated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838200"/>
                <a:gridCol w="1143000"/>
                <a:gridCol w="914400"/>
                <a:gridCol w="9144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Inv(t)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mcap(t-1)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nfa(t-1)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a(t-1)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Ashok Leyland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i_a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mcap_a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nfa_a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a_a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Mahindra &amp; Mahindra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i_m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mcap_m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nfa_m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a_m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Tata Motors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i_t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mcap_t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nfa_t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a_t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388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Inv(t) :            </a:t>
            </a:r>
            <a:r>
              <a:rPr lang="en-US" sz="2000" dirty="0" smtClean="0"/>
              <a:t>Gross </a:t>
            </a:r>
            <a:r>
              <a:rPr lang="en-US" sz="2000" dirty="0" smtClean="0"/>
              <a:t>investment at time ‘t’</a:t>
            </a:r>
            <a:endParaRPr lang="en-US" sz="2400" dirty="0" smtClean="0"/>
          </a:p>
          <a:p>
            <a:r>
              <a:rPr lang="en-US" sz="2400" b="1" dirty="0" err="1" smtClean="0"/>
              <a:t>mcap</a:t>
            </a:r>
            <a:r>
              <a:rPr lang="en-US" sz="2400" b="1" dirty="0" smtClean="0"/>
              <a:t>(t-1):     </a:t>
            </a:r>
            <a:r>
              <a:rPr lang="en-US" sz="2000" dirty="0" smtClean="0"/>
              <a:t>Value of its outstanding shares at time ‘</a:t>
            </a:r>
            <a:r>
              <a:rPr lang="en-US" sz="2000" dirty="0" smtClean="0"/>
              <a:t>t-1’ </a:t>
            </a:r>
            <a:r>
              <a:rPr lang="en-US" sz="2000" dirty="0" smtClean="0"/>
              <a:t>(using closing price of NSE)</a:t>
            </a:r>
            <a:endParaRPr lang="en-US" sz="2400" dirty="0" smtClean="0"/>
          </a:p>
          <a:p>
            <a:r>
              <a:rPr lang="en-US" sz="2400" b="1" dirty="0" err="1" smtClean="0"/>
              <a:t>nfa</a:t>
            </a:r>
            <a:r>
              <a:rPr lang="en-US" sz="2400" b="1" dirty="0" smtClean="0"/>
              <a:t>(t-1) </a:t>
            </a:r>
            <a:r>
              <a:rPr lang="en-US" sz="2400" b="1" dirty="0" smtClean="0"/>
              <a:t>:        </a:t>
            </a:r>
            <a:r>
              <a:rPr lang="en-US" sz="2000" dirty="0" smtClean="0"/>
              <a:t>Net Fixed Assets at time ‘</a:t>
            </a:r>
            <a:r>
              <a:rPr lang="en-US" sz="2000" dirty="0" smtClean="0"/>
              <a:t>t-1’</a:t>
            </a:r>
            <a:endParaRPr lang="en-US" sz="2400" dirty="0" smtClean="0"/>
          </a:p>
          <a:p>
            <a:r>
              <a:rPr lang="en-US" sz="2400" b="1" dirty="0" smtClean="0"/>
              <a:t>a(t-1) </a:t>
            </a:r>
            <a:r>
              <a:rPr lang="en-US" sz="2400" b="1" dirty="0" smtClean="0"/>
              <a:t>:            </a:t>
            </a:r>
            <a:r>
              <a:rPr lang="en-US" sz="2000" dirty="0" smtClean="0"/>
              <a:t>Current assets at time ‘</a:t>
            </a:r>
            <a:r>
              <a:rPr lang="en-US" sz="2000" dirty="0" smtClean="0"/>
              <a:t>t-1’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System Specification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52400"/>
            <a:ext cx="5486400" cy="540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590800" y="56388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 = X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β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az-Cyrl-AZ" b="1" dirty="0" smtClean="0">
                <a:latin typeface="Courier New" pitchFamily="49" charset="0"/>
                <a:cs typeface="Courier New" pitchFamily="49" charset="0"/>
              </a:rPr>
              <a:t>Є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E(</a:t>
            </a:r>
            <a:r>
              <a:rPr lang="az-Cyrl-AZ" b="1" dirty="0" smtClean="0">
                <a:latin typeface="Courier New" pitchFamily="49" charset="0"/>
                <a:cs typeface="Courier New" pitchFamily="49" charset="0"/>
              </a:rPr>
              <a:t>Є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)=0, E(</a:t>
            </a:r>
            <a:r>
              <a:rPr lang="az-Cyrl-AZ" b="1" dirty="0" smtClean="0">
                <a:latin typeface="Courier New" pitchFamily="49" charset="0"/>
                <a:cs typeface="Courier New" pitchFamily="49" charset="0"/>
              </a:rPr>
              <a:t>Є Є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’)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∑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⊗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</a:t>
            </a:r>
            <a:r>
              <a:rPr lang="en-US" sz="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SIMPLE CASE </a:t>
            </a:r>
            <a:r>
              <a:rPr lang="en-US" sz="3600" dirty="0" smtClean="0"/>
              <a:t>[</a:t>
            </a:r>
            <a:r>
              <a:rPr lang="el-GR" sz="3600" dirty="0" smtClean="0"/>
              <a:t>σ</a:t>
            </a:r>
            <a:r>
              <a:rPr lang="en-US" sz="3600" baseline="-25000" dirty="0" err="1" smtClean="0"/>
              <a:t>ij</a:t>
            </a:r>
            <a:r>
              <a:rPr lang="en-US" sz="3600" dirty="0" smtClean="0"/>
              <a:t>=0, </a:t>
            </a:r>
            <a:r>
              <a:rPr lang="el-GR" sz="3600" dirty="0" smtClean="0"/>
              <a:t>σ</a:t>
            </a:r>
            <a:r>
              <a:rPr lang="en-US" sz="3600" baseline="-25000" dirty="0" smtClean="0"/>
              <a:t>ii</a:t>
            </a:r>
            <a:r>
              <a:rPr lang="en-US" sz="3600" dirty="0" smtClean="0"/>
              <a:t>=</a:t>
            </a:r>
            <a:r>
              <a:rPr lang="el-GR" sz="3600" dirty="0" smtClean="0"/>
              <a:t>σ</a:t>
            </a:r>
            <a:r>
              <a:rPr lang="en-US" sz="3600" dirty="0" smtClean="0"/>
              <a:t>²   =&gt;   ∑ </a:t>
            </a:r>
            <a:r>
              <a:rPr lang="en-US" sz="2700" dirty="0" smtClean="0"/>
              <a:t>⊗</a:t>
            </a:r>
            <a:r>
              <a:rPr lang="en-US" sz="3600" dirty="0" smtClean="0"/>
              <a:t> </a:t>
            </a:r>
            <a:r>
              <a:rPr lang="en-US" sz="3600" dirty="0" smtClean="0"/>
              <a:t>I</a:t>
            </a:r>
            <a:r>
              <a:rPr lang="en-US" sz="3100" baseline="-25000" dirty="0" smtClean="0"/>
              <a:t>17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=</a:t>
            </a:r>
            <a:r>
              <a:rPr lang="el-GR" sz="3600" dirty="0" smtClean="0"/>
              <a:t> σ</a:t>
            </a:r>
            <a:r>
              <a:rPr lang="en-US" sz="3600" dirty="0" smtClean="0"/>
              <a:t>²I</a:t>
            </a:r>
            <a:r>
              <a:rPr lang="en-US" sz="3100" baseline="-25000" dirty="0" smtClean="0"/>
              <a:t>17</a:t>
            </a:r>
            <a:r>
              <a:rPr lang="en-US" sz="3600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aseline="-25000" dirty="0" smtClean="0"/>
              <a:t>Estimation</a:t>
            </a:r>
            <a:r>
              <a:rPr lang="en-US" sz="4800" baseline="-25000" dirty="0" smtClean="0"/>
              <a:t>:</a:t>
            </a:r>
            <a:endParaRPr lang="en-US" sz="4400" baseline="-25000" dirty="0" smtClean="0"/>
          </a:p>
          <a:p>
            <a:endParaRPr lang="en-US" sz="2400" dirty="0" smtClean="0"/>
          </a:p>
          <a:p>
            <a:r>
              <a:rPr lang="en-US" sz="2400" dirty="0" smtClean="0"/>
              <a:t>OLS </a:t>
            </a:r>
            <a:r>
              <a:rPr lang="en-US" sz="2400" dirty="0" smtClean="0"/>
              <a:t>estimation method can be applied to the individual equations of the SUR </a:t>
            </a:r>
            <a:r>
              <a:rPr lang="en-US" sz="2400" dirty="0" smtClean="0"/>
              <a:t>model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sz="2400" baseline="-25000" dirty="0" smtClean="0"/>
              <a:t>OLS</a:t>
            </a:r>
            <a:r>
              <a:rPr lang="en-US" dirty="0" smtClean="0"/>
              <a:t> = (X’X)</a:t>
            </a:r>
            <a:r>
              <a:rPr lang="en-US" baseline="30000" dirty="0" smtClean="0"/>
              <a:t>-1 </a:t>
            </a:r>
            <a:r>
              <a:rPr lang="en-US" dirty="0" smtClean="0"/>
              <a:t>X’</a:t>
            </a:r>
            <a:r>
              <a:rPr lang="en-US" sz="3600" b="1" dirty="0" smtClean="0">
                <a:latin typeface="Courier" pitchFamily="49" charset="0"/>
              </a:rPr>
              <a:t>I</a:t>
            </a:r>
            <a:endParaRPr lang="en-US" sz="3600" b="1" dirty="0" smtClean="0">
              <a:latin typeface="Courier" pitchFamily="49" charset="0"/>
            </a:endParaRPr>
          </a:p>
          <a:p>
            <a:r>
              <a:rPr lang="en-US" sz="2400" b="1" dirty="0" smtClean="0"/>
              <a:t>SAS command 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2400" baseline="-25000" dirty="0" smtClean="0"/>
          </a:p>
          <a:p>
            <a:pPr>
              <a:buNone/>
            </a:pPr>
            <a:endParaRPr lang="en-US" sz="2400" baseline="-25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000" y="4114800"/>
            <a:ext cx="85344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4495800"/>
            <a:ext cx="373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data=sasuser.ppt;</a:t>
            </a:r>
          </a:p>
          <a:p>
            <a:pPr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None/>
            </a:pP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al:model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i_a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mcap_a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nfa_a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a_a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None/>
            </a:pP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mm:model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i_m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mcap_m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nfa_m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a_m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None/>
            </a:pP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tata:model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i_t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mcap_t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nfa_t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a_t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43434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proc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syslin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data=sasuser.ppt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sdiag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sur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al:model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i_a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mcap_a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nfa_a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a_a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mm:model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i_m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mcap_m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nfa_m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a_m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tata:model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i_t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mcap_t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nfa_t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a_t</a:t>
            </a: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en-US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run;</a:t>
            </a:r>
            <a:endParaRPr lang="en-US" sz="1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086894" y="5371306"/>
            <a:ext cx="2513806" cy="79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895600"/>
            <a:ext cx="26924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smtClean="0"/>
              <a:t>Estimated equations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2000" b="1" dirty="0" smtClean="0"/>
              <a:t>Ashok Leyland:                       = </a:t>
            </a:r>
            <a:r>
              <a:rPr lang="en-US" sz="2000" dirty="0" smtClean="0"/>
              <a:t>-2648.66 + 0.07mcap_a + </a:t>
            </a:r>
            <a:r>
              <a:rPr lang="en-US" sz="2000" dirty="0" smtClean="0"/>
              <a:t>0.14nfa_a </a:t>
            </a:r>
            <a:r>
              <a:rPr lang="en-US" sz="2000" dirty="0" smtClean="0"/>
              <a:t>+ </a:t>
            </a:r>
            <a:r>
              <a:rPr lang="en-US" sz="2000" dirty="0" smtClean="0"/>
              <a:t>0.11a_a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Mahindra &amp; Mahindra:  </a:t>
            </a:r>
            <a:r>
              <a:rPr lang="en-US" sz="2000" b="1" dirty="0"/>
              <a:t> </a:t>
            </a:r>
            <a:r>
              <a:rPr lang="en-US" sz="2000" b="1" dirty="0" smtClean="0"/>
              <a:t>      </a:t>
            </a:r>
            <a:r>
              <a:rPr lang="en-US" sz="2000" dirty="0" smtClean="0"/>
              <a:t>= </a:t>
            </a:r>
            <a:r>
              <a:rPr lang="en-US" sz="2000" dirty="0" smtClean="0"/>
              <a:t>-15385 </a:t>
            </a:r>
            <a:r>
              <a:rPr lang="en-US" sz="2000" dirty="0" smtClean="0"/>
              <a:t>+ </a:t>
            </a:r>
            <a:r>
              <a:rPr lang="en-US" sz="2000" dirty="0" smtClean="0"/>
              <a:t>0.12mcap_m </a:t>
            </a:r>
            <a:r>
              <a:rPr lang="en-US" sz="2000" dirty="0" smtClean="0"/>
              <a:t>+ 0.97nfa_m + 0.88a_m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Tata Motors:                     </a:t>
            </a:r>
            <a:r>
              <a:rPr lang="en-US" sz="2000" b="1" dirty="0"/>
              <a:t> </a:t>
            </a:r>
            <a:r>
              <a:rPr lang="en-US" sz="2000" b="1" dirty="0" smtClean="0"/>
              <a:t>     </a:t>
            </a:r>
            <a:r>
              <a:rPr lang="en-US" sz="2000" dirty="0" smtClean="0"/>
              <a:t> = -</a:t>
            </a:r>
            <a:r>
              <a:rPr lang="en-US" sz="2000" dirty="0" smtClean="0"/>
              <a:t>55189 </a:t>
            </a:r>
            <a:r>
              <a:rPr lang="en-US" sz="2000" dirty="0" smtClean="0"/>
              <a:t>- </a:t>
            </a:r>
            <a:r>
              <a:rPr lang="en-US" sz="2000" dirty="0" smtClean="0"/>
              <a:t>0.18mcap_t </a:t>
            </a:r>
            <a:r>
              <a:rPr lang="en-US" sz="2000" dirty="0" smtClean="0"/>
              <a:t>+ 2.25nfa_t + </a:t>
            </a:r>
            <a:r>
              <a:rPr lang="en-US" sz="2000" dirty="0" smtClean="0"/>
              <a:t>1.13a_t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2895600"/>
            <a:ext cx="304800" cy="322012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3657600"/>
            <a:ext cx="361229" cy="314325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343400"/>
            <a:ext cx="294981" cy="36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850</TotalTime>
  <Words>2009</Words>
  <Application>Microsoft Office PowerPoint</Application>
  <PresentationFormat>On-screen Show (4:3)</PresentationFormat>
  <Paragraphs>727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SEEMINGLY UNRELATED REGRESSION</vt:lpstr>
      <vt:lpstr>Four Steps of Hypothesis Testing</vt:lpstr>
      <vt:lpstr>Slide 3</vt:lpstr>
      <vt:lpstr>Slide 4</vt:lpstr>
      <vt:lpstr>Seemingly Unrelated Regression</vt:lpstr>
      <vt:lpstr>System Specification</vt:lpstr>
      <vt:lpstr>Slide 7</vt:lpstr>
      <vt:lpstr>SIMPLE CASE [σij=0, σii=σ²   =&gt;   ∑ ⊗ I17 = σ²I17]</vt:lpstr>
      <vt:lpstr>Slide 9</vt:lpstr>
      <vt:lpstr>Slide 10</vt:lpstr>
      <vt:lpstr>  GENERAL CASE  [∑ is free ] </vt:lpstr>
      <vt:lpstr>Estimated Equations</vt:lpstr>
      <vt:lpstr>Slide 13</vt:lpstr>
      <vt:lpstr>  HYPOTHESIS TESTING  </vt:lpstr>
      <vt:lpstr>SIMPLE CASE 1 (σij=0,σii=σ2) </vt:lpstr>
      <vt:lpstr>Slide 16</vt:lpstr>
      <vt:lpstr>Slide 17</vt:lpstr>
      <vt:lpstr>Slide 18</vt:lpstr>
      <vt:lpstr>SIMPLE CASE 2 (σij=0,σii=σ2) </vt:lpstr>
      <vt:lpstr>Slide 20</vt:lpstr>
      <vt:lpstr>Slide 21</vt:lpstr>
      <vt:lpstr>SIMPLE CASE 3 (σij=0,σii=σ2) </vt:lpstr>
      <vt:lpstr>Slide 23</vt:lpstr>
      <vt:lpstr>Slide 24</vt:lpstr>
      <vt:lpstr>Slide 25</vt:lpstr>
      <vt:lpstr>Slide 26</vt:lpstr>
      <vt:lpstr>Slide 27</vt:lpstr>
      <vt:lpstr>Slide 28</vt:lpstr>
      <vt:lpstr>GENERAL CASE (∑  is free) </vt:lpstr>
      <vt:lpstr>Slide 30</vt:lpstr>
      <vt:lpstr>Slide 31</vt:lpstr>
      <vt:lpstr>CHOW TEST</vt:lpstr>
      <vt:lpstr>Slide 33</vt:lpstr>
      <vt:lpstr>Slide 34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SEEMINGLY UNRELATED REGRESSION</dc:title>
  <dc:creator>indranil</dc:creator>
  <cp:lastModifiedBy>indranil</cp:lastModifiedBy>
  <cp:revision>102</cp:revision>
  <dcterms:created xsi:type="dcterms:W3CDTF">2013-04-17T16:42:53Z</dcterms:created>
  <dcterms:modified xsi:type="dcterms:W3CDTF">2013-04-18T21:19:02Z</dcterms:modified>
</cp:coreProperties>
</file>