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2"/>
  </p:notesMasterIdLst>
  <p:sldIdLst>
    <p:sldId id="291" r:id="rId2"/>
    <p:sldId id="290" r:id="rId3"/>
    <p:sldId id="288" r:id="rId4"/>
    <p:sldId id="275" r:id="rId5"/>
    <p:sldId id="276" r:id="rId6"/>
    <p:sldId id="277" r:id="rId7"/>
    <p:sldId id="278" r:id="rId8"/>
    <p:sldId id="283" r:id="rId9"/>
    <p:sldId id="284" r:id="rId10"/>
    <p:sldId id="287" r:id="rId11"/>
    <p:sldId id="280" r:id="rId12"/>
    <p:sldId id="285" r:id="rId13"/>
    <p:sldId id="286" r:id="rId14"/>
    <p:sldId id="257" r:id="rId15"/>
    <p:sldId id="303" r:id="rId16"/>
    <p:sldId id="265" r:id="rId17"/>
    <p:sldId id="302" r:id="rId18"/>
    <p:sldId id="301" r:id="rId19"/>
    <p:sldId id="266" r:id="rId20"/>
    <p:sldId id="259" r:id="rId21"/>
    <p:sldId id="262" r:id="rId22"/>
    <p:sldId id="300" r:id="rId23"/>
    <p:sldId id="292" r:id="rId24"/>
    <p:sldId id="263" r:id="rId25"/>
    <p:sldId id="264" r:id="rId26"/>
    <p:sldId id="299" r:id="rId27"/>
    <p:sldId id="295" r:id="rId28"/>
    <p:sldId id="296" r:id="rId29"/>
    <p:sldId id="297" r:id="rId30"/>
    <p:sldId id="2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48" autoAdjust="0"/>
    <p:restoredTop sz="94660"/>
  </p:normalViewPr>
  <p:slideViewPr>
    <p:cSldViewPr>
      <p:cViewPr varScale="1">
        <p:scale>
          <a:sx n="104" d="100"/>
          <a:sy n="104"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02F57B-8919-49EC-8BAC-EFABEDC68EB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1B4D052E-C0DF-4098-A88B-B278089AEBF9}">
      <dgm:prSet custT="1"/>
      <dgm:spPr/>
      <dgm:t>
        <a:bodyPr/>
        <a:lstStyle/>
        <a:p>
          <a:pPr rtl="0"/>
          <a:r>
            <a:rPr lang="en-US" sz="1800" dirty="0" smtClean="0">
              <a:latin typeface="Times New Roman" pitchFamily="18" charset="0"/>
              <a:cs typeface="Times New Roman" pitchFamily="18" charset="0"/>
            </a:rPr>
            <a:t>Three important sources that produce a correlation between the error term and an explanatory variable – </a:t>
          </a:r>
          <a:endParaRPr lang="en-US" sz="1800" dirty="0">
            <a:latin typeface="Times New Roman" pitchFamily="18" charset="0"/>
            <a:cs typeface="Times New Roman" pitchFamily="18" charset="0"/>
          </a:endParaRPr>
        </a:p>
      </dgm:t>
    </dgm:pt>
    <dgm:pt modelId="{41C2E418-79A4-4CC4-AD3D-0CA621AB659F}" type="parTrans" cxnId="{E73224B4-8CE5-4C9D-BBED-7210D115882F}">
      <dgm:prSet/>
      <dgm:spPr/>
      <dgm:t>
        <a:bodyPr/>
        <a:lstStyle/>
        <a:p>
          <a:endParaRPr lang="en-US"/>
        </a:p>
      </dgm:t>
    </dgm:pt>
    <dgm:pt modelId="{C5FDA13B-65DA-4A1F-AE5F-C11CF0C891DE}" type="sibTrans" cxnId="{E73224B4-8CE5-4C9D-BBED-7210D115882F}">
      <dgm:prSet/>
      <dgm:spPr/>
      <dgm:t>
        <a:bodyPr/>
        <a:lstStyle/>
        <a:p>
          <a:endParaRPr lang="en-US"/>
        </a:p>
      </dgm:t>
    </dgm:pt>
    <dgm:pt modelId="{B37295A1-8CFA-4D77-B2DE-E5B6BFD94B4A}">
      <dgm:prSet custT="1"/>
      <dgm:spPr/>
      <dgm:t>
        <a:bodyPr/>
        <a:lstStyle/>
        <a:p>
          <a:pPr rtl="0"/>
          <a:r>
            <a:rPr lang="en-US" sz="1800" dirty="0" smtClean="0">
              <a:latin typeface="Times New Roman" pitchFamily="18" charset="0"/>
              <a:cs typeface="Times New Roman" pitchFamily="18" charset="0"/>
            </a:rPr>
            <a:t>1) Omission of an important explanatory variable</a:t>
          </a:r>
          <a:endParaRPr lang="en-US" sz="1800" dirty="0">
            <a:latin typeface="Times New Roman" pitchFamily="18" charset="0"/>
            <a:cs typeface="Times New Roman" pitchFamily="18" charset="0"/>
          </a:endParaRPr>
        </a:p>
      </dgm:t>
    </dgm:pt>
    <dgm:pt modelId="{FD6EBB6D-A473-4C2B-B61A-28C72A91D87C}" type="parTrans" cxnId="{C525253F-D8DF-4F05-A33A-F807B752634D}">
      <dgm:prSet/>
      <dgm:spPr/>
      <dgm:t>
        <a:bodyPr/>
        <a:lstStyle/>
        <a:p>
          <a:endParaRPr lang="en-US"/>
        </a:p>
      </dgm:t>
    </dgm:pt>
    <dgm:pt modelId="{43A67204-EF87-4B96-B7F2-B5393837C1C6}" type="sibTrans" cxnId="{C525253F-D8DF-4F05-A33A-F807B752634D}">
      <dgm:prSet/>
      <dgm:spPr/>
      <dgm:t>
        <a:bodyPr/>
        <a:lstStyle/>
        <a:p>
          <a:endParaRPr lang="en-US"/>
        </a:p>
      </dgm:t>
    </dgm:pt>
    <dgm:pt modelId="{42D74E66-0236-4355-BCF8-BBAAB585323C}">
      <dgm:prSet custT="1"/>
      <dgm:spPr/>
      <dgm:t>
        <a:bodyPr/>
        <a:lstStyle/>
        <a:p>
          <a:pPr rtl="0"/>
          <a:r>
            <a:rPr lang="en-US" sz="1800" dirty="0" smtClean="0">
              <a:latin typeface="Times New Roman" pitchFamily="18" charset="0"/>
              <a:cs typeface="Times New Roman" pitchFamily="18" charset="0"/>
            </a:rPr>
            <a:t>2) Measurement error in an explanatory variable</a:t>
          </a:r>
          <a:endParaRPr lang="en-US" sz="1800" dirty="0">
            <a:latin typeface="Times New Roman" pitchFamily="18" charset="0"/>
            <a:cs typeface="Times New Roman" pitchFamily="18" charset="0"/>
          </a:endParaRPr>
        </a:p>
      </dgm:t>
    </dgm:pt>
    <dgm:pt modelId="{5468D2E0-4AC2-45ED-A34B-071C5AF14DFB}" type="parTrans" cxnId="{37A3BCB4-2DB8-41E1-BE64-49FA9A883901}">
      <dgm:prSet/>
      <dgm:spPr/>
      <dgm:t>
        <a:bodyPr/>
        <a:lstStyle/>
        <a:p>
          <a:endParaRPr lang="en-US"/>
        </a:p>
      </dgm:t>
    </dgm:pt>
    <dgm:pt modelId="{8744AB1B-9D73-42A4-A926-891CDBC57314}" type="sibTrans" cxnId="{37A3BCB4-2DB8-41E1-BE64-49FA9A883901}">
      <dgm:prSet/>
      <dgm:spPr/>
      <dgm:t>
        <a:bodyPr/>
        <a:lstStyle/>
        <a:p>
          <a:endParaRPr lang="en-US"/>
        </a:p>
      </dgm:t>
    </dgm:pt>
    <dgm:pt modelId="{926F158A-4B38-429D-A51D-6678F45D10FC}">
      <dgm:prSet custT="1"/>
      <dgm:spPr/>
      <dgm:t>
        <a:bodyPr/>
        <a:lstStyle/>
        <a:p>
          <a:pPr rtl="0"/>
          <a:r>
            <a:rPr lang="en-US" sz="1800" dirty="0" smtClean="0"/>
            <a:t>3</a:t>
          </a:r>
          <a:r>
            <a:rPr lang="en-US" sz="1800" dirty="0" smtClean="0">
              <a:latin typeface="Times New Roman" pitchFamily="18" charset="0"/>
              <a:cs typeface="Times New Roman" pitchFamily="18" charset="0"/>
            </a:rPr>
            <a:t>) Reverse causat</a:t>
          </a:r>
          <a:r>
            <a:rPr lang="en-US" sz="1800" b="1" dirty="0" smtClean="0">
              <a:latin typeface="Times New Roman" pitchFamily="18" charset="0"/>
              <a:cs typeface="Times New Roman" pitchFamily="18" charset="0"/>
            </a:rPr>
            <a:t>io</a:t>
          </a:r>
          <a:r>
            <a:rPr lang="en-US" sz="1800" dirty="0" smtClean="0">
              <a:latin typeface="Times New Roman" pitchFamily="18" charset="0"/>
              <a:cs typeface="Times New Roman" pitchFamily="18" charset="0"/>
            </a:rPr>
            <a:t>n  </a:t>
          </a:r>
          <a:endParaRPr lang="en-US" sz="1800" dirty="0">
            <a:latin typeface="Times New Roman" pitchFamily="18" charset="0"/>
            <a:cs typeface="Times New Roman" pitchFamily="18" charset="0"/>
          </a:endParaRPr>
        </a:p>
      </dgm:t>
    </dgm:pt>
    <dgm:pt modelId="{BCCEFBD4-B36D-41FE-A47C-0D53ABD1C94E}" type="parTrans" cxnId="{645CDE3C-FF43-4F83-BA59-DED55C533F47}">
      <dgm:prSet/>
      <dgm:spPr/>
      <dgm:t>
        <a:bodyPr/>
        <a:lstStyle/>
        <a:p>
          <a:endParaRPr lang="en-US"/>
        </a:p>
      </dgm:t>
    </dgm:pt>
    <dgm:pt modelId="{5730E79C-05B3-4863-A0F7-139C6F2BE6FF}" type="sibTrans" cxnId="{645CDE3C-FF43-4F83-BA59-DED55C533F47}">
      <dgm:prSet/>
      <dgm:spPr/>
      <dgm:t>
        <a:bodyPr/>
        <a:lstStyle/>
        <a:p>
          <a:endParaRPr lang="en-US"/>
        </a:p>
      </dgm:t>
    </dgm:pt>
    <dgm:pt modelId="{68F76592-E6AA-49C3-896C-F148800BE861}">
      <dgm:prSet custT="1"/>
      <dgm:spPr/>
      <dgm:t>
        <a:bodyPr/>
        <a:lstStyle/>
        <a:p>
          <a:pPr rtl="0"/>
          <a:r>
            <a:rPr lang="en-US" sz="1800" dirty="0" smtClean="0">
              <a:latin typeface="Times New Roman" pitchFamily="18" charset="0"/>
              <a:cs typeface="Times New Roman" pitchFamily="18" charset="0"/>
            </a:rPr>
            <a:t>A SEM is one which has two or more equations with one variable explained in one equation appearing as an explanatory variable in other equation(s).</a:t>
          </a:r>
          <a:endParaRPr lang="en-US" sz="1800" dirty="0">
            <a:latin typeface="Times New Roman" pitchFamily="18" charset="0"/>
            <a:cs typeface="Times New Roman" pitchFamily="18" charset="0"/>
          </a:endParaRPr>
        </a:p>
      </dgm:t>
    </dgm:pt>
    <dgm:pt modelId="{A6159984-BE0B-49C7-8908-6675CA8C8F77}" type="parTrans" cxnId="{9398D656-EDED-4D64-9905-C78C1B139921}">
      <dgm:prSet/>
      <dgm:spPr/>
      <dgm:t>
        <a:bodyPr/>
        <a:lstStyle/>
        <a:p>
          <a:endParaRPr lang="en-US"/>
        </a:p>
      </dgm:t>
    </dgm:pt>
    <dgm:pt modelId="{05458E50-54B1-4962-9674-1ACFBE5E82FE}" type="sibTrans" cxnId="{9398D656-EDED-4D64-9905-C78C1B139921}">
      <dgm:prSet/>
      <dgm:spPr/>
      <dgm:t>
        <a:bodyPr/>
        <a:lstStyle/>
        <a:p>
          <a:endParaRPr lang="en-US"/>
        </a:p>
      </dgm:t>
    </dgm:pt>
    <dgm:pt modelId="{7C52AA56-6374-4674-80D4-FB8AF5A6AAF9}" type="pres">
      <dgm:prSet presAssocID="{0802F57B-8919-49EC-8BAC-EFABEDC68EB6}" presName="diagram" presStyleCnt="0">
        <dgm:presLayoutVars>
          <dgm:chPref val="1"/>
          <dgm:dir/>
          <dgm:animOne val="branch"/>
          <dgm:animLvl val="lvl"/>
          <dgm:resizeHandles val="exact"/>
        </dgm:presLayoutVars>
      </dgm:prSet>
      <dgm:spPr/>
      <dgm:t>
        <a:bodyPr/>
        <a:lstStyle/>
        <a:p>
          <a:endParaRPr lang="en-US"/>
        </a:p>
      </dgm:t>
    </dgm:pt>
    <dgm:pt modelId="{CE0446EA-4FE3-4B84-A6BF-AFCE15BF3095}" type="pres">
      <dgm:prSet presAssocID="{1B4D052E-C0DF-4098-A88B-B278089AEBF9}" presName="root1" presStyleCnt="0"/>
      <dgm:spPr/>
    </dgm:pt>
    <dgm:pt modelId="{328F802F-7713-4EF8-B92D-D3CC749CA49C}" type="pres">
      <dgm:prSet presAssocID="{1B4D052E-C0DF-4098-A88B-B278089AEBF9}" presName="LevelOneTextNode" presStyleLbl="node0" presStyleIdx="0" presStyleCnt="2">
        <dgm:presLayoutVars>
          <dgm:chPref val="3"/>
        </dgm:presLayoutVars>
      </dgm:prSet>
      <dgm:spPr/>
      <dgm:t>
        <a:bodyPr/>
        <a:lstStyle/>
        <a:p>
          <a:endParaRPr lang="en-US"/>
        </a:p>
      </dgm:t>
    </dgm:pt>
    <dgm:pt modelId="{6F366286-FD56-4901-9ADE-A34C40296FAF}" type="pres">
      <dgm:prSet presAssocID="{1B4D052E-C0DF-4098-A88B-B278089AEBF9}" presName="level2hierChild" presStyleCnt="0"/>
      <dgm:spPr/>
    </dgm:pt>
    <dgm:pt modelId="{B7A165EA-2B4B-4AF6-8E1F-CA754C445ABA}" type="pres">
      <dgm:prSet presAssocID="{FD6EBB6D-A473-4C2B-B61A-28C72A91D87C}" presName="conn2-1" presStyleLbl="parChTrans1D2" presStyleIdx="0" presStyleCnt="3"/>
      <dgm:spPr/>
      <dgm:t>
        <a:bodyPr/>
        <a:lstStyle/>
        <a:p>
          <a:endParaRPr lang="en-US"/>
        </a:p>
      </dgm:t>
    </dgm:pt>
    <dgm:pt modelId="{C2E56787-FE3A-4FCA-92A8-62BE9C3BEEA1}" type="pres">
      <dgm:prSet presAssocID="{FD6EBB6D-A473-4C2B-B61A-28C72A91D87C}" presName="connTx" presStyleLbl="parChTrans1D2" presStyleIdx="0" presStyleCnt="3"/>
      <dgm:spPr/>
      <dgm:t>
        <a:bodyPr/>
        <a:lstStyle/>
        <a:p>
          <a:endParaRPr lang="en-US"/>
        </a:p>
      </dgm:t>
    </dgm:pt>
    <dgm:pt modelId="{720559EA-BDC0-469D-A15B-A4E527530D09}" type="pres">
      <dgm:prSet presAssocID="{B37295A1-8CFA-4D77-B2DE-E5B6BFD94B4A}" presName="root2" presStyleCnt="0"/>
      <dgm:spPr/>
    </dgm:pt>
    <dgm:pt modelId="{7BDB3CBC-6326-420F-B4E5-C2C7CBB946CA}" type="pres">
      <dgm:prSet presAssocID="{B37295A1-8CFA-4D77-B2DE-E5B6BFD94B4A}" presName="LevelTwoTextNode" presStyleLbl="node2" presStyleIdx="0" presStyleCnt="3">
        <dgm:presLayoutVars>
          <dgm:chPref val="3"/>
        </dgm:presLayoutVars>
      </dgm:prSet>
      <dgm:spPr/>
      <dgm:t>
        <a:bodyPr/>
        <a:lstStyle/>
        <a:p>
          <a:endParaRPr lang="en-US"/>
        </a:p>
      </dgm:t>
    </dgm:pt>
    <dgm:pt modelId="{2DCFF505-6945-4BF3-B897-21FC56BA62CC}" type="pres">
      <dgm:prSet presAssocID="{B37295A1-8CFA-4D77-B2DE-E5B6BFD94B4A}" presName="level3hierChild" presStyleCnt="0"/>
      <dgm:spPr/>
    </dgm:pt>
    <dgm:pt modelId="{EFE41197-5D3B-41CC-A568-0CBD3061487D}" type="pres">
      <dgm:prSet presAssocID="{5468D2E0-4AC2-45ED-A34B-071C5AF14DFB}" presName="conn2-1" presStyleLbl="parChTrans1D2" presStyleIdx="1" presStyleCnt="3"/>
      <dgm:spPr/>
      <dgm:t>
        <a:bodyPr/>
        <a:lstStyle/>
        <a:p>
          <a:endParaRPr lang="en-US"/>
        </a:p>
      </dgm:t>
    </dgm:pt>
    <dgm:pt modelId="{79473E49-CA98-4291-B6F8-610811114706}" type="pres">
      <dgm:prSet presAssocID="{5468D2E0-4AC2-45ED-A34B-071C5AF14DFB}" presName="connTx" presStyleLbl="parChTrans1D2" presStyleIdx="1" presStyleCnt="3"/>
      <dgm:spPr/>
      <dgm:t>
        <a:bodyPr/>
        <a:lstStyle/>
        <a:p>
          <a:endParaRPr lang="en-US"/>
        </a:p>
      </dgm:t>
    </dgm:pt>
    <dgm:pt modelId="{5CA44816-17DE-413B-B005-4D8642933B71}" type="pres">
      <dgm:prSet presAssocID="{42D74E66-0236-4355-BCF8-BBAAB585323C}" presName="root2" presStyleCnt="0"/>
      <dgm:spPr/>
    </dgm:pt>
    <dgm:pt modelId="{BBC9BE30-0657-4E1D-B0EA-0FF43651572B}" type="pres">
      <dgm:prSet presAssocID="{42D74E66-0236-4355-BCF8-BBAAB585323C}" presName="LevelTwoTextNode" presStyleLbl="node2" presStyleIdx="1" presStyleCnt="3">
        <dgm:presLayoutVars>
          <dgm:chPref val="3"/>
        </dgm:presLayoutVars>
      </dgm:prSet>
      <dgm:spPr/>
      <dgm:t>
        <a:bodyPr/>
        <a:lstStyle/>
        <a:p>
          <a:endParaRPr lang="en-US"/>
        </a:p>
      </dgm:t>
    </dgm:pt>
    <dgm:pt modelId="{B066C78C-533D-4975-B4E7-AE0E0CFF1D21}" type="pres">
      <dgm:prSet presAssocID="{42D74E66-0236-4355-BCF8-BBAAB585323C}" presName="level3hierChild" presStyleCnt="0"/>
      <dgm:spPr/>
    </dgm:pt>
    <dgm:pt modelId="{55CFC3D1-78F5-4DD2-B825-75807B22FC02}" type="pres">
      <dgm:prSet presAssocID="{BCCEFBD4-B36D-41FE-A47C-0D53ABD1C94E}" presName="conn2-1" presStyleLbl="parChTrans1D2" presStyleIdx="2" presStyleCnt="3"/>
      <dgm:spPr/>
      <dgm:t>
        <a:bodyPr/>
        <a:lstStyle/>
        <a:p>
          <a:endParaRPr lang="en-US"/>
        </a:p>
      </dgm:t>
    </dgm:pt>
    <dgm:pt modelId="{4C7CBB82-81B6-4BE3-B428-9537D656959E}" type="pres">
      <dgm:prSet presAssocID="{BCCEFBD4-B36D-41FE-A47C-0D53ABD1C94E}" presName="connTx" presStyleLbl="parChTrans1D2" presStyleIdx="2" presStyleCnt="3"/>
      <dgm:spPr/>
      <dgm:t>
        <a:bodyPr/>
        <a:lstStyle/>
        <a:p>
          <a:endParaRPr lang="en-US"/>
        </a:p>
      </dgm:t>
    </dgm:pt>
    <dgm:pt modelId="{EFF89388-4F59-499D-BD5F-673E4D04FC46}" type="pres">
      <dgm:prSet presAssocID="{926F158A-4B38-429D-A51D-6678F45D10FC}" presName="root2" presStyleCnt="0"/>
      <dgm:spPr/>
    </dgm:pt>
    <dgm:pt modelId="{F76EF6D9-F9DA-4963-B692-0EAFB9A58519}" type="pres">
      <dgm:prSet presAssocID="{926F158A-4B38-429D-A51D-6678F45D10FC}" presName="LevelTwoTextNode" presStyleLbl="node2" presStyleIdx="2" presStyleCnt="3">
        <dgm:presLayoutVars>
          <dgm:chPref val="3"/>
        </dgm:presLayoutVars>
      </dgm:prSet>
      <dgm:spPr/>
      <dgm:t>
        <a:bodyPr/>
        <a:lstStyle/>
        <a:p>
          <a:endParaRPr lang="en-US"/>
        </a:p>
      </dgm:t>
    </dgm:pt>
    <dgm:pt modelId="{80EE6A8D-AC9A-4AB7-8423-11B33594F4FF}" type="pres">
      <dgm:prSet presAssocID="{926F158A-4B38-429D-A51D-6678F45D10FC}" presName="level3hierChild" presStyleCnt="0"/>
      <dgm:spPr/>
    </dgm:pt>
    <dgm:pt modelId="{3BE3FA8B-C37F-4A0E-9D0A-5C54ED7D493A}" type="pres">
      <dgm:prSet presAssocID="{68F76592-E6AA-49C3-896C-F148800BE861}" presName="root1" presStyleCnt="0"/>
      <dgm:spPr/>
    </dgm:pt>
    <dgm:pt modelId="{0E0743EA-5CAB-429C-ACDF-6977FCCB39CD}" type="pres">
      <dgm:prSet presAssocID="{68F76592-E6AA-49C3-896C-F148800BE861}" presName="LevelOneTextNode" presStyleLbl="node0" presStyleIdx="1" presStyleCnt="2" custScaleY="116971">
        <dgm:presLayoutVars>
          <dgm:chPref val="3"/>
        </dgm:presLayoutVars>
      </dgm:prSet>
      <dgm:spPr/>
      <dgm:t>
        <a:bodyPr/>
        <a:lstStyle/>
        <a:p>
          <a:endParaRPr lang="en-US"/>
        </a:p>
      </dgm:t>
    </dgm:pt>
    <dgm:pt modelId="{025450BA-52E5-4479-ACC6-C577C618C186}" type="pres">
      <dgm:prSet presAssocID="{68F76592-E6AA-49C3-896C-F148800BE861}" presName="level2hierChild" presStyleCnt="0"/>
      <dgm:spPr/>
    </dgm:pt>
  </dgm:ptLst>
  <dgm:cxnLst>
    <dgm:cxn modelId="{645CDE3C-FF43-4F83-BA59-DED55C533F47}" srcId="{1B4D052E-C0DF-4098-A88B-B278089AEBF9}" destId="{926F158A-4B38-429D-A51D-6678F45D10FC}" srcOrd="2" destOrd="0" parTransId="{BCCEFBD4-B36D-41FE-A47C-0D53ABD1C94E}" sibTransId="{5730E79C-05B3-4863-A0F7-139C6F2BE6FF}"/>
    <dgm:cxn modelId="{7840FF80-38DA-4D61-9F45-91E0329F09F1}" type="presOf" srcId="{FD6EBB6D-A473-4C2B-B61A-28C72A91D87C}" destId="{B7A165EA-2B4B-4AF6-8E1F-CA754C445ABA}" srcOrd="0" destOrd="0" presId="urn:microsoft.com/office/officeart/2005/8/layout/hierarchy2"/>
    <dgm:cxn modelId="{E73224B4-8CE5-4C9D-BBED-7210D115882F}" srcId="{0802F57B-8919-49EC-8BAC-EFABEDC68EB6}" destId="{1B4D052E-C0DF-4098-A88B-B278089AEBF9}" srcOrd="0" destOrd="0" parTransId="{41C2E418-79A4-4CC4-AD3D-0CA621AB659F}" sibTransId="{C5FDA13B-65DA-4A1F-AE5F-C11CF0C891DE}"/>
    <dgm:cxn modelId="{37A3BCB4-2DB8-41E1-BE64-49FA9A883901}" srcId="{1B4D052E-C0DF-4098-A88B-B278089AEBF9}" destId="{42D74E66-0236-4355-BCF8-BBAAB585323C}" srcOrd="1" destOrd="0" parTransId="{5468D2E0-4AC2-45ED-A34B-071C5AF14DFB}" sibTransId="{8744AB1B-9D73-42A4-A926-891CDBC57314}"/>
    <dgm:cxn modelId="{9398D656-EDED-4D64-9905-C78C1B139921}" srcId="{0802F57B-8919-49EC-8BAC-EFABEDC68EB6}" destId="{68F76592-E6AA-49C3-896C-F148800BE861}" srcOrd="1" destOrd="0" parTransId="{A6159984-BE0B-49C7-8908-6675CA8C8F77}" sibTransId="{05458E50-54B1-4962-9674-1ACFBE5E82FE}"/>
    <dgm:cxn modelId="{4F1CF0C5-7E8A-425E-A27A-951EBB5260A9}" type="presOf" srcId="{926F158A-4B38-429D-A51D-6678F45D10FC}" destId="{F76EF6D9-F9DA-4963-B692-0EAFB9A58519}" srcOrd="0" destOrd="0" presId="urn:microsoft.com/office/officeart/2005/8/layout/hierarchy2"/>
    <dgm:cxn modelId="{218615ED-C846-45A9-AD23-2CD17E0E2041}" type="presOf" srcId="{BCCEFBD4-B36D-41FE-A47C-0D53ABD1C94E}" destId="{4C7CBB82-81B6-4BE3-B428-9537D656959E}" srcOrd="1" destOrd="0" presId="urn:microsoft.com/office/officeart/2005/8/layout/hierarchy2"/>
    <dgm:cxn modelId="{D95D2743-8736-4B05-BD61-B29B9FAD315F}" type="presOf" srcId="{BCCEFBD4-B36D-41FE-A47C-0D53ABD1C94E}" destId="{55CFC3D1-78F5-4DD2-B825-75807B22FC02}" srcOrd="0" destOrd="0" presId="urn:microsoft.com/office/officeart/2005/8/layout/hierarchy2"/>
    <dgm:cxn modelId="{C525253F-D8DF-4F05-A33A-F807B752634D}" srcId="{1B4D052E-C0DF-4098-A88B-B278089AEBF9}" destId="{B37295A1-8CFA-4D77-B2DE-E5B6BFD94B4A}" srcOrd="0" destOrd="0" parTransId="{FD6EBB6D-A473-4C2B-B61A-28C72A91D87C}" sibTransId="{43A67204-EF87-4B96-B7F2-B5393837C1C6}"/>
    <dgm:cxn modelId="{00968FCC-19EB-44BA-90D7-66DCD4481127}" type="presOf" srcId="{FD6EBB6D-A473-4C2B-B61A-28C72A91D87C}" destId="{C2E56787-FE3A-4FCA-92A8-62BE9C3BEEA1}" srcOrd="1" destOrd="0" presId="urn:microsoft.com/office/officeart/2005/8/layout/hierarchy2"/>
    <dgm:cxn modelId="{BCD9923C-435A-4A6E-B3B6-2FE3F5696681}" type="presOf" srcId="{5468D2E0-4AC2-45ED-A34B-071C5AF14DFB}" destId="{EFE41197-5D3B-41CC-A568-0CBD3061487D}" srcOrd="0" destOrd="0" presId="urn:microsoft.com/office/officeart/2005/8/layout/hierarchy2"/>
    <dgm:cxn modelId="{3DBA94D5-B4C4-4FB3-AC6A-2A5DCAF13D07}" type="presOf" srcId="{68F76592-E6AA-49C3-896C-F148800BE861}" destId="{0E0743EA-5CAB-429C-ACDF-6977FCCB39CD}" srcOrd="0" destOrd="0" presId="urn:microsoft.com/office/officeart/2005/8/layout/hierarchy2"/>
    <dgm:cxn modelId="{9DA6DD9B-1548-45F4-ADCC-D9E957F96DD3}" type="presOf" srcId="{42D74E66-0236-4355-BCF8-BBAAB585323C}" destId="{BBC9BE30-0657-4E1D-B0EA-0FF43651572B}" srcOrd="0" destOrd="0" presId="urn:microsoft.com/office/officeart/2005/8/layout/hierarchy2"/>
    <dgm:cxn modelId="{B7961633-27BE-4326-A393-3BF031E7BF24}" type="presOf" srcId="{B37295A1-8CFA-4D77-B2DE-E5B6BFD94B4A}" destId="{7BDB3CBC-6326-420F-B4E5-C2C7CBB946CA}" srcOrd="0" destOrd="0" presId="urn:microsoft.com/office/officeart/2005/8/layout/hierarchy2"/>
    <dgm:cxn modelId="{405B1269-985A-44D4-81DC-B81C7A759D5B}" type="presOf" srcId="{1B4D052E-C0DF-4098-A88B-B278089AEBF9}" destId="{328F802F-7713-4EF8-B92D-D3CC749CA49C}" srcOrd="0" destOrd="0" presId="urn:microsoft.com/office/officeart/2005/8/layout/hierarchy2"/>
    <dgm:cxn modelId="{DAE192DE-348D-4AAD-AF25-6D41351AD208}" type="presOf" srcId="{5468D2E0-4AC2-45ED-A34B-071C5AF14DFB}" destId="{79473E49-CA98-4291-B6F8-610811114706}" srcOrd="1" destOrd="0" presId="urn:microsoft.com/office/officeart/2005/8/layout/hierarchy2"/>
    <dgm:cxn modelId="{67E072BE-FA0E-45CD-9966-30166F7BDC4F}" type="presOf" srcId="{0802F57B-8919-49EC-8BAC-EFABEDC68EB6}" destId="{7C52AA56-6374-4674-80D4-FB8AF5A6AAF9}" srcOrd="0" destOrd="0" presId="urn:microsoft.com/office/officeart/2005/8/layout/hierarchy2"/>
    <dgm:cxn modelId="{6EBD2D3D-860E-4095-A887-55C89941A525}" type="presParOf" srcId="{7C52AA56-6374-4674-80D4-FB8AF5A6AAF9}" destId="{CE0446EA-4FE3-4B84-A6BF-AFCE15BF3095}" srcOrd="0" destOrd="0" presId="urn:microsoft.com/office/officeart/2005/8/layout/hierarchy2"/>
    <dgm:cxn modelId="{7A84372C-C528-4C05-8980-0DD25A7D1EB2}" type="presParOf" srcId="{CE0446EA-4FE3-4B84-A6BF-AFCE15BF3095}" destId="{328F802F-7713-4EF8-B92D-D3CC749CA49C}" srcOrd="0" destOrd="0" presId="urn:microsoft.com/office/officeart/2005/8/layout/hierarchy2"/>
    <dgm:cxn modelId="{093E02BE-F7CF-4D7E-8B24-BCFFD242AC1E}" type="presParOf" srcId="{CE0446EA-4FE3-4B84-A6BF-AFCE15BF3095}" destId="{6F366286-FD56-4901-9ADE-A34C40296FAF}" srcOrd="1" destOrd="0" presId="urn:microsoft.com/office/officeart/2005/8/layout/hierarchy2"/>
    <dgm:cxn modelId="{0F05C0E1-D458-4937-887C-66C1C99B53EE}" type="presParOf" srcId="{6F366286-FD56-4901-9ADE-A34C40296FAF}" destId="{B7A165EA-2B4B-4AF6-8E1F-CA754C445ABA}" srcOrd="0" destOrd="0" presId="urn:microsoft.com/office/officeart/2005/8/layout/hierarchy2"/>
    <dgm:cxn modelId="{3EAF3983-1DA2-4F62-9228-52BFDDDD2B0C}" type="presParOf" srcId="{B7A165EA-2B4B-4AF6-8E1F-CA754C445ABA}" destId="{C2E56787-FE3A-4FCA-92A8-62BE9C3BEEA1}" srcOrd="0" destOrd="0" presId="urn:microsoft.com/office/officeart/2005/8/layout/hierarchy2"/>
    <dgm:cxn modelId="{A07C2147-44E2-4727-9526-CADC5C16481A}" type="presParOf" srcId="{6F366286-FD56-4901-9ADE-A34C40296FAF}" destId="{720559EA-BDC0-469D-A15B-A4E527530D09}" srcOrd="1" destOrd="0" presId="urn:microsoft.com/office/officeart/2005/8/layout/hierarchy2"/>
    <dgm:cxn modelId="{4E15E94E-5EC3-497B-9778-426D61072297}" type="presParOf" srcId="{720559EA-BDC0-469D-A15B-A4E527530D09}" destId="{7BDB3CBC-6326-420F-B4E5-C2C7CBB946CA}" srcOrd="0" destOrd="0" presId="urn:microsoft.com/office/officeart/2005/8/layout/hierarchy2"/>
    <dgm:cxn modelId="{766AE7F3-6AB6-40D9-9771-7C84888E31E5}" type="presParOf" srcId="{720559EA-BDC0-469D-A15B-A4E527530D09}" destId="{2DCFF505-6945-4BF3-B897-21FC56BA62CC}" srcOrd="1" destOrd="0" presId="urn:microsoft.com/office/officeart/2005/8/layout/hierarchy2"/>
    <dgm:cxn modelId="{52CEAF4C-00E5-463F-89CE-3DEA38F6FC18}" type="presParOf" srcId="{6F366286-FD56-4901-9ADE-A34C40296FAF}" destId="{EFE41197-5D3B-41CC-A568-0CBD3061487D}" srcOrd="2" destOrd="0" presId="urn:microsoft.com/office/officeart/2005/8/layout/hierarchy2"/>
    <dgm:cxn modelId="{3C2CC2C8-CEFB-456D-BC1A-0E1FC3338522}" type="presParOf" srcId="{EFE41197-5D3B-41CC-A568-0CBD3061487D}" destId="{79473E49-CA98-4291-B6F8-610811114706}" srcOrd="0" destOrd="0" presId="urn:microsoft.com/office/officeart/2005/8/layout/hierarchy2"/>
    <dgm:cxn modelId="{92DAC83B-4D3B-47D2-9A6C-A820CF77875B}" type="presParOf" srcId="{6F366286-FD56-4901-9ADE-A34C40296FAF}" destId="{5CA44816-17DE-413B-B005-4D8642933B71}" srcOrd="3" destOrd="0" presId="urn:microsoft.com/office/officeart/2005/8/layout/hierarchy2"/>
    <dgm:cxn modelId="{33AC7FA6-A08F-4D27-96AE-9FF654A0AB49}" type="presParOf" srcId="{5CA44816-17DE-413B-B005-4D8642933B71}" destId="{BBC9BE30-0657-4E1D-B0EA-0FF43651572B}" srcOrd="0" destOrd="0" presId="urn:microsoft.com/office/officeart/2005/8/layout/hierarchy2"/>
    <dgm:cxn modelId="{1B5F55C2-A453-488D-A6FC-2704C017D0F7}" type="presParOf" srcId="{5CA44816-17DE-413B-B005-4D8642933B71}" destId="{B066C78C-533D-4975-B4E7-AE0E0CFF1D21}" srcOrd="1" destOrd="0" presId="urn:microsoft.com/office/officeart/2005/8/layout/hierarchy2"/>
    <dgm:cxn modelId="{356A0429-3794-45A1-8D19-C372A1418943}" type="presParOf" srcId="{6F366286-FD56-4901-9ADE-A34C40296FAF}" destId="{55CFC3D1-78F5-4DD2-B825-75807B22FC02}" srcOrd="4" destOrd="0" presId="urn:microsoft.com/office/officeart/2005/8/layout/hierarchy2"/>
    <dgm:cxn modelId="{96ECA416-3431-4A67-B1E1-09D935335E14}" type="presParOf" srcId="{55CFC3D1-78F5-4DD2-B825-75807B22FC02}" destId="{4C7CBB82-81B6-4BE3-B428-9537D656959E}" srcOrd="0" destOrd="0" presId="urn:microsoft.com/office/officeart/2005/8/layout/hierarchy2"/>
    <dgm:cxn modelId="{09A54AA7-D162-4040-9C24-B46204225275}" type="presParOf" srcId="{6F366286-FD56-4901-9ADE-A34C40296FAF}" destId="{EFF89388-4F59-499D-BD5F-673E4D04FC46}" srcOrd="5" destOrd="0" presId="urn:microsoft.com/office/officeart/2005/8/layout/hierarchy2"/>
    <dgm:cxn modelId="{0DA7F9F9-CF0F-4DAF-A860-389639C5AD05}" type="presParOf" srcId="{EFF89388-4F59-499D-BD5F-673E4D04FC46}" destId="{F76EF6D9-F9DA-4963-B692-0EAFB9A58519}" srcOrd="0" destOrd="0" presId="urn:microsoft.com/office/officeart/2005/8/layout/hierarchy2"/>
    <dgm:cxn modelId="{FBF4F239-51BE-43C3-8B43-2840A7B8DCDD}" type="presParOf" srcId="{EFF89388-4F59-499D-BD5F-673E4D04FC46}" destId="{80EE6A8D-AC9A-4AB7-8423-11B33594F4FF}" srcOrd="1" destOrd="0" presId="urn:microsoft.com/office/officeart/2005/8/layout/hierarchy2"/>
    <dgm:cxn modelId="{F873FA10-18FC-40A0-AFC6-49B3C4981333}" type="presParOf" srcId="{7C52AA56-6374-4674-80D4-FB8AF5A6AAF9}" destId="{3BE3FA8B-C37F-4A0E-9D0A-5C54ED7D493A}" srcOrd="1" destOrd="0" presId="urn:microsoft.com/office/officeart/2005/8/layout/hierarchy2"/>
    <dgm:cxn modelId="{83C02222-73DA-46E2-B6E3-5706B6060A22}" type="presParOf" srcId="{3BE3FA8B-C37F-4A0E-9D0A-5C54ED7D493A}" destId="{0E0743EA-5CAB-429C-ACDF-6977FCCB39CD}" srcOrd="0" destOrd="0" presId="urn:microsoft.com/office/officeart/2005/8/layout/hierarchy2"/>
    <dgm:cxn modelId="{95AA14E7-4683-461E-82EC-33B5AE7EF333}" type="presParOf" srcId="{3BE3FA8B-C37F-4A0E-9D0A-5C54ED7D493A}" destId="{025450BA-52E5-4479-ACC6-C577C618C186}" srcOrd="1" destOrd="0" presId="urn:microsoft.com/office/officeart/2005/8/layout/hierarchy2"/>
  </dgm:cxnLst>
  <dgm:bg/>
  <dgm:whole/>
</dgm:dataModel>
</file>

<file path=ppt/diagrams/data2.xml><?xml version="1.0" encoding="utf-8"?>
<dgm:dataModel xmlns:dgm="http://schemas.openxmlformats.org/drawingml/2006/diagram" xmlns:a="http://schemas.openxmlformats.org/drawingml/2006/main">
  <dgm:ptLst>
    <dgm:pt modelId="{31B31DBF-AF38-4CD7-8756-4888557C122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03AD0B9-E145-4864-B0EC-4816222FB7CD}">
      <dgm:prSet phldrT="[Text]"/>
      <dgm:spPr/>
      <dgm:t>
        <a:bodyPr/>
        <a:lstStyle/>
        <a:p>
          <a:r>
            <a:rPr lang="en-US" dirty="0" smtClean="0"/>
            <a:t>Step 1</a:t>
          </a:r>
          <a:endParaRPr lang="en-US" dirty="0"/>
        </a:p>
      </dgm:t>
    </dgm:pt>
    <dgm:pt modelId="{E723DA45-6A52-43B5-86F0-A1CA9476A6A3}" type="parTrans" cxnId="{D1E9385C-2573-44BD-9078-EBE708D43936}">
      <dgm:prSet/>
      <dgm:spPr/>
      <dgm:t>
        <a:bodyPr/>
        <a:lstStyle/>
        <a:p>
          <a:endParaRPr lang="en-US"/>
        </a:p>
      </dgm:t>
    </dgm:pt>
    <dgm:pt modelId="{A269E400-CCC2-4D6F-8B40-2208026BF945}" type="sibTrans" cxnId="{D1E9385C-2573-44BD-9078-EBE708D43936}">
      <dgm:prSet/>
      <dgm:spPr/>
      <dgm:t>
        <a:bodyPr/>
        <a:lstStyle/>
        <a:p>
          <a:endParaRPr lang="en-US"/>
        </a:p>
      </dgm:t>
    </dgm:pt>
    <dgm:pt modelId="{DE3D985B-795B-489B-858A-422E0984D92D}">
      <dgm:prSet phldrT="[Text]"/>
      <dgm:spPr/>
      <dgm:t>
        <a:bodyPr/>
        <a:lstStyle/>
        <a:p>
          <a:r>
            <a:rPr lang="en-US" dirty="0" smtClean="0"/>
            <a:t>Regress each right-hand side endogenous variable in the equation to be estimated on all exogenous variables in the simultaneous equation model using the OLS estimator. Calculate the fitted values for each of these endogenous variables.</a:t>
          </a:r>
          <a:endParaRPr lang="en-US" dirty="0"/>
        </a:p>
      </dgm:t>
    </dgm:pt>
    <dgm:pt modelId="{5369CD3B-70D3-4A08-A2DA-5DEDBC43AD9B}" type="parTrans" cxnId="{69B7A941-A835-4071-9E4A-481A3D7F677E}">
      <dgm:prSet/>
      <dgm:spPr/>
      <dgm:t>
        <a:bodyPr/>
        <a:lstStyle/>
        <a:p>
          <a:endParaRPr lang="en-US"/>
        </a:p>
      </dgm:t>
    </dgm:pt>
    <dgm:pt modelId="{EE439AB1-27D2-4162-A5FB-A7A27EFF84F8}" type="sibTrans" cxnId="{69B7A941-A835-4071-9E4A-481A3D7F677E}">
      <dgm:prSet/>
      <dgm:spPr/>
      <dgm:t>
        <a:bodyPr/>
        <a:lstStyle/>
        <a:p>
          <a:endParaRPr lang="en-US"/>
        </a:p>
      </dgm:t>
    </dgm:pt>
    <dgm:pt modelId="{4026C9DC-9E81-43D6-BF15-F5EE31058723}">
      <dgm:prSet phldrT="[Text]"/>
      <dgm:spPr/>
      <dgm:t>
        <a:bodyPr/>
        <a:lstStyle/>
        <a:p>
          <a:r>
            <a:rPr lang="en-US" dirty="0" smtClean="0"/>
            <a:t>Step 2</a:t>
          </a:r>
          <a:endParaRPr lang="en-US" dirty="0"/>
        </a:p>
      </dgm:t>
    </dgm:pt>
    <dgm:pt modelId="{E9B59E05-E3BD-442B-933E-9403C067E452}" type="parTrans" cxnId="{4AD70873-903A-478F-8812-7B13B5D76A0A}">
      <dgm:prSet/>
      <dgm:spPr/>
      <dgm:t>
        <a:bodyPr/>
        <a:lstStyle/>
        <a:p>
          <a:endParaRPr lang="en-US"/>
        </a:p>
      </dgm:t>
    </dgm:pt>
    <dgm:pt modelId="{FFD555B3-8709-45D5-82A4-E56C6512450A}" type="sibTrans" cxnId="{4AD70873-903A-478F-8812-7B13B5D76A0A}">
      <dgm:prSet/>
      <dgm:spPr/>
      <dgm:t>
        <a:bodyPr/>
        <a:lstStyle/>
        <a:p>
          <a:endParaRPr lang="en-US"/>
        </a:p>
      </dgm:t>
    </dgm:pt>
    <dgm:pt modelId="{2A1709EA-A87A-4A9B-BA87-00B546A30F00}">
      <dgm:prSet phldrT="[Text]"/>
      <dgm:spPr/>
      <dgm:t>
        <a:bodyPr/>
        <a:lstStyle/>
        <a:p>
          <a:r>
            <a:rPr lang="en-US" dirty="0" smtClean="0"/>
            <a:t>In the equation to be estimated, replace each endogenous right-hand side variable by its fitted value variable.  Estimate the equation using the OLS estimator. </a:t>
          </a:r>
          <a:endParaRPr lang="en-US" dirty="0"/>
        </a:p>
      </dgm:t>
    </dgm:pt>
    <dgm:pt modelId="{DA6B27F4-8554-42E2-8ED5-4B20FB47AE13}" type="parTrans" cxnId="{6B427F20-ACFC-4AC6-BC60-739C566DEBF3}">
      <dgm:prSet/>
      <dgm:spPr/>
      <dgm:t>
        <a:bodyPr/>
        <a:lstStyle/>
        <a:p>
          <a:endParaRPr lang="en-US"/>
        </a:p>
      </dgm:t>
    </dgm:pt>
    <dgm:pt modelId="{272F377A-83F4-4C01-AC44-DDFAB6AE0616}" type="sibTrans" cxnId="{6B427F20-ACFC-4AC6-BC60-739C566DEBF3}">
      <dgm:prSet/>
      <dgm:spPr/>
      <dgm:t>
        <a:bodyPr/>
        <a:lstStyle/>
        <a:p>
          <a:endParaRPr lang="en-US"/>
        </a:p>
      </dgm:t>
    </dgm:pt>
    <dgm:pt modelId="{8AA17581-A125-4FC5-ACF7-8045EEA07ACC}">
      <dgm:prSet phldrT="[Text]"/>
      <dgm:spPr/>
      <dgm:t>
        <a:bodyPr/>
        <a:lstStyle/>
        <a:p>
          <a:endParaRPr lang="en-US" dirty="0"/>
        </a:p>
      </dgm:t>
    </dgm:pt>
    <dgm:pt modelId="{628310E5-6005-4043-8464-B67D055266EB}" type="parTrans" cxnId="{CB163326-A4EE-453B-87E6-94C0C57B796C}">
      <dgm:prSet/>
      <dgm:spPr/>
      <dgm:t>
        <a:bodyPr/>
        <a:lstStyle/>
        <a:p>
          <a:endParaRPr lang="en-US"/>
        </a:p>
      </dgm:t>
    </dgm:pt>
    <dgm:pt modelId="{477C7F5D-193B-4C01-8645-6B4C84B63678}" type="sibTrans" cxnId="{CB163326-A4EE-453B-87E6-94C0C57B796C}">
      <dgm:prSet/>
      <dgm:spPr/>
      <dgm:t>
        <a:bodyPr/>
        <a:lstStyle/>
        <a:p>
          <a:endParaRPr lang="en-US"/>
        </a:p>
      </dgm:t>
    </dgm:pt>
    <dgm:pt modelId="{7A6139EE-3F7C-4675-8024-17E264A63A52}" type="pres">
      <dgm:prSet presAssocID="{31B31DBF-AF38-4CD7-8756-4888557C1220}" presName="linearFlow" presStyleCnt="0">
        <dgm:presLayoutVars>
          <dgm:dir/>
          <dgm:animLvl val="lvl"/>
          <dgm:resizeHandles val="exact"/>
        </dgm:presLayoutVars>
      </dgm:prSet>
      <dgm:spPr/>
      <dgm:t>
        <a:bodyPr/>
        <a:lstStyle/>
        <a:p>
          <a:endParaRPr lang="en-US"/>
        </a:p>
      </dgm:t>
    </dgm:pt>
    <dgm:pt modelId="{EBD92C61-7E26-4B0C-A527-427D76B0D03C}" type="pres">
      <dgm:prSet presAssocID="{203AD0B9-E145-4864-B0EC-4816222FB7CD}" presName="composite" presStyleCnt="0"/>
      <dgm:spPr/>
    </dgm:pt>
    <dgm:pt modelId="{53D96FEC-A5D3-4A45-B277-2B760C2F61CF}" type="pres">
      <dgm:prSet presAssocID="{203AD0B9-E145-4864-B0EC-4816222FB7CD}" presName="parentText" presStyleLbl="alignNode1" presStyleIdx="0" presStyleCnt="2">
        <dgm:presLayoutVars>
          <dgm:chMax val="1"/>
          <dgm:bulletEnabled val="1"/>
        </dgm:presLayoutVars>
      </dgm:prSet>
      <dgm:spPr/>
      <dgm:t>
        <a:bodyPr/>
        <a:lstStyle/>
        <a:p>
          <a:endParaRPr lang="en-US"/>
        </a:p>
      </dgm:t>
    </dgm:pt>
    <dgm:pt modelId="{9FB4326F-DC9F-4786-9AEE-6BFD98548E5E}" type="pres">
      <dgm:prSet presAssocID="{203AD0B9-E145-4864-B0EC-4816222FB7CD}" presName="descendantText" presStyleLbl="alignAcc1" presStyleIdx="0" presStyleCnt="2" custLinFactNeighborX="-135" custLinFactNeighborY="-16">
        <dgm:presLayoutVars>
          <dgm:bulletEnabled val="1"/>
        </dgm:presLayoutVars>
      </dgm:prSet>
      <dgm:spPr/>
      <dgm:t>
        <a:bodyPr/>
        <a:lstStyle/>
        <a:p>
          <a:endParaRPr lang="en-US"/>
        </a:p>
      </dgm:t>
    </dgm:pt>
    <dgm:pt modelId="{77156970-C447-40C2-A175-1D9608086470}" type="pres">
      <dgm:prSet presAssocID="{A269E400-CCC2-4D6F-8B40-2208026BF945}" presName="sp" presStyleCnt="0"/>
      <dgm:spPr/>
    </dgm:pt>
    <dgm:pt modelId="{D050B9F8-1543-4647-9E3E-38467BAE2491}" type="pres">
      <dgm:prSet presAssocID="{4026C9DC-9E81-43D6-BF15-F5EE31058723}" presName="composite" presStyleCnt="0"/>
      <dgm:spPr/>
    </dgm:pt>
    <dgm:pt modelId="{A0329FB0-180F-4844-BB72-2DA9D43003FD}" type="pres">
      <dgm:prSet presAssocID="{4026C9DC-9E81-43D6-BF15-F5EE31058723}" presName="parentText" presStyleLbl="alignNode1" presStyleIdx="1" presStyleCnt="2">
        <dgm:presLayoutVars>
          <dgm:chMax val="1"/>
          <dgm:bulletEnabled val="1"/>
        </dgm:presLayoutVars>
      </dgm:prSet>
      <dgm:spPr/>
      <dgm:t>
        <a:bodyPr/>
        <a:lstStyle/>
        <a:p>
          <a:endParaRPr lang="en-US"/>
        </a:p>
      </dgm:t>
    </dgm:pt>
    <dgm:pt modelId="{C75C9A90-ED0C-422D-B1C1-34B87AFD9A8C}" type="pres">
      <dgm:prSet presAssocID="{4026C9DC-9E81-43D6-BF15-F5EE31058723}" presName="descendantText" presStyleLbl="alignAcc1" presStyleIdx="1" presStyleCnt="2">
        <dgm:presLayoutVars>
          <dgm:bulletEnabled val="1"/>
        </dgm:presLayoutVars>
      </dgm:prSet>
      <dgm:spPr/>
      <dgm:t>
        <a:bodyPr/>
        <a:lstStyle/>
        <a:p>
          <a:endParaRPr lang="en-US"/>
        </a:p>
      </dgm:t>
    </dgm:pt>
  </dgm:ptLst>
  <dgm:cxnLst>
    <dgm:cxn modelId="{4AD70873-903A-478F-8812-7B13B5D76A0A}" srcId="{31B31DBF-AF38-4CD7-8756-4888557C1220}" destId="{4026C9DC-9E81-43D6-BF15-F5EE31058723}" srcOrd="1" destOrd="0" parTransId="{E9B59E05-E3BD-442B-933E-9403C067E452}" sibTransId="{FFD555B3-8709-45D5-82A4-E56C6512450A}"/>
    <dgm:cxn modelId="{CF8874CC-7A90-4050-9BB6-39B71E36A7B2}" type="presOf" srcId="{31B31DBF-AF38-4CD7-8756-4888557C1220}" destId="{7A6139EE-3F7C-4675-8024-17E264A63A52}" srcOrd="0" destOrd="0" presId="urn:microsoft.com/office/officeart/2005/8/layout/chevron2"/>
    <dgm:cxn modelId="{CB163326-A4EE-453B-87E6-94C0C57B796C}" srcId="{203AD0B9-E145-4864-B0EC-4816222FB7CD}" destId="{8AA17581-A125-4FC5-ACF7-8045EEA07ACC}" srcOrd="1" destOrd="0" parTransId="{628310E5-6005-4043-8464-B67D055266EB}" sibTransId="{477C7F5D-193B-4C01-8645-6B4C84B63678}"/>
    <dgm:cxn modelId="{8A834519-3F09-41E1-A711-5EADB8C1FC07}" type="presOf" srcId="{203AD0B9-E145-4864-B0EC-4816222FB7CD}" destId="{53D96FEC-A5D3-4A45-B277-2B760C2F61CF}" srcOrd="0" destOrd="0" presId="urn:microsoft.com/office/officeart/2005/8/layout/chevron2"/>
    <dgm:cxn modelId="{6B427F20-ACFC-4AC6-BC60-739C566DEBF3}" srcId="{4026C9DC-9E81-43D6-BF15-F5EE31058723}" destId="{2A1709EA-A87A-4A9B-BA87-00B546A30F00}" srcOrd="0" destOrd="0" parTransId="{DA6B27F4-8554-42E2-8ED5-4B20FB47AE13}" sibTransId="{272F377A-83F4-4C01-AC44-DDFAB6AE0616}"/>
    <dgm:cxn modelId="{69B7A941-A835-4071-9E4A-481A3D7F677E}" srcId="{203AD0B9-E145-4864-B0EC-4816222FB7CD}" destId="{DE3D985B-795B-489B-858A-422E0984D92D}" srcOrd="0" destOrd="0" parTransId="{5369CD3B-70D3-4A08-A2DA-5DEDBC43AD9B}" sibTransId="{EE439AB1-27D2-4162-A5FB-A7A27EFF84F8}"/>
    <dgm:cxn modelId="{D1E9385C-2573-44BD-9078-EBE708D43936}" srcId="{31B31DBF-AF38-4CD7-8756-4888557C1220}" destId="{203AD0B9-E145-4864-B0EC-4816222FB7CD}" srcOrd="0" destOrd="0" parTransId="{E723DA45-6A52-43B5-86F0-A1CA9476A6A3}" sibTransId="{A269E400-CCC2-4D6F-8B40-2208026BF945}"/>
    <dgm:cxn modelId="{DB5C43FE-38E8-478D-9BD0-53E9B37693A3}" type="presOf" srcId="{DE3D985B-795B-489B-858A-422E0984D92D}" destId="{9FB4326F-DC9F-4786-9AEE-6BFD98548E5E}" srcOrd="0" destOrd="0" presId="urn:microsoft.com/office/officeart/2005/8/layout/chevron2"/>
    <dgm:cxn modelId="{29ACADCD-A3F2-4A21-9E14-03A50CD21F39}" type="presOf" srcId="{2A1709EA-A87A-4A9B-BA87-00B546A30F00}" destId="{C75C9A90-ED0C-422D-B1C1-34B87AFD9A8C}" srcOrd="0" destOrd="0" presId="urn:microsoft.com/office/officeart/2005/8/layout/chevron2"/>
    <dgm:cxn modelId="{C0972CF7-A668-4A4F-89DF-25EB671EE958}" type="presOf" srcId="{4026C9DC-9E81-43D6-BF15-F5EE31058723}" destId="{A0329FB0-180F-4844-BB72-2DA9D43003FD}" srcOrd="0" destOrd="0" presId="urn:microsoft.com/office/officeart/2005/8/layout/chevron2"/>
    <dgm:cxn modelId="{B0964149-12F9-4483-9446-1EFBBA2126F9}" type="presOf" srcId="{8AA17581-A125-4FC5-ACF7-8045EEA07ACC}" destId="{9FB4326F-DC9F-4786-9AEE-6BFD98548E5E}" srcOrd="0" destOrd="1" presId="urn:microsoft.com/office/officeart/2005/8/layout/chevron2"/>
    <dgm:cxn modelId="{34728879-280A-44E6-822B-01A4CCB32C3D}" type="presParOf" srcId="{7A6139EE-3F7C-4675-8024-17E264A63A52}" destId="{EBD92C61-7E26-4B0C-A527-427D76B0D03C}" srcOrd="0" destOrd="0" presId="urn:microsoft.com/office/officeart/2005/8/layout/chevron2"/>
    <dgm:cxn modelId="{5A18618B-69F6-4398-B388-11E0FA3B3F24}" type="presParOf" srcId="{EBD92C61-7E26-4B0C-A527-427D76B0D03C}" destId="{53D96FEC-A5D3-4A45-B277-2B760C2F61CF}" srcOrd="0" destOrd="0" presId="urn:microsoft.com/office/officeart/2005/8/layout/chevron2"/>
    <dgm:cxn modelId="{4EEBCC4A-9FFD-493C-9CE9-1D62B1E0A140}" type="presParOf" srcId="{EBD92C61-7E26-4B0C-A527-427D76B0D03C}" destId="{9FB4326F-DC9F-4786-9AEE-6BFD98548E5E}" srcOrd="1" destOrd="0" presId="urn:microsoft.com/office/officeart/2005/8/layout/chevron2"/>
    <dgm:cxn modelId="{A55A9D60-02B9-43B6-AA36-8A2F1BC82583}" type="presParOf" srcId="{7A6139EE-3F7C-4675-8024-17E264A63A52}" destId="{77156970-C447-40C2-A175-1D9608086470}" srcOrd="1" destOrd="0" presId="urn:microsoft.com/office/officeart/2005/8/layout/chevron2"/>
    <dgm:cxn modelId="{865E71D5-20CE-4520-9812-E0FEA0AC09C7}" type="presParOf" srcId="{7A6139EE-3F7C-4675-8024-17E264A63A52}" destId="{D050B9F8-1543-4647-9E3E-38467BAE2491}" srcOrd="2" destOrd="0" presId="urn:microsoft.com/office/officeart/2005/8/layout/chevron2"/>
    <dgm:cxn modelId="{64DA95DF-3B18-43E8-A291-5364CA0FD350}" type="presParOf" srcId="{D050B9F8-1543-4647-9E3E-38467BAE2491}" destId="{A0329FB0-180F-4844-BB72-2DA9D43003FD}" srcOrd="0" destOrd="0" presId="urn:microsoft.com/office/officeart/2005/8/layout/chevron2"/>
    <dgm:cxn modelId="{7179DAA4-4751-4840-86BB-5DB557F1189B}" type="presParOf" srcId="{D050B9F8-1543-4647-9E3E-38467BAE2491}" destId="{C75C9A90-ED0C-422D-B1C1-34B87AFD9A8C}"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4DE5229C-8419-4412-BAD4-C333842382A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097BF74-62E7-4C3B-82D5-7A338F272708}">
      <dgm:prSet phldrT="[Text]"/>
      <dgm:spPr/>
      <dgm:t>
        <a:bodyPr/>
        <a:lstStyle/>
        <a:p>
          <a:r>
            <a:rPr lang="en-US" dirty="0" smtClean="0"/>
            <a:t>Step 1 </a:t>
          </a:r>
          <a:endParaRPr lang="en-US" dirty="0"/>
        </a:p>
      </dgm:t>
    </dgm:pt>
    <dgm:pt modelId="{E49C0F63-8143-4D7F-8BA8-EE189BFCF38F}" type="parTrans" cxnId="{440CE5DC-4669-41A8-8C3A-2DB25C8D9891}">
      <dgm:prSet/>
      <dgm:spPr/>
      <dgm:t>
        <a:bodyPr/>
        <a:lstStyle/>
        <a:p>
          <a:endParaRPr lang="en-US"/>
        </a:p>
      </dgm:t>
    </dgm:pt>
    <dgm:pt modelId="{4FC9D19F-C882-49C3-A8C0-727E61C41E46}" type="sibTrans" cxnId="{440CE5DC-4669-41A8-8C3A-2DB25C8D9891}">
      <dgm:prSet/>
      <dgm:spPr/>
      <dgm:t>
        <a:bodyPr/>
        <a:lstStyle/>
        <a:p>
          <a:endParaRPr lang="en-US"/>
        </a:p>
      </dgm:t>
    </dgm:pt>
    <dgm:pt modelId="{CF2C9EC6-B891-4877-92E9-DBC6B7828C1E}">
      <dgm:prSet phldrT="[Text]"/>
      <dgm:spPr/>
      <dgm:t>
        <a:bodyPr/>
        <a:lstStyle/>
        <a:p>
          <a:r>
            <a:rPr lang="en-US" dirty="0" smtClean="0"/>
            <a:t>The first stage involves obtaining estimates of the residuals of the structural equations by two-stage least squares of all identified equations.</a:t>
          </a:r>
          <a:endParaRPr lang="en-US" dirty="0"/>
        </a:p>
      </dgm:t>
    </dgm:pt>
    <dgm:pt modelId="{89455EC2-AE84-4F19-825F-7D01C5B1CE73}" type="parTrans" cxnId="{07A3C581-A492-4F27-938A-59A521AC9367}">
      <dgm:prSet/>
      <dgm:spPr/>
      <dgm:t>
        <a:bodyPr/>
        <a:lstStyle/>
        <a:p>
          <a:endParaRPr lang="en-US"/>
        </a:p>
      </dgm:t>
    </dgm:pt>
    <dgm:pt modelId="{74E7E623-1A77-450F-BCC1-C3CF3CFDAE0B}" type="sibTrans" cxnId="{07A3C581-A492-4F27-938A-59A521AC9367}">
      <dgm:prSet/>
      <dgm:spPr/>
      <dgm:t>
        <a:bodyPr/>
        <a:lstStyle/>
        <a:p>
          <a:endParaRPr lang="en-US"/>
        </a:p>
      </dgm:t>
    </dgm:pt>
    <dgm:pt modelId="{9ABD4612-F9EA-4A54-BB46-E7E0E8A62447}">
      <dgm:prSet phldrT="[Text]"/>
      <dgm:spPr/>
      <dgm:t>
        <a:bodyPr/>
        <a:lstStyle/>
        <a:p>
          <a:r>
            <a:rPr lang="en-US" dirty="0" smtClean="0"/>
            <a:t>Step 2 </a:t>
          </a:r>
          <a:endParaRPr lang="en-US" dirty="0"/>
        </a:p>
      </dgm:t>
    </dgm:pt>
    <dgm:pt modelId="{0C5BF46C-916A-4E42-8055-52E55EC6AFE4}" type="parTrans" cxnId="{76B56A21-D232-424E-B788-42FAF98E8E21}">
      <dgm:prSet/>
      <dgm:spPr/>
      <dgm:t>
        <a:bodyPr/>
        <a:lstStyle/>
        <a:p>
          <a:endParaRPr lang="en-US"/>
        </a:p>
      </dgm:t>
    </dgm:pt>
    <dgm:pt modelId="{71DE2ED5-E07C-4B12-893B-0F87D5668BB5}" type="sibTrans" cxnId="{76B56A21-D232-424E-B788-42FAF98E8E21}">
      <dgm:prSet/>
      <dgm:spPr/>
      <dgm:t>
        <a:bodyPr/>
        <a:lstStyle/>
        <a:p>
          <a:endParaRPr lang="en-US"/>
        </a:p>
      </dgm:t>
    </dgm:pt>
    <dgm:pt modelId="{6F84FBC8-B7C2-4D4C-AD54-ABCAC6AB2184}">
      <dgm:prSet phldrT="[Text]"/>
      <dgm:spPr/>
      <dgm:t>
        <a:bodyPr/>
        <a:lstStyle/>
        <a:p>
          <a:r>
            <a:rPr lang="en-US" dirty="0" smtClean="0"/>
            <a:t>The second stage involves computation of the optimal instrument, or weighting matrix, using the estimated residuals to construct the disturbance variance-covariance matrix.</a:t>
          </a:r>
          <a:endParaRPr lang="en-US" dirty="0"/>
        </a:p>
      </dgm:t>
    </dgm:pt>
    <dgm:pt modelId="{DEECFE55-CE8E-4C07-9F76-74602D3B71EF}" type="parTrans" cxnId="{7FDC2CD6-31A1-4613-8BA1-A3B6DB9B6AE4}">
      <dgm:prSet/>
      <dgm:spPr/>
      <dgm:t>
        <a:bodyPr/>
        <a:lstStyle/>
        <a:p>
          <a:endParaRPr lang="en-US"/>
        </a:p>
      </dgm:t>
    </dgm:pt>
    <dgm:pt modelId="{79FFC201-7C8C-4591-A9B6-3794F0C0562B}" type="sibTrans" cxnId="{7FDC2CD6-31A1-4613-8BA1-A3B6DB9B6AE4}">
      <dgm:prSet/>
      <dgm:spPr/>
      <dgm:t>
        <a:bodyPr/>
        <a:lstStyle/>
        <a:p>
          <a:endParaRPr lang="en-US"/>
        </a:p>
      </dgm:t>
    </dgm:pt>
    <dgm:pt modelId="{FEC7E76A-2B44-42E4-AD70-2846DF88B391}">
      <dgm:prSet phldrT="[Text]"/>
      <dgm:spPr/>
      <dgm:t>
        <a:bodyPr/>
        <a:lstStyle/>
        <a:p>
          <a:r>
            <a:rPr lang="en-US" dirty="0" smtClean="0"/>
            <a:t>Step 3</a:t>
          </a:r>
          <a:endParaRPr lang="en-US" dirty="0"/>
        </a:p>
      </dgm:t>
    </dgm:pt>
    <dgm:pt modelId="{26C3AB17-0FB9-4DC5-85F6-1BD7A3FCCDB2}" type="parTrans" cxnId="{AF4EC0AF-3188-4082-BF9B-942602E35EA3}">
      <dgm:prSet/>
      <dgm:spPr/>
      <dgm:t>
        <a:bodyPr/>
        <a:lstStyle/>
        <a:p>
          <a:endParaRPr lang="en-US"/>
        </a:p>
      </dgm:t>
    </dgm:pt>
    <dgm:pt modelId="{45EF5765-273A-4875-9AD2-5F45D9F26D5F}" type="sibTrans" cxnId="{AF4EC0AF-3188-4082-BF9B-942602E35EA3}">
      <dgm:prSet/>
      <dgm:spPr/>
      <dgm:t>
        <a:bodyPr/>
        <a:lstStyle/>
        <a:p>
          <a:endParaRPr lang="en-US"/>
        </a:p>
      </dgm:t>
    </dgm:pt>
    <dgm:pt modelId="{39706A2C-0256-4E99-AF0D-5D052965A745}">
      <dgm:prSet phldrT="[Text]"/>
      <dgm:spPr/>
      <dgm:t>
        <a:bodyPr/>
        <a:lstStyle/>
        <a:p>
          <a:r>
            <a:rPr lang="en-US" dirty="0" smtClean="0"/>
            <a:t>The third stage is joint estimation of the system of equations using the optimal instrument. </a:t>
          </a:r>
          <a:endParaRPr lang="en-US" dirty="0"/>
        </a:p>
      </dgm:t>
    </dgm:pt>
    <dgm:pt modelId="{36E00FFF-6293-46CA-86EB-A9F3FAF94257}" type="parTrans" cxnId="{DDB86121-F621-4ADB-A679-03E206EFD0C9}">
      <dgm:prSet/>
      <dgm:spPr/>
      <dgm:t>
        <a:bodyPr/>
        <a:lstStyle/>
        <a:p>
          <a:endParaRPr lang="en-US"/>
        </a:p>
      </dgm:t>
    </dgm:pt>
    <dgm:pt modelId="{4DDF60DB-6689-4C81-A72C-0521DFE4A467}" type="sibTrans" cxnId="{DDB86121-F621-4ADB-A679-03E206EFD0C9}">
      <dgm:prSet/>
      <dgm:spPr/>
      <dgm:t>
        <a:bodyPr/>
        <a:lstStyle/>
        <a:p>
          <a:endParaRPr lang="en-US"/>
        </a:p>
      </dgm:t>
    </dgm:pt>
    <dgm:pt modelId="{EC6E8B93-0835-4034-B61A-CAD7B6502A03}" type="pres">
      <dgm:prSet presAssocID="{4DE5229C-8419-4412-BAD4-C333842382A7}" presName="linearFlow" presStyleCnt="0">
        <dgm:presLayoutVars>
          <dgm:dir/>
          <dgm:animLvl val="lvl"/>
          <dgm:resizeHandles val="exact"/>
        </dgm:presLayoutVars>
      </dgm:prSet>
      <dgm:spPr/>
      <dgm:t>
        <a:bodyPr/>
        <a:lstStyle/>
        <a:p>
          <a:endParaRPr lang="en-US"/>
        </a:p>
      </dgm:t>
    </dgm:pt>
    <dgm:pt modelId="{9ABFE076-810B-4596-B89A-5E3A3D03DC2C}" type="pres">
      <dgm:prSet presAssocID="{D097BF74-62E7-4C3B-82D5-7A338F272708}" presName="composite" presStyleCnt="0"/>
      <dgm:spPr/>
    </dgm:pt>
    <dgm:pt modelId="{BC532347-D4C6-4C37-B109-17E4E2D69DF3}" type="pres">
      <dgm:prSet presAssocID="{D097BF74-62E7-4C3B-82D5-7A338F272708}" presName="parentText" presStyleLbl="alignNode1" presStyleIdx="0" presStyleCnt="3">
        <dgm:presLayoutVars>
          <dgm:chMax val="1"/>
          <dgm:bulletEnabled val="1"/>
        </dgm:presLayoutVars>
      </dgm:prSet>
      <dgm:spPr/>
      <dgm:t>
        <a:bodyPr/>
        <a:lstStyle/>
        <a:p>
          <a:endParaRPr lang="en-US"/>
        </a:p>
      </dgm:t>
    </dgm:pt>
    <dgm:pt modelId="{7C919F38-A988-449A-B576-94F2117318F9}" type="pres">
      <dgm:prSet presAssocID="{D097BF74-62E7-4C3B-82D5-7A338F272708}" presName="descendantText" presStyleLbl="alignAcc1" presStyleIdx="0" presStyleCnt="3">
        <dgm:presLayoutVars>
          <dgm:bulletEnabled val="1"/>
        </dgm:presLayoutVars>
      </dgm:prSet>
      <dgm:spPr/>
      <dgm:t>
        <a:bodyPr/>
        <a:lstStyle/>
        <a:p>
          <a:endParaRPr lang="en-US"/>
        </a:p>
      </dgm:t>
    </dgm:pt>
    <dgm:pt modelId="{CBC6EFFF-0FAC-48EC-BBD8-ED3BB76E1825}" type="pres">
      <dgm:prSet presAssocID="{4FC9D19F-C882-49C3-A8C0-727E61C41E46}" presName="sp" presStyleCnt="0"/>
      <dgm:spPr/>
    </dgm:pt>
    <dgm:pt modelId="{1A9D202C-404A-480E-B1DC-C740D1A5BB69}" type="pres">
      <dgm:prSet presAssocID="{9ABD4612-F9EA-4A54-BB46-E7E0E8A62447}" presName="composite" presStyleCnt="0"/>
      <dgm:spPr/>
    </dgm:pt>
    <dgm:pt modelId="{87E24B3A-56DB-41F1-A5D0-D33DF2E9092F}" type="pres">
      <dgm:prSet presAssocID="{9ABD4612-F9EA-4A54-BB46-E7E0E8A62447}" presName="parentText" presStyleLbl="alignNode1" presStyleIdx="1" presStyleCnt="3">
        <dgm:presLayoutVars>
          <dgm:chMax val="1"/>
          <dgm:bulletEnabled val="1"/>
        </dgm:presLayoutVars>
      </dgm:prSet>
      <dgm:spPr/>
      <dgm:t>
        <a:bodyPr/>
        <a:lstStyle/>
        <a:p>
          <a:endParaRPr lang="en-US"/>
        </a:p>
      </dgm:t>
    </dgm:pt>
    <dgm:pt modelId="{A493AC65-A30B-4359-A379-ED2746D1317A}" type="pres">
      <dgm:prSet presAssocID="{9ABD4612-F9EA-4A54-BB46-E7E0E8A62447}" presName="descendantText" presStyleLbl="alignAcc1" presStyleIdx="1" presStyleCnt="3">
        <dgm:presLayoutVars>
          <dgm:bulletEnabled val="1"/>
        </dgm:presLayoutVars>
      </dgm:prSet>
      <dgm:spPr/>
      <dgm:t>
        <a:bodyPr/>
        <a:lstStyle/>
        <a:p>
          <a:endParaRPr lang="en-US"/>
        </a:p>
      </dgm:t>
    </dgm:pt>
    <dgm:pt modelId="{6119A622-A684-4E5D-825C-D09E8D6BC15C}" type="pres">
      <dgm:prSet presAssocID="{71DE2ED5-E07C-4B12-893B-0F87D5668BB5}" presName="sp" presStyleCnt="0"/>
      <dgm:spPr/>
    </dgm:pt>
    <dgm:pt modelId="{901CBE06-0A3B-4A17-86D5-291C387CD6E8}" type="pres">
      <dgm:prSet presAssocID="{FEC7E76A-2B44-42E4-AD70-2846DF88B391}" presName="composite" presStyleCnt="0"/>
      <dgm:spPr/>
    </dgm:pt>
    <dgm:pt modelId="{55E7A1F2-4E6B-4FE7-A634-BA73BF8B67E6}" type="pres">
      <dgm:prSet presAssocID="{FEC7E76A-2B44-42E4-AD70-2846DF88B391}" presName="parentText" presStyleLbl="alignNode1" presStyleIdx="2" presStyleCnt="3">
        <dgm:presLayoutVars>
          <dgm:chMax val="1"/>
          <dgm:bulletEnabled val="1"/>
        </dgm:presLayoutVars>
      </dgm:prSet>
      <dgm:spPr/>
      <dgm:t>
        <a:bodyPr/>
        <a:lstStyle/>
        <a:p>
          <a:endParaRPr lang="en-US"/>
        </a:p>
      </dgm:t>
    </dgm:pt>
    <dgm:pt modelId="{D1AF55E6-39F5-473F-9684-342D33B58839}" type="pres">
      <dgm:prSet presAssocID="{FEC7E76A-2B44-42E4-AD70-2846DF88B391}" presName="descendantText" presStyleLbl="alignAcc1" presStyleIdx="2" presStyleCnt="3">
        <dgm:presLayoutVars>
          <dgm:bulletEnabled val="1"/>
        </dgm:presLayoutVars>
      </dgm:prSet>
      <dgm:spPr/>
      <dgm:t>
        <a:bodyPr/>
        <a:lstStyle/>
        <a:p>
          <a:endParaRPr lang="en-US"/>
        </a:p>
      </dgm:t>
    </dgm:pt>
  </dgm:ptLst>
  <dgm:cxnLst>
    <dgm:cxn modelId="{8DDD2DD3-F58A-4742-A0A6-0CA2B7BB4755}" type="presOf" srcId="{FEC7E76A-2B44-42E4-AD70-2846DF88B391}" destId="{55E7A1F2-4E6B-4FE7-A634-BA73BF8B67E6}" srcOrd="0" destOrd="0" presId="urn:microsoft.com/office/officeart/2005/8/layout/chevron2"/>
    <dgm:cxn modelId="{C7AB41D2-4A9F-4C9E-9B84-03864674DD34}" type="presOf" srcId="{CF2C9EC6-B891-4877-92E9-DBC6B7828C1E}" destId="{7C919F38-A988-449A-B576-94F2117318F9}" srcOrd="0" destOrd="0" presId="urn:microsoft.com/office/officeart/2005/8/layout/chevron2"/>
    <dgm:cxn modelId="{7FDC2CD6-31A1-4613-8BA1-A3B6DB9B6AE4}" srcId="{9ABD4612-F9EA-4A54-BB46-E7E0E8A62447}" destId="{6F84FBC8-B7C2-4D4C-AD54-ABCAC6AB2184}" srcOrd="0" destOrd="0" parTransId="{DEECFE55-CE8E-4C07-9F76-74602D3B71EF}" sibTransId="{79FFC201-7C8C-4591-A9B6-3794F0C0562B}"/>
    <dgm:cxn modelId="{24957692-402A-44E4-8270-668A748A7878}" type="presOf" srcId="{4DE5229C-8419-4412-BAD4-C333842382A7}" destId="{EC6E8B93-0835-4034-B61A-CAD7B6502A03}" srcOrd="0" destOrd="0" presId="urn:microsoft.com/office/officeart/2005/8/layout/chevron2"/>
    <dgm:cxn modelId="{07A3C581-A492-4F27-938A-59A521AC9367}" srcId="{D097BF74-62E7-4C3B-82D5-7A338F272708}" destId="{CF2C9EC6-B891-4877-92E9-DBC6B7828C1E}" srcOrd="0" destOrd="0" parTransId="{89455EC2-AE84-4F19-825F-7D01C5B1CE73}" sibTransId="{74E7E623-1A77-450F-BCC1-C3CF3CFDAE0B}"/>
    <dgm:cxn modelId="{0EED800C-993D-4D90-8B59-685681E86D90}" type="presOf" srcId="{6F84FBC8-B7C2-4D4C-AD54-ABCAC6AB2184}" destId="{A493AC65-A30B-4359-A379-ED2746D1317A}" srcOrd="0" destOrd="0" presId="urn:microsoft.com/office/officeart/2005/8/layout/chevron2"/>
    <dgm:cxn modelId="{0E38CFBA-F498-4ED5-B1E3-D32D3852BCCD}" type="presOf" srcId="{D097BF74-62E7-4C3B-82D5-7A338F272708}" destId="{BC532347-D4C6-4C37-B109-17E4E2D69DF3}" srcOrd="0" destOrd="0" presId="urn:microsoft.com/office/officeart/2005/8/layout/chevron2"/>
    <dgm:cxn modelId="{DDB86121-F621-4ADB-A679-03E206EFD0C9}" srcId="{FEC7E76A-2B44-42E4-AD70-2846DF88B391}" destId="{39706A2C-0256-4E99-AF0D-5D052965A745}" srcOrd="0" destOrd="0" parTransId="{36E00FFF-6293-46CA-86EB-A9F3FAF94257}" sibTransId="{4DDF60DB-6689-4C81-A72C-0521DFE4A467}"/>
    <dgm:cxn modelId="{AF4EC0AF-3188-4082-BF9B-942602E35EA3}" srcId="{4DE5229C-8419-4412-BAD4-C333842382A7}" destId="{FEC7E76A-2B44-42E4-AD70-2846DF88B391}" srcOrd="2" destOrd="0" parTransId="{26C3AB17-0FB9-4DC5-85F6-1BD7A3FCCDB2}" sibTransId="{45EF5765-273A-4875-9AD2-5F45D9F26D5F}"/>
    <dgm:cxn modelId="{76B56A21-D232-424E-B788-42FAF98E8E21}" srcId="{4DE5229C-8419-4412-BAD4-C333842382A7}" destId="{9ABD4612-F9EA-4A54-BB46-E7E0E8A62447}" srcOrd="1" destOrd="0" parTransId="{0C5BF46C-916A-4E42-8055-52E55EC6AFE4}" sibTransId="{71DE2ED5-E07C-4B12-893B-0F87D5668BB5}"/>
    <dgm:cxn modelId="{91A2BEC1-3A65-4F1F-92B4-2E5C6340448C}" type="presOf" srcId="{9ABD4612-F9EA-4A54-BB46-E7E0E8A62447}" destId="{87E24B3A-56DB-41F1-A5D0-D33DF2E9092F}" srcOrd="0" destOrd="0" presId="urn:microsoft.com/office/officeart/2005/8/layout/chevron2"/>
    <dgm:cxn modelId="{7203AF44-CC55-470F-9E60-04265E697AE4}" type="presOf" srcId="{39706A2C-0256-4E99-AF0D-5D052965A745}" destId="{D1AF55E6-39F5-473F-9684-342D33B58839}" srcOrd="0" destOrd="0" presId="urn:microsoft.com/office/officeart/2005/8/layout/chevron2"/>
    <dgm:cxn modelId="{440CE5DC-4669-41A8-8C3A-2DB25C8D9891}" srcId="{4DE5229C-8419-4412-BAD4-C333842382A7}" destId="{D097BF74-62E7-4C3B-82D5-7A338F272708}" srcOrd="0" destOrd="0" parTransId="{E49C0F63-8143-4D7F-8BA8-EE189BFCF38F}" sibTransId="{4FC9D19F-C882-49C3-A8C0-727E61C41E46}"/>
    <dgm:cxn modelId="{DC29BE40-E33F-415F-83B6-414CB9FC206C}" type="presParOf" srcId="{EC6E8B93-0835-4034-B61A-CAD7B6502A03}" destId="{9ABFE076-810B-4596-B89A-5E3A3D03DC2C}" srcOrd="0" destOrd="0" presId="urn:microsoft.com/office/officeart/2005/8/layout/chevron2"/>
    <dgm:cxn modelId="{96A01B7D-37AC-4E5E-95F5-C2EBB6218D58}" type="presParOf" srcId="{9ABFE076-810B-4596-B89A-5E3A3D03DC2C}" destId="{BC532347-D4C6-4C37-B109-17E4E2D69DF3}" srcOrd="0" destOrd="0" presId="urn:microsoft.com/office/officeart/2005/8/layout/chevron2"/>
    <dgm:cxn modelId="{0BA3D8C6-9E66-4737-A29D-C876C2C9C952}" type="presParOf" srcId="{9ABFE076-810B-4596-B89A-5E3A3D03DC2C}" destId="{7C919F38-A988-449A-B576-94F2117318F9}" srcOrd="1" destOrd="0" presId="urn:microsoft.com/office/officeart/2005/8/layout/chevron2"/>
    <dgm:cxn modelId="{081117EE-F0C2-4A3F-BAC0-06CB808686D6}" type="presParOf" srcId="{EC6E8B93-0835-4034-B61A-CAD7B6502A03}" destId="{CBC6EFFF-0FAC-48EC-BBD8-ED3BB76E1825}" srcOrd="1" destOrd="0" presId="urn:microsoft.com/office/officeart/2005/8/layout/chevron2"/>
    <dgm:cxn modelId="{F27250BF-D79A-497C-8E9A-387164C62E5D}" type="presParOf" srcId="{EC6E8B93-0835-4034-B61A-CAD7B6502A03}" destId="{1A9D202C-404A-480E-B1DC-C740D1A5BB69}" srcOrd="2" destOrd="0" presId="urn:microsoft.com/office/officeart/2005/8/layout/chevron2"/>
    <dgm:cxn modelId="{E05C8A89-948A-4B1E-8922-47A10D8C1B5C}" type="presParOf" srcId="{1A9D202C-404A-480E-B1DC-C740D1A5BB69}" destId="{87E24B3A-56DB-41F1-A5D0-D33DF2E9092F}" srcOrd="0" destOrd="0" presId="urn:microsoft.com/office/officeart/2005/8/layout/chevron2"/>
    <dgm:cxn modelId="{0A43A3A9-3980-46B7-9514-8161D18B4109}" type="presParOf" srcId="{1A9D202C-404A-480E-B1DC-C740D1A5BB69}" destId="{A493AC65-A30B-4359-A379-ED2746D1317A}" srcOrd="1" destOrd="0" presId="urn:microsoft.com/office/officeart/2005/8/layout/chevron2"/>
    <dgm:cxn modelId="{CCF6873C-D43A-4756-9DC8-B25FF69C4D02}" type="presParOf" srcId="{EC6E8B93-0835-4034-B61A-CAD7B6502A03}" destId="{6119A622-A684-4E5D-825C-D09E8D6BC15C}" srcOrd="3" destOrd="0" presId="urn:microsoft.com/office/officeart/2005/8/layout/chevron2"/>
    <dgm:cxn modelId="{BB412EB7-0AF9-4585-BBDE-06EFA504E5A1}" type="presParOf" srcId="{EC6E8B93-0835-4034-B61A-CAD7B6502A03}" destId="{901CBE06-0A3B-4A17-86D5-291C387CD6E8}" srcOrd="4" destOrd="0" presId="urn:microsoft.com/office/officeart/2005/8/layout/chevron2"/>
    <dgm:cxn modelId="{A1EDE638-B9FF-4712-BD36-80AA337AF4FF}" type="presParOf" srcId="{901CBE06-0A3B-4A17-86D5-291C387CD6E8}" destId="{55E7A1F2-4E6B-4FE7-A634-BA73BF8B67E6}" srcOrd="0" destOrd="0" presId="urn:microsoft.com/office/officeart/2005/8/layout/chevron2"/>
    <dgm:cxn modelId="{DB405EBE-756B-4978-9AE2-BAA1825EE19C}" type="presParOf" srcId="{901CBE06-0A3B-4A17-86D5-291C387CD6E8}" destId="{D1AF55E6-39F5-473F-9684-342D33B58839}"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7D57D5-7937-448D-A712-D5C8A2F2C256}" type="datetimeFigureOut">
              <a:rPr lang="en-US" smtClean="0"/>
              <a:pPr/>
              <a:t>4/19/2013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48D915-E3DE-4AE1-8772-CC22E72422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48D915-E3DE-4AE1-8772-CC22E72422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1330E7-38E4-4A54-BEE9-1D0D74189CE0}" type="datetimeFigureOut">
              <a:rPr lang="en-US" smtClean="0"/>
              <a:pPr/>
              <a:t>4/19/2013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F6E6B5F-EA69-4367-B80C-222DD4A31C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1330E7-38E4-4A54-BEE9-1D0D74189CE0}" type="datetimeFigureOut">
              <a:rPr lang="en-US" smtClean="0"/>
              <a:pPr/>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1330E7-38E4-4A54-BEE9-1D0D74189CE0}" type="datetimeFigureOut">
              <a:rPr lang="en-US" smtClean="0"/>
              <a:pPr/>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1330E7-38E4-4A54-BEE9-1D0D74189CE0}" type="datetimeFigureOut">
              <a:rPr lang="en-US" smtClean="0"/>
              <a:pPr/>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1330E7-38E4-4A54-BEE9-1D0D74189CE0}" type="datetimeFigureOut">
              <a:rPr lang="en-US" smtClean="0"/>
              <a:pPr/>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E6B5F-EA69-4367-B80C-222DD4A31C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1330E7-38E4-4A54-BEE9-1D0D74189CE0}" type="datetimeFigureOut">
              <a:rPr lang="en-US" smtClean="0"/>
              <a:pPr/>
              <a:t>4/19/2013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1330E7-38E4-4A54-BEE9-1D0D74189CE0}" type="datetimeFigureOut">
              <a:rPr lang="en-US" smtClean="0"/>
              <a:pPr/>
              <a:t>4/19/2013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1330E7-38E4-4A54-BEE9-1D0D74189CE0}" type="datetimeFigureOut">
              <a:rPr lang="en-US" smtClean="0"/>
              <a:pPr/>
              <a:t>4/19/2013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330E7-38E4-4A54-BEE9-1D0D74189CE0}" type="datetimeFigureOut">
              <a:rPr lang="en-US" smtClean="0"/>
              <a:pPr/>
              <a:t>4/19/2013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1330E7-38E4-4A54-BEE9-1D0D74189CE0}" type="datetimeFigureOut">
              <a:rPr lang="en-US" smtClean="0"/>
              <a:pPr/>
              <a:t>4/19/2013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E6B5F-EA69-4367-B80C-222DD4A31C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1330E7-38E4-4A54-BEE9-1D0D74189CE0}" type="datetimeFigureOut">
              <a:rPr lang="en-US" smtClean="0"/>
              <a:pPr/>
              <a:t>4/19/2013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F6E6B5F-EA69-4367-B80C-222DD4A31CE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1330E7-38E4-4A54-BEE9-1D0D74189CE0}" type="datetimeFigureOut">
              <a:rPr lang="en-US" smtClean="0"/>
              <a:pPr/>
              <a:t>4/19/2013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6E6B5F-EA69-4367-B80C-222DD4A31CE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labourbureau.nic.in/indexes.htm" TargetMode="External"/><Relationship Id="rId2" Type="http://schemas.openxmlformats.org/officeDocument/2006/relationships/hyperlink" Target="http://dbie.rbi.org.in/DBIE/dbie.rbi?site=home" TargetMode="External"/><Relationship Id="rId1" Type="http://schemas.openxmlformats.org/officeDocument/2006/relationships/slideLayout" Target="../slideLayouts/slideLayout2.xml"/><Relationship Id="rId4" Type="http://schemas.openxmlformats.org/officeDocument/2006/relationships/hyperlink" Target="http://www.indexmundi.com/facts/india/gross-fixed-capital-formation"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pe.ro/rjef/rjef1_10/rjef1_10_3.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52400"/>
            <a:ext cx="7772400" cy="1752600"/>
          </a:xfrm>
        </p:spPr>
        <p:txBody>
          <a:bodyPr>
            <a:noAutofit/>
          </a:bodyPr>
          <a:lstStyle/>
          <a:p>
            <a:pPr algn="ctr"/>
            <a:r>
              <a:rPr lang="en-US" sz="3600" dirty="0" smtClean="0">
                <a:solidFill>
                  <a:schemeClr val="tx1"/>
                </a:solidFill>
                <a:latin typeface="Arial Black" pitchFamily="34" charset="0"/>
              </a:rPr>
              <a:t>INTRODUCTION</a:t>
            </a:r>
            <a:r>
              <a:rPr lang="en-US" sz="2800" dirty="0" smtClean="0">
                <a:solidFill>
                  <a:schemeClr val="tx1"/>
                </a:solidFill>
              </a:rPr>
              <a:t/>
            </a:r>
            <a:br>
              <a:rPr lang="en-US" sz="28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CLRM, GLRM and SUR models make the following assumption: </a:t>
            </a:r>
            <a:br>
              <a:rPr lang="en-US" sz="2000" dirty="0" smtClean="0">
                <a:solidFill>
                  <a:schemeClr val="tx1"/>
                </a:solidFill>
              </a:rPr>
            </a:br>
            <a:r>
              <a:rPr lang="en-US" sz="2000" dirty="0" smtClean="0">
                <a:solidFill>
                  <a:schemeClr val="tx1"/>
                </a:solidFill>
              </a:rPr>
              <a:t> The error term is uncorrelated with each explanatory variable. </a:t>
            </a:r>
            <a:br>
              <a:rPr lang="en-US" sz="2000" dirty="0" smtClean="0">
                <a:solidFill>
                  <a:schemeClr val="tx1"/>
                </a:solidFill>
              </a:rPr>
            </a:br>
            <a:endParaRPr lang="en-US" sz="2000" dirty="0">
              <a:solidFill>
                <a:schemeClr val="tx1"/>
              </a:solidFill>
            </a:endParaRPr>
          </a:p>
        </p:txBody>
      </p:sp>
      <p:graphicFrame>
        <p:nvGraphicFramePr>
          <p:cNvPr id="9" name="Content Placeholder 8"/>
          <p:cNvGraphicFramePr>
            <a:graphicFrameLocks noGrp="1"/>
          </p:cNvGraphicFramePr>
          <p:nvPr>
            <p:ph idx="1"/>
          </p:nvPr>
        </p:nvGraphicFramePr>
        <p:xfrm>
          <a:off x="609600" y="1752600"/>
          <a:ext cx="7772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Methods of estimation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Indirect Least Squares Estimation Method</a:t>
            </a:r>
          </a:p>
          <a:p>
            <a:pPr lvl="0">
              <a:lnSpc>
                <a:spcPct val="150000"/>
              </a:lnSpc>
            </a:pPr>
            <a:r>
              <a:rPr lang="en-US" sz="2400" dirty="0" smtClean="0">
                <a:latin typeface="Times New Roman" pitchFamily="18" charset="0"/>
                <a:cs typeface="Times New Roman" pitchFamily="18" charset="0"/>
              </a:rPr>
              <a:t>Two-stage least squares (2SLS) estimation Method</a:t>
            </a:r>
          </a:p>
          <a:p>
            <a:pPr lvl="0">
              <a:lnSpc>
                <a:spcPct val="150000"/>
              </a:lnSpc>
            </a:pPr>
            <a:r>
              <a:rPr lang="en-US" sz="2400" dirty="0" smtClean="0">
                <a:latin typeface="Times New Roman" pitchFamily="18" charset="0"/>
                <a:cs typeface="Times New Roman" pitchFamily="18" charset="0"/>
              </a:rPr>
              <a:t>Three-stage least squares (3SLS) estimation Method</a:t>
            </a:r>
          </a:p>
          <a:p>
            <a:pPr lvl="0">
              <a:lnSpc>
                <a:spcPct val="150000"/>
              </a:lnSpc>
            </a:pPr>
            <a:r>
              <a:rPr lang="en-US" sz="2400" dirty="0" smtClean="0">
                <a:latin typeface="Times New Roman" pitchFamily="18" charset="0"/>
                <a:cs typeface="Times New Roman" pitchFamily="18" charset="0"/>
              </a:rPr>
              <a:t>Instrumental Variable Method</a:t>
            </a:r>
          </a:p>
          <a:p>
            <a:pPr lvl="0">
              <a:lnSpc>
                <a:spcPct val="150000"/>
              </a:lnSpc>
            </a:pPr>
            <a:r>
              <a:rPr lang="en-US" sz="2400" dirty="0" smtClean="0">
                <a:latin typeface="Times New Roman" pitchFamily="18" charset="0"/>
                <a:cs typeface="Times New Roman" pitchFamily="18" charset="0"/>
              </a:rPr>
              <a:t>Limited Information Maximum Likelihood Method(LIML)</a:t>
            </a:r>
          </a:p>
          <a:p>
            <a:pPr lvl="0">
              <a:lnSpc>
                <a:spcPct val="150000"/>
              </a:lnSpc>
            </a:pPr>
            <a:r>
              <a:rPr lang="en-US" sz="2400" dirty="0" smtClean="0">
                <a:latin typeface="Times New Roman" pitchFamily="18" charset="0"/>
                <a:cs typeface="Times New Roman" pitchFamily="18" charset="0"/>
              </a:rPr>
              <a:t>Full Information Maximum Likelihood Method(FIML)</a:t>
            </a:r>
          </a:p>
          <a:p>
            <a:pPr lvl="0">
              <a:lnSpc>
                <a:spcPct val="150000"/>
              </a:lnSpc>
              <a:buNone/>
            </a:pPr>
            <a:endParaRPr lang="en-US" sz="2400" dirty="0" smtClean="0">
              <a:latin typeface="Times New Roman" pitchFamily="18" charset="0"/>
              <a:cs typeface="Times New Roman" pitchFamily="18" charset="0"/>
            </a:endParaRPr>
          </a:p>
          <a:p>
            <a:pPr>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Assumptions</a:t>
            </a:r>
            <a:endParaRPr lang="en-US" sz="36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2362200"/>
          <a:ext cx="8229600" cy="2971800"/>
        </p:xfrm>
        <a:graphic>
          <a:graphicData uri="http://schemas.openxmlformats.org/drawingml/2006/table">
            <a:tbl>
              <a:tblPr firstRow="1" bandRow="1">
                <a:tableStyleId>{21E4AEA4-8DFA-4A89-87EB-49C32662AFE0}</a:tableStyleId>
              </a:tblPr>
              <a:tblGrid>
                <a:gridCol w="2743200"/>
                <a:gridCol w="2743200"/>
                <a:gridCol w="2743200"/>
              </a:tblGrid>
              <a:tr h="990600">
                <a:tc>
                  <a:txBody>
                    <a:bodyPr/>
                    <a:lstStyle/>
                    <a:p>
                      <a:pPr marL="0" marR="0">
                        <a:spcBef>
                          <a:spcPts val="0"/>
                        </a:spcBef>
                        <a:spcAft>
                          <a:spcPts val="0"/>
                        </a:spcAft>
                      </a:pPr>
                      <a:endParaRPr lang="en-US" sz="2000" dirty="0">
                        <a:latin typeface="Arial"/>
                        <a:ea typeface="Calibri"/>
                        <a:cs typeface="Times New Roman"/>
                      </a:endParaRPr>
                    </a:p>
                  </a:txBody>
                  <a:tcPr marL="68580" marR="68580" marT="0" marB="0"/>
                </a:tc>
                <a:tc>
                  <a:txBody>
                    <a:bodyPr/>
                    <a:lstStyle/>
                    <a:p>
                      <a:pPr marL="0" marR="0" algn="ctr">
                        <a:spcBef>
                          <a:spcPts val="0"/>
                        </a:spcBef>
                        <a:spcAft>
                          <a:spcPts val="0"/>
                        </a:spcAft>
                      </a:pPr>
                      <a:r>
                        <a:rPr lang="en-US" sz="2000" dirty="0">
                          <a:latin typeface="Times New Roman" pitchFamily="18" charset="0"/>
                          <a:ea typeface="Calibri"/>
                          <a:cs typeface="Times New Roman" pitchFamily="18" charset="0"/>
                        </a:rPr>
                        <a:t>Anything (Distributional assumption)</a:t>
                      </a:r>
                    </a:p>
                  </a:txBody>
                  <a:tcPr marL="68580" marR="68580" marT="0" marB="0"/>
                </a:tc>
                <a:tc>
                  <a:txBody>
                    <a:bodyPr/>
                    <a:lstStyle/>
                    <a:p>
                      <a:pPr marL="0" marR="0" algn="ctr">
                        <a:spcBef>
                          <a:spcPts val="0"/>
                        </a:spcBef>
                        <a:spcAft>
                          <a:spcPts val="0"/>
                        </a:spcAft>
                      </a:pPr>
                      <a:r>
                        <a:rPr lang="en-US" sz="2000" dirty="0">
                          <a:latin typeface="Times New Roman" pitchFamily="18" charset="0"/>
                          <a:ea typeface="Calibri"/>
                          <a:cs typeface="Times New Roman" pitchFamily="18" charset="0"/>
                        </a:rPr>
                        <a:t>Normality(Distributional assumption)</a:t>
                      </a:r>
                    </a:p>
                  </a:txBody>
                  <a:tcPr marL="68580" marR="68580" marT="0" marB="0"/>
                </a:tc>
              </a:tr>
              <a:tr h="990600">
                <a:tc>
                  <a:txBody>
                    <a:bodyPr/>
                    <a:lstStyle/>
                    <a:p>
                      <a:pPr marL="0" marR="0" algn="ctr">
                        <a:spcBef>
                          <a:spcPts val="0"/>
                        </a:spcBef>
                        <a:spcAft>
                          <a:spcPts val="0"/>
                        </a:spcAft>
                      </a:pPr>
                      <a:r>
                        <a:rPr lang="en-US" sz="2000" dirty="0">
                          <a:latin typeface="Times New Roman" pitchFamily="18" charset="0"/>
                          <a:ea typeface="Calibri"/>
                          <a:cs typeface="Times New Roman" pitchFamily="18" charset="0"/>
                        </a:rPr>
                        <a:t>Limited Information</a:t>
                      </a:r>
                    </a:p>
                    <a:p>
                      <a:pPr marL="0" marR="0" algn="ctr">
                        <a:spcBef>
                          <a:spcPts val="0"/>
                        </a:spcBef>
                        <a:spcAft>
                          <a:spcPts val="0"/>
                        </a:spcAft>
                      </a:pPr>
                      <a:r>
                        <a:rPr lang="en-US" sz="2000" dirty="0" smtClean="0">
                          <a:latin typeface="Times New Roman" pitchFamily="18" charset="0"/>
                          <a:ea typeface="Calibri"/>
                          <a:cs typeface="Times New Roman" pitchFamily="18" charset="0"/>
                        </a:rPr>
                        <a:t>(Informational assumption)</a:t>
                      </a:r>
                      <a:endParaRPr lang="en-US" sz="2000" dirty="0">
                        <a:latin typeface="Times New Roman" pitchFamily="18" charset="0"/>
                        <a:ea typeface="Calibri"/>
                        <a:cs typeface="Times New Roman" pitchFamily="18" charset="0"/>
                      </a:endParaRPr>
                    </a:p>
                  </a:txBody>
                  <a:tcPr marL="68580" marR="68580" marT="0" marB="0"/>
                </a:tc>
                <a:tc>
                  <a:txBody>
                    <a:bodyPr/>
                    <a:lstStyle/>
                    <a:p>
                      <a:pPr marL="0" marR="0" algn="ctr">
                        <a:spcBef>
                          <a:spcPts val="0"/>
                        </a:spcBef>
                        <a:spcAft>
                          <a:spcPts val="0"/>
                        </a:spcAft>
                      </a:pPr>
                      <a:r>
                        <a:rPr lang="en-US" sz="2000" dirty="0">
                          <a:latin typeface="Arial"/>
                          <a:ea typeface="Calibri"/>
                          <a:cs typeface="Times New Roman"/>
                        </a:rPr>
                        <a:t>ILS/ 2SLS/ IV</a:t>
                      </a:r>
                      <a:endParaRPr lang="en-US" sz="20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2000" dirty="0">
                          <a:latin typeface="Arial"/>
                          <a:ea typeface="Calibri"/>
                          <a:cs typeface="Times New Roman"/>
                        </a:rPr>
                        <a:t>LIML</a:t>
                      </a:r>
                      <a:endParaRPr lang="en-US" sz="2000" dirty="0">
                        <a:latin typeface="Calibri"/>
                        <a:ea typeface="Calibri"/>
                        <a:cs typeface="Times New Roman"/>
                      </a:endParaRPr>
                    </a:p>
                  </a:txBody>
                  <a:tcPr marL="68580" marR="68580" marT="0" marB="0" anchor="ctr"/>
                </a:tc>
              </a:tr>
              <a:tr h="990600">
                <a:tc>
                  <a:txBody>
                    <a:bodyPr/>
                    <a:lstStyle/>
                    <a:p>
                      <a:pPr marL="0" marR="0" algn="ctr">
                        <a:spcBef>
                          <a:spcPts val="0"/>
                        </a:spcBef>
                        <a:spcAft>
                          <a:spcPts val="0"/>
                        </a:spcAft>
                      </a:pPr>
                      <a:r>
                        <a:rPr lang="en-US" sz="2000" dirty="0">
                          <a:latin typeface="Times New Roman" pitchFamily="18" charset="0"/>
                          <a:ea typeface="Calibri"/>
                          <a:cs typeface="Times New Roman" pitchFamily="18" charset="0"/>
                        </a:rPr>
                        <a:t>Full Information</a:t>
                      </a:r>
                    </a:p>
                    <a:p>
                      <a:pPr marL="0" marR="0" algn="ctr">
                        <a:spcBef>
                          <a:spcPts val="0"/>
                        </a:spcBef>
                        <a:spcAft>
                          <a:spcPts val="0"/>
                        </a:spcAft>
                      </a:pPr>
                      <a:r>
                        <a:rPr lang="en-US" sz="2000" dirty="0">
                          <a:latin typeface="Times New Roman" pitchFamily="18" charset="0"/>
                          <a:ea typeface="Calibri"/>
                          <a:cs typeface="Times New Roman" pitchFamily="18" charset="0"/>
                        </a:rPr>
                        <a:t>(Informational assumption)</a:t>
                      </a:r>
                    </a:p>
                  </a:txBody>
                  <a:tcPr marL="68580" marR="68580" marT="0" marB="0"/>
                </a:tc>
                <a:tc>
                  <a:txBody>
                    <a:bodyPr/>
                    <a:lstStyle/>
                    <a:p>
                      <a:pPr marL="0" marR="0" algn="ctr">
                        <a:spcBef>
                          <a:spcPts val="0"/>
                        </a:spcBef>
                        <a:spcAft>
                          <a:spcPts val="0"/>
                        </a:spcAft>
                      </a:pPr>
                      <a:r>
                        <a:rPr lang="en-US" sz="2000" dirty="0">
                          <a:latin typeface="Arial"/>
                          <a:ea typeface="Calibri"/>
                          <a:cs typeface="Times New Roman"/>
                        </a:rPr>
                        <a:t>3SLS</a:t>
                      </a:r>
                      <a:endParaRPr lang="en-US" sz="20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2000" dirty="0">
                          <a:latin typeface="Arial"/>
                          <a:ea typeface="Calibri"/>
                          <a:cs typeface="Times New Roman"/>
                        </a:rPr>
                        <a:t>FIML</a:t>
                      </a:r>
                      <a:endParaRPr lang="en-US" sz="2000" dirty="0">
                        <a:latin typeface="Calibri"/>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0"/>
            <a:ext cx="7772400" cy="1143000"/>
          </a:xfrm>
        </p:spPr>
        <p:txBody>
          <a:bodyPr>
            <a:normAutofit fontScale="90000"/>
          </a:bodyPr>
          <a:lstStyle/>
          <a:p>
            <a:r>
              <a:rPr lang="en-US" sz="1800" dirty="0" smtClean="0">
                <a:solidFill>
                  <a:schemeClr val="tx1"/>
                </a:solidFill>
                <a:latin typeface="Times New Roman" pitchFamily="18" charset="0"/>
                <a:cs typeface="Times New Roman" pitchFamily="18" charset="0"/>
              </a:rPr>
              <a:t>SAS </a:t>
            </a:r>
            <a:r>
              <a:rPr lang="en-US" sz="1800" dirty="0" err="1" smtClean="0">
                <a:solidFill>
                  <a:schemeClr val="tx1"/>
                </a:solidFill>
                <a:latin typeface="Times New Roman" pitchFamily="18" charset="0"/>
                <a:cs typeface="Times New Roman" pitchFamily="18" charset="0"/>
              </a:rPr>
              <a:t>command:</a:t>
            </a:r>
            <a:r>
              <a:rPr lang="en-US" sz="1800" b="1" dirty="0" err="1" smtClean="0">
                <a:solidFill>
                  <a:schemeClr val="tx1"/>
                </a:solidFill>
                <a:latin typeface="Times New Roman" pitchFamily="18" charset="0"/>
                <a:cs typeface="Times New Roman" pitchFamily="18" charset="0"/>
              </a:rPr>
              <a:t>proc</a:t>
            </a:r>
            <a:r>
              <a:rPr lang="en-US" sz="1800" b="1" dirty="0" smtClean="0">
                <a:solidFill>
                  <a:schemeClr val="tx1"/>
                </a:solidFill>
                <a:latin typeface="Times New Roman" pitchFamily="18" charset="0"/>
                <a:cs typeface="Times New Roman" pitchFamily="18" charset="0"/>
              </a:rPr>
              <a:t> </a:t>
            </a:r>
            <a:r>
              <a:rPr lang="en-US" sz="1800" b="1" dirty="0" err="1" smtClean="0">
                <a:solidFill>
                  <a:schemeClr val="tx1"/>
                </a:solidFill>
                <a:latin typeface="Times New Roman" pitchFamily="18" charset="0"/>
                <a:cs typeface="Times New Roman" pitchFamily="18" charset="0"/>
              </a:rPr>
              <a:t>syslin</a:t>
            </a:r>
            <a:r>
              <a:rPr lang="en-US" sz="1800" b="1" dirty="0" smtClean="0">
                <a:solidFill>
                  <a:schemeClr val="tx1"/>
                </a:solidFill>
                <a:latin typeface="Times New Roman" pitchFamily="18" charset="0"/>
                <a:cs typeface="Times New Roman" pitchFamily="18" charset="0"/>
              </a:rPr>
              <a:t> data = </a:t>
            </a:r>
            <a:r>
              <a:rPr lang="en-US" sz="1800" b="1" dirty="0" err="1" smtClean="0">
                <a:solidFill>
                  <a:schemeClr val="tx1"/>
                </a:solidFill>
                <a:latin typeface="Times New Roman" pitchFamily="18" charset="0"/>
                <a:cs typeface="Times New Roman" pitchFamily="18" charset="0"/>
              </a:rPr>
              <a:t>sasuser.Consa</a:t>
            </a:r>
            <a:r>
              <a:rPr lang="en-US" sz="1800" b="1" dirty="0" smtClean="0">
                <a:solidFill>
                  <a:schemeClr val="tx1"/>
                </a:solidFill>
                <a:latin typeface="Times New Roman" pitchFamily="18" charset="0"/>
                <a:cs typeface="Times New Roman" pitchFamily="18" charset="0"/>
              </a:rPr>
              <a:t> 2sls;     </a:t>
            </a:r>
            <a:br>
              <a:rPr lang="en-US" sz="1800" b="1"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endogenous  Growth GCFC FDI Export;</a:t>
            </a:r>
            <a:br>
              <a:rPr lang="en-US" sz="1800"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instruments Labor Wage M3 EXRATE;</a:t>
            </a:r>
            <a:br>
              <a:rPr lang="en-US" sz="1800"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First: model Growth = GCFC FDI Export Labor;</a:t>
            </a:r>
            <a:br>
              <a:rPr lang="en-US" sz="1800"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Second: model FDI = Growth GCFC Wage;</a:t>
            </a:r>
            <a:br>
              <a:rPr lang="en-US" sz="1800"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Third: model GCFC = FDI Growth M3;</a:t>
            </a:r>
            <a:br>
              <a:rPr lang="en-US" sz="1800"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Fourth: model Export = Growth EXRATE GCFC;</a:t>
            </a:r>
            <a:br>
              <a:rPr lang="en-US" sz="1800" dirty="0" smtClean="0">
                <a:solidFill>
                  <a:schemeClr val="tx1"/>
                </a:solidFill>
                <a:latin typeface="Times New Roman" pitchFamily="18" charset="0"/>
                <a:cs typeface="Times New Roman" pitchFamily="18" charset="0"/>
              </a:rPr>
            </a:br>
            <a:r>
              <a:rPr lang="en-US" sz="1800" dirty="0" smtClean="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run;</a:t>
            </a:r>
            <a:r>
              <a:rPr lang="en-US" sz="2000" dirty="0" smtClean="0"/>
              <a:t/>
            </a:r>
            <a:br>
              <a:rPr lang="en-US" sz="2000" dirty="0" smtClean="0"/>
            </a:br>
            <a:r>
              <a:rPr lang="en-US" sz="2000" dirty="0" smtClean="0">
                <a:solidFill>
                  <a:schemeClr val="tx1"/>
                </a:solidFill>
                <a:latin typeface="+mn-lt"/>
              </a:rPr>
              <a:t>  </a:t>
            </a:r>
            <a:endParaRPr lang="en-US" sz="2000" dirty="0">
              <a:solidFill>
                <a:schemeClr val="tx1"/>
              </a:solidFill>
              <a:latin typeface="+mn-lt"/>
            </a:endParaRPr>
          </a:p>
        </p:txBody>
      </p:sp>
      <p:graphicFrame>
        <p:nvGraphicFramePr>
          <p:cNvPr id="4" name="Content Placeholder 3"/>
          <p:cNvGraphicFramePr>
            <a:graphicFrameLocks noGrp="1"/>
          </p:cNvGraphicFramePr>
          <p:nvPr>
            <p:ph idx="1"/>
          </p:nvPr>
        </p:nvGraphicFramePr>
        <p:xfrm>
          <a:off x="762000" y="1447800"/>
          <a:ext cx="77724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09600" y="609600"/>
            <a:ext cx="5715000" cy="923330"/>
          </a:xfrm>
          <a:prstGeom prst="rect">
            <a:avLst/>
          </a:prstGeom>
          <a:noFill/>
        </p:spPr>
        <p:txBody>
          <a:bodyPr wrap="square" rtlCol="0">
            <a:spAutoFit/>
          </a:bodyPr>
          <a:lstStyle/>
          <a:p>
            <a:pPr algn="ctr"/>
            <a:r>
              <a:rPr lang="en-US" sz="3600" b="1" dirty="0" smtClean="0">
                <a:latin typeface="Times New Roman" pitchFamily="18" charset="0"/>
                <a:cs typeface="Times New Roman" pitchFamily="18" charset="0"/>
              </a:rPr>
              <a:t>2SLS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ctr"/>
            <a:r>
              <a:rPr lang="en-US" sz="3600" b="1" dirty="0" smtClean="0">
                <a:solidFill>
                  <a:schemeClr val="tx1"/>
                </a:solidFill>
                <a:latin typeface="Times New Roman" pitchFamily="18" charset="0"/>
                <a:cs typeface="Times New Roman" pitchFamily="18" charset="0"/>
              </a:rPr>
              <a:t>3SLS</a:t>
            </a:r>
            <a:endParaRPr lang="en-US" sz="3600" b="1" dirty="0">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838200" y="1447800"/>
          <a:ext cx="77724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295400" y="4495800"/>
            <a:ext cx="6858000" cy="2339102"/>
          </a:xfrm>
          <a:prstGeom prst="rect">
            <a:avLst/>
          </a:prstGeom>
          <a:noFill/>
        </p:spPr>
        <p:txBody>
          <a:bodyPr wrap="square" rtlCol="0">
            <a:spAutoFit/>
          </a:bodyPr>
          <a:lstStyle/>
          <a:p>
            <a:r>
              <a:rPr lang="en-US" sz="1600" dirty="0" smtClean="0">
                <a:latin typeface="Times New Roman" pitchFamily="18" charset="0"/>
                <a:cs typeface="Times New Roman" pitchFamily="18" charset="0"/>
              </a:rPr>
              <a:t>SAS command: </a:t>
            </a:r>
            <a:r>
              <a:rPr lang="en-US" sz="1600" b="1" dirty="0" smtClean="0">
                <a:latin typeface="Times New Roman" pitchFamily="18" charset="0"/>
                <a:cs typeface="Times New Roman" pitchFamily="18" charset="0"/>
              </a:rPr>
              <a:t>proc </a:t>
            </a:r>
            <a:r>
              <a:rPr lang="en-US" sz="1600" b="1" dirty="0" err="1" smtClean="0">
                <a:latin typeface="Times New Roman" pitchFamily="18" charset="0"/>
                <a:cs typeface="Times New Roman" pitchFamily="18" charset="0"/>
              </a:rPr>
              <a:t>syslin</a:t>
            </a:r>
            <a:r>
              <a:rPr lang="en-US" sz="1600" b="1" dirty="0" smtClean="0">
                <a:latin typeface="Times New Roman" pitchFamily="18" charset="0"/>
                <a:cs typeface="Times New Roman" pitchFamily="18" charset="0"/>
              </a:rPr>
              <a:t> data = </a:t>
            </a:r>
            <a:r>
              <a:rPr lang="en-US" sz="1600" b="1" dirty="0" err="1" smtClean="0">
                <a:latin typeface="Times New Roman" pitchFamily="18" charset="0"/>
                <a:cs typeface="Times New Roman" pitchFamily="18" charset="0"/>
              </a:rPr>
              <a:t>sasuser.Consa</a:t>
            </a:r>
            <a:r>
              <a:rPr lang="en-US" sz="1600" b="1" dirty="0" smtClean="0">
                <a:latin typeface="Times New Roman" pitchFamily="18" charset="0"/>
                <a:cs typeface="Times New Roman" pitchFamily="18" charset="0"/>
              </a:rPr>
              <a:t> 3sls;     </a:t>
            </a:r>
          </a:p>
          <a:p>
            <a:r>
              <a:rPr lang="en-US" sz="1600" dirty="0" smtClean="0">
                <a:latin typeface="Times New Roman" pitchFamily="18" charset="0"/>
                <a:cs typeface="Times New Roman" pitchFamily="18" charset="0"/>
              </a:rPr>
              <a:t>      endogenous  Growth GCFC FDI Export;</a:t>
            </a:r>
          </a:p>
          <a:p>
            <a:r>
              <a:rPr lang="en-US" sz="1600" dirty="0" smtClean="0">
                <a:latin typeface="Times New Roman" pitchFamily="18" charset="0"/>
                <a:cs typeface="Times New Roman" pitchFamily="18" charset="0"/>
              </a:rPr>
              <a:t>      instruments Labor Wage M3 EXRATE;</a:t>
            </a:r>
          </a:p>
          <a:p>
            <a:r>
              <a:rPr lang="en-US" sz="1600" dirty="0" smtClean="0">
                <a:latin typeface="Times New Roman" pitchFamily="18" charset="0"/>
                <a:cs typeface="Times New Roman" pitchFamily="18" charset="0"/>
              </a:rPr>
              <a:t>      First: model Growth = GCFC FDI Export Labor;</a:t>
            </a:r>
          </a:p>
          <a:p>
            <a:r>
              <a:rPr lang="en-US" sz="1600" dirty="0" smtClean="0">
                <a:latin typeface="Times New Roman" pitchFamily="18" charset="0"/>
                <a:cs typeface="Times New Roman" pitchFamily="18" charset="0"/>
              </a:rPr>
              <a:t>      Second: model FDI = Growth GCFC Wage;</a:t>
            </a:r>
          </a:p>
          <a:p>
            <a:r>
              <a:rPr lang="en-US" sz="1600" dirty="0" smtClean="0">
                <a:latin typeface="Times New Roman" pitchFamily="18" charset="0"/>
                <a:cs typeface="Times New Roman" pitchFamily="18" charset="0"/>
              </a:rPr>
              <a:t>      Third: model GCFC = FDI Growth M3;</a:t>
            </a:r>
          </a:p>
          <a:p>
            <a:r>
              <a:rPr lang="en-US" sz="1600" dirty="0" smtClean="0">
                <a:latin typeface="Times New Roman" pitchFamily="18" charset="0"/>
                <a:cs typeface="Times New Roman" pitchFamily="18" charset="0"/>
              </a:rPr>
              <a:t>      Fourth: model Export = Growth EXRATE GCFC;</a:t>
            </a:r>
          </a:p>
          <a:p>
            <a:r>
              <a:rPr lang="en-US" sz="1600"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run;</a:t>
            </a:r>
            <a:endParaRPr lang="en-US" sz="1600" dirty="0" smtClean="0">
              <a:latin typeface="Times New Roman" pitchFamily="18" charset="0"/>
              <a:cs typeface="Times New Roman" pitchFamily="18" charset="0"/>
            </a:endParaRPr>
          </a:p>
          <a:p>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3600" b="1" dirty="0" smtClean="0">
                <a:latin typeface="Times New Roman" pitchFamily="18" charset="0"/>
                <a:cs typeface="Times New Roman" pitchFamily="18" charset="0"/>
              </a:rPr>
              <a:t>Reduced Form</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762000" y="3505200"/>
          <a:ext cx="3810000" cy="2225040"/>
        </p:xfrm>
        <a:graphic>
          <a:graphicData uri="http://schemas.openxmlformats.org/drawingml/2006/table">
            <a:tbl>
              <a:tblPr firstRow="1" bandRow="1">
                <a:tableStyleId>{5C22544A-7EE6-4342-B048-85BDC9FD1C3A}</a:tableStyleId>
              </a:tblPr>
              <a:tblGrid>
                <a:gridCol w="635000"/>
                <a:gridCol w="635000"/>
                <a:gridCol w="635000"/>
                <a:gridCol w="635000"/>
                <a:gridCol w="635000"/>
                <a:gridCol w="635000"/>
              </a:tblGrid>
              <a:tr h="370840">
                <a:tc gridSpan="6">
                  <a:txBody>
                    <a:bodyPr/>
                    <a:lstStyle/>
                    <a:p>
                      <a:pPr algn="ctr" fontAlgn="t"/>
                      <a:r>
                        <a:rPr lang="en-US" sz="1800" b="0" i="0" kern="1200" dirty="0" smtClean="0">
                          <a:solidFill>
                            <a:schemeClr val="lt1"/>
                          </a:solidFill>
                          <a:latin typeface="+mn-lt"/>
                          <a:ea typeface="+mn-ea"/>
                          <a:cs typeface="+mn-cs"/>
                        </a:rPr>
                        <a:t>3SLS</a:t>
                      </a:r>
                      <a:endParaRPr lang="en-US" b="0" i="0" dirty="0">
                        <a:solidFill>
                          <a:srgbClr val="000000"/>
                        </a:solidFill>
                        <a:latin typeface="Arial"/>
                      </a:endParaRPr>
                    </a:p>
                  </a:txBody>
                  <a:tcPr marL="44979" marR="44979"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dirty="0">
                        <a:solidFill>
                          <a:srgbClr val="000000"/>
                        </a:solidFill>
                        <a:latin typeface="Arial"/>
                      </a:endParaRPr>
                    </a:p>
                  </a:txBody>
                  <a:tcPr marL="47625" marR="47625" marT="47625" marB="47625"/>
                </a:tc>
              </a:tr>
              <a:tr h="370840">
                <a:tc>
                  <a:txBody>
                    <a:bodyPr/>
                    <a:lstStyle/>
                    <a:p>
                      <a:pPr fontAlgn="t"/>
                      <a:r>
                        <a:rPr lang="en-US" sz="1000" b="0" i="0" dirty="0">
                          <a:solidFill>
                            <a:srgbClr val="000000"/>
                          </a:solidFill>
                          <a:latin typeface="Arial"/>
                        </a:rPr>
                        <a:t> </a:t>
                      </a:r>
                    </a:p>
                  </a:txBody>
                  <a:tcPr marL="44979" marR="44979" marT="47625" marB="47625"/>
                </a:tc>
                <a:tc>
                  <a:txBody>
                    <a:bodyPr/>
                    <a:lstStyle/>
                    <a:p>
                      <a:pPr fontAlgn="t"/>
                      <a:r>
                        <a:rPr lang="en-US" sz="1000" b="1" i="0" dirty="0">
                          <a:solidFill>
                            <a:srgbClr val="000000"/>
                          </a:solidFill>
                          <a:latin typeface="Arial"/>
                        </a:rPr>
                        <a:t>Intercept</a:t>
                      </a:r>
                    </a:p>
                  </a:txBody>
                  <a:tcPr marL="44979" marR="44979" marT="47625" marB="47625"/>
                </a:tc>
                <a:tc>
                  <a:txBody>
                    <a:bodyPr/>
                    <a:lstStyle/>
                    <a:p>
                      <a:pPr fontAlgn="t"/>
                      <a:r>
                        <a:rPr lang="en-US" sz="1000" b="1" i="0" dirty="0">
                          <a:solidFill>
                            <a:srgbClr val="000000"/>
                          </a:solidFill>
                          <a:latin typeface="Arial"/>
                        </a:rPr>
                        <a:t>Labor</a:t>
                      </a:r>
                    </a:p>
                  </a:txBody>
                  <a:tcPr marL="44979" marR="44979" marT="47625" marB="47625"/>
                </a:tc>
                <a:tc>
                  <a:txBody>
                    <a:bodyPr/>
                    <a:lstStyle/>
                    <a:p>
                      <a:pPr fontAlgn="t"/>
                      <a:r>
                        <a:rPr lang="en-US" sz="1000" b="1" i="0" dirty="0">
                          <a:solidFill>
                            <a:srgbClr val="000000"/>
                          </a:solidFill>
                          <a:latin typeface="Arial"/>
                        </a:rPr>
                        <a:t>Wage</a:t>
                      </a:r>
                    </a:p>
                  </a:txBody>
                  <a:tcPr marL="44979" marR="44979" marT="47625" marB="47625"/>
                </a:tc>
                <a:tc>
                  <a:txBody>
                    <a:bodyPr/>
                    <a:lstStyle/>
                    <a:p>
                      <a:pPr fontAlgn="t"/>
                      <a:r>
                        <a:rPr lang="en-US" sz="1000" b="1" i="0" dirty="0">
                          <a:solidFill>
                            <a:srgbClr val="000000"/>
                          </a:solidFill>
                          <a:latin typeface="Arial"/>
                        </a:rPr>
                        <a:t>M3</a:t>
                      </a:r>
                    </a:p>
                  </a:txBody>
                  <a:tcPr marL="44979" marR="44979" marT="47625" marB="47625"/>
                </a:tc>
                <a:tc>
                  <a:txBody>
                    <a:bodyPr/>
                    <a:lstStyle/>
                    <a:p>
                      <a:pPr fontAlgn="t"/>
                      <a:r>
                        <a:rPr lang="en-US" sz="1000" b="1" i="0" dirty="0">
                          <a:solidFill>
                            <a:srgbClr val="000000"/>
                          </a:solidFill>
                          <a:latin typeface="Arial"/>
                        </a:rPr>
                        <a:t>EXRATE</a:t>
                      </a:r>
                    </a:p>
                  </a:txBody>
                  <a:tcPr marL="44979" marR="44979" marT="47625" marB="47625"/>
                </a:tc>
              </a:tr>
              <a:tr h="370840">
                <a:tc>
                  <a:txBody>
                    <a:bodyPr/>
                    <a:lstStyle/>
                    <a:p>
                      <a:pPr fontAlgn="t"/>
                      <a:r>
                        <a:rPr lang="en-US" sz="1000" b="0" i="0" dirty="0" smtClean="0">
                          <a:solidFill>
                            <a:srgbClr val="000000"/>
                          </a:solidFill>
                          <a:latin typeface="Arial"/>
                        </a:rPr>
                        <a:t>Growth</a:t>
                      </a:r>
                      <a:endParaRPr lang="en-US" sz="1000" b="0" i="0" dirty="0">
                        <a:solidFill>
                          <a:srgbClr val="000000"/>
                        </a:solidFill>
                        <a:latin typeface="Arial"/>
                      </a:endParaRPr>
                    </a:p>
                  </a:txBody>
                  <a:tcPr marL="44979" marR="44979" marT="47625" marB="47625"/>
                </a:tc>
                <a:tc>
                  <a:txBody>
                    <a:bodyPr/>
                    <a:lstStyle/>
                    <a:p>
                      <a:pPr fontAlgn="t"/>
                      <a:r>
                        <a:rPr lang="en-US" sz="1000" b="0" i="0" dirty="0">
                          <a:solidFill>
                            <a:srgbClr val="000000"/>
                          </a:solidFill>
                          <a:latin typeface="Arial"/>
                        </a:rPr>
                        <a:t>41.50672</a:t>
                      </a:r>
                    </a:p>
                  </a:txBody>
                  <a:tcPr marL="44979" marR="44979" marT="47625" marB="47625"/>
                </a:tc>
                <a:tc>
                  <a:txBody>
                    <a:bodyPr/>
                    <a:lstStyle/>
                    <a:p>
                      <a:pPr fontAlgn="t"/>
                      <a:r>
                        <a:rPr lang="en-US" sz="1000" b="0" i="0" dirty="0">
                          <a:solidFill>
                            <a:srgbClr val="000000"/>
                          </a:solidFill>
                          <a:latin typeface="Arial"/>
                        </a:rPr>
                        <a:t>-23.4773</a:t>
                      </a:r>
                    </a:p>
                  </a:txBody>
                  <a:tcPr marL="44979" marR="44979" marT="47625" marB="47625"/>
                </a:tc>
                <a:tc>
                  <a:txBody>
                    <a:bodyPr/>
                    <a:lstStyle/>
                    <a:p>
                      <a:pPr fontAlgn="t"/>
                      <a:r>
                        <a:rPr lang="en-US" sz="1000" b="0" i="0" dirty="0">
                          <a:solidFill>
                            <a:srgbClr val="000000"/>
                          </a:solidFill>
                          <a:latin typeface="Arial"/>
                        </a:rPr>
                        <a:t>0.473947</a:t>
                      </a:r>
                    </a:p>
                  </a:txBody>
                  <a:tcPr marL="44979" marR="44979" marT="47625" marB="47625"/>
                </a:tc>
                <a:tc>
                  <a:txBody>
                    <a:bodyPr/>
                    <a:lstStyle/>
                    <a:p>
                      <a:pPr fontAlgn="t"/>
                      <a:r>
                        <a:rPr lang="en-US" sz="1000" b="0" i="0">
                          <a:solidFill>
                            <a:srgbClr val="000000"/>
                          </a:solidFill>
                          <a:latin typeface="Arial"/>
                        </a:rPr>
                        <a:t>-6.93685</a:t>
                      </a:r>
                    </a:p>
                  </a:txBody>
                  <a:tcPr marL="44979" marR="44979" marT="47625" marB="47625"/>
                </a:tc>
                <a:tc>
                  <a:txBody>
                    <a:bodyPr/>
                    <a:lstStyle/>
                    <a:p>
                      <a:pPr fontAlgn="t"/>
                      <a:r>
                        <a:rPr lang="en-US" sz="1000" b="0" i="0">
                          <a:solidFill>
                            <a:srgbClr val="000000"/>
                          </a:solidFill>
                          <a:latin typeface="Arial"/>
                        </a:rPr>
                        <a:t>-0.47355</a:t>
                      </a:r>
                    </a:p>
                  </a:txBody>
                  <a:tcPr marL="44979" marR="44979" marT="47625" marB="47625"/>
                </a:tc>
              </a:tr>
              <a:tr h="370840">
                <a:tc>
                  <a:txBody>
                    <a:bodyPr/>
                    <a:lstStyle/>
                    <a:p>
                      <a:pPr fontAlgn="t"/>
                      <a:r>
                        <a:rPr lang="en-US" sz="1000" b="0" i="0" dirty="0" smtClean="0">
                          <a:solidFill>
                            <a:srgbClr val="000000"/>
                          </a:solidFill>
                          <a:latin typeface="Arial"/>
                        </a:rPr>
                        <a:t>GCFC</a:t>
                      </a:r>
                      <a:endParaRPr lang="en-US" sz="1000" b="0" i="0" dirty="0">
                        <a:solidFill>
                          <a:srgbClr val="000000"/>
                        </a:solidFill>
                        <a:latin typeface="Arial"/>
                      </a:endParaRPr>
                    </a:p>
                  </a:txBody>
                  <a:tcPr marL="44979" marR="44979" marT="47625" marB="47625"/>
                </a:tc>
                <a:tc>
                  <a:txBody>
                    <a:bodyPr/>
                    <a:lstStyle/>
                    <a:p>
                      <a:pPr fontAlgn="t"/>
                      <a:r>
                        <a:rPr lang="en-US" sz="1000" b="0" i="0" dirty="0">
                          <a:solidFill>
                            <a:srgbClr val="000000"/>
                          </a:solidFill>
                          <a:latin typeface="Arial"/>
                        </a:rPr>
                        <a:t>3.502256</a:t>
                      </a:r>
                    </a:p>
                  </a:txBody>
                  <a:tcPr marL="44979" marR="44979" marT="47625" marB="47625"/>
                </a:tc>
                <a:tc>
                  <a:txBody>
                    <a:bodyPr/>
                    <a:lstStyle/>
                    <a:p>
                      <a:pPr fontAlgn="t"/>
                      <a:r>
                        <a:rPr lang="en-US" sz="1000" b="0" i="0" dirty="0">
                          <a:solidFill>
                            <a:srgbClr val="000000"/>
                          </a:solidFill>
                          <a:latin typeface="Arial"/>
                        </a:rPr>
                        <a:t>-0.75361</a:t>
                      </a:r>
                    </a:p>
                  </a:txBody>
                  <a:tcPr marL="44979" marR="44979" marT="47625" marB="47625"/>
                </a:tc>
                <a:tc>
                  <a:txBody>
                    <a:bodyPr/>
                    <a:lstStyle/>
                    <a:p>
                      <a:pPr fontAlgn="t"/>
                      <a:r>
                        <a:rPr lang="en-US" sz="1000" b="0" i="0" dirty="0">
                          <a:solidFill>
                            <a:srgbClr val="000000"/>
                          </a:solidFill>
                          <a:latin typeface="Arial"/>
                        </a:rPr>
                        <a:t>0.198071</a:t>
                      </a:r>
                    </a:p>
                  </a:txBody>
                  <a:tcPr marL="44979" marR="44979" marT="47625" marB="47625"/>
                </a:tc>
                <a:tc>
                  <a:txBody>
                    <a:bodyPr/>
                    <a:lstStyle/>
                    <a:p>
                      <a:pPr fontAlgn="t"/>
                      <a:r>
                        <a:rPr lang="en-US" sz="1000" b="0" i="0" dirty="0">
                          <a:solidFill>
                            <a:srgbClr val="000000"/>
                          </a:solidFill>
                          <a:latin typeface="Arial"/>
                        </a:rPr>
                        <a:t>0.42032</a:t>
                      </a:r>
                    </a:p>
                  </a:txBody>
                  <a:tcPr marL="44979" marR="44979" marT="47625" marB="47625"/>
                </a:tc>
                <a:tc>
                  <a:txBody>
                    <a:bodyPr/>
                    <a:lstStyle/>
                    <a:p>
                      <a:pPr fontAlgn="t"/>
                      <a:r>
                        <a:rPr lang="en-US" sz="1000" b="0" i="0">
                          <a:solidFill>
                            <a:srgbClr val="000000"/>
                          </a:solidFill>
                          <a:latin typeface="Arial"/>
                        </a:rPr>
                        <a:t>-0.0152</a:t>
                      </a:r>
                    </a:p>
                  </a:txBody>
                  <a:tcPr marL="44979" marR="44979" marT="47625" marB="47625"/>
                </a:tc>
              </a:tr>
              <a:tr h="370840">
                <a:tc>
                  <a:txBody>
                    <a:bodyPr/>
                    <a:lstStyle/>
                    <a:p>
                      <a:pPr fontAlgn="t"/>
                      <a:r>
                        <a:rPr lang="en-US" sz="1000" b="0" i="0" dirty="0">
                          <a:solidFill>
                            <a:srgbClr val="000000"/>
                          </a:solidFill>
                          <a:latin typeface="Arial"/>
                        </a:rPr>
                        <a:t>FDI</a:t>
                      </a:r>
                    </a:p>
                  </a:txBody>
                  <a:tcPr marL="44979" marR="44979" marT="47625" marB="47625"/>
                </a:tc>
                <a:tc>
                  <a:txBody>
                    <a:bodyPr/>
                    <a:lstStyle/>
                    <a:p>
                      <a:pPr fontAlgn="t"/>
                      <a:r>
                        <a:rPr lang="en-US" sz="1000" b="0" i="0">
                          <a:solidFill>
                            <a:srgbClr val="000000"/>
                          </a:solidFill>
                          <a:latin typeface="Arial"/>
                        </a:rPr>
                        <a:t>-4.62356</a:t>
                      </a:r>
                    </a:p>
                  </a:txBody>
                  <a:tcPr marL="44979" marR="44979" marT="47625" marB="47625"/>
                </a:tc>
                <a:tc>
                  <a:txBody>
                    <a:bodyPr/>
                    <a:lstStyle/>
                    <a:p>
                      <a:pPr fontAlgn="t"/>
                      <a:r>
                        <a:rPr lang="en-US" sz="1000" b="0" i="0" dirty="0">
                          <a:solidFill>
                            <a:srgbClr val="000000"/>
                          </a:solidFill>
                          <a:latin typeface="Arial"/>
                        </a:rPr>
                        <a:t>-0.48352</a:t>
                      </a:r>
                    </a:p>
                  </a:txBody>
                  <a:tcPr marL="44979" marR="44979" marT="47625" marB="47625"/>
                </a:tc>
                <a:tc>
                  <a:txBody>
                    <a:bodyPr/>
                    <a:lstStyle/>
                    <a:p>
                      <a:pPr fontAlgn="t"/>
                      <a:r>
                        <a:rPr lang="en-US" sz="1000" b="0" i="0" dirty="0">
                          <a:solidFill>
                            <a:srgbClr val="000000"/>
                          </a:solidFill>
                          <a:latin typeface="Arial"/>
                        </a:rPr>
                        <a:t>1.592191</a:t>
                      </a:r>
                    </a:p>
                  </a:txBody>
                  <a:tcPr marL="44979" marR="44979" marT="47625" marB="47625"/>
                </a:tc>
                <a:tc>
                  <a:txBody>
                    <a:bodyPr/>
                    <a:lstStyle/>
                    <a:p>
                      <a:pPr fontAlgn="t"/>
                      <a:r>
                        <a:rPr lang="en-US" sz="1000" b="0" i="0" dirty="0">
                          <a:solidFill>
                            <a:srgbClr val="000000"/>
                          </a:solidFill>
                          <a:latin typeface="Arial"/>
                        </a:rPr>
                        <a:t>3.210914</a:t>
                      </a:r>
                    </a:p>
                  </a:txBody>
                  <a:tcPr marL="44979" marR="44979" marT="47625" marB="47625"/>
                </a:tc>
                <a:tc>
                  <a:txBody>
                    <a:bodyPr/>
                    <a:lstStyle/>
                    <a:p>
                      <a:pPr fontAlgn="t"/>
                      <a:r>
                        <a:rPr lang="en-US" sz="1000" b="0" i="0">
                          <a:solidFill>
                            <a:srgbClr val="000000"/>
                          </a:solidFill>
                          <a:latin typeface="Arial"/>
                        </a:rPr>
                        <a:t>-0.00975</a:t>
                      </a:r>
                    </a:p>
                  </a:txBody>
                  <a:tcPr marL="44979" marR="44979" marT="47625" marB="47625"/>
                </a:tc>
              </a:tr>
              <a:tr h="370840">
                <a:tc>
                  <a:txBody>
                    <a:bodyPr/>
                    <a:lstStyle/>
                    <a:p>
                      <a:pPr fontAlgn="t"/>
                      <a:r>
                        <a:rPr lang="en-US" sz="1000" b="0" i="0">
                          <a:solidFill>
                            <a:srgbClr val="000000"/>
                          </a:solidFill>
                          <a:latin typeface="Arial"/>
                        </a:rPr>
                        <a:t>Export</a:t>
                      </a:r>
                    </a:p>
                  </a:txBody>
                  <a:tcPr marL="44979" marR="44979" marT="47625" marB="47625"/>
                </a:tc>
                <a:tc>
                  <a:txBody>
                    <a:bodyPr/>
                    <a:lstStyle/>
                    <a:p>
                      <a:pPr fontAlgn="t"/>
                      <a:r>
                        <a:rPr lang="en-US" sz="1000" b="0" i="0">
                          <a:solidFill>
                            <a:srgbClr val="000000"/>
                          </a:solidFill>
                          <a:latin typeface="Arial"/>
                        </a:rPr>
                        <a:t>3.369152</a:t>
                      </a:r>
                    </a:p>
                  </a:txBody>
                  <a:tcPr marL="44979" marR="44979" marT="47625" marB="47625"/>
                </a:tc>
                <a:tc>
                  <a:txBody>
                    <a:bodyPr/>
                    <a:lstStyle/>
                    <a:p>
                      <a:pPr fontAlgn="t"/>
                      <a:r>
                        <a:rPr lang="en-US" sz="1000" b="0" i="0">
                          <a:solidFill>
                            <a:srgbClr val="000000"/>
                          </a:solidFill>
                          <a:latin typeface="Arial"/>
                        </a:rPr>
                        <a:t>-2.68349</a:t>
                      </a:r>
                    </a:p>
                  </a:txBody>
                  <a:tcPr marL="44979" marR="44979" marT="47625" marB="47625"/>
                </a:tc>
                <a:tc>
                  <a:txBody>
                    <a:bodyPr/>
                    <a:lstStyle/>
                    <a:p>
                      <a:pPr fontAlgn="t"/>
                      <a:r>
                        <a:rPr lang="en-US" sz="1000" b="0" i="0">
                          <a:solidFill>
                            <a:srgbClr val="000000"/>
                          </a:solidFill>
                          <a:latin typeface="Arial"/>
                        </a:rPr>
                        <a:t>0.232461</a:t>
                      </a:r>
                    </a:p>
                  </a:txBody>
                  <a:tcPr marL="44979" marR="44979" marT="47625" marB="47625"/>
                </a:tc>
                <a:tc>
                  <a:txBody>
                    <a:bodyPr/>
                    <a:lstStyle/>
                    <a:p>
                      <a:pPr fontAlgn="t"/>
                      <a:r>
                        <a:rPr lang="en-US" sz="1000" b="0" i="0" dirty="0">
                          <a:solidFill>
                            <a:srgbClr val="000000"/>
                          </a:solidFill>
                          <a:latin typeface="Arial"/>
                        </a:rPr>
                        <a:t>-0.16597</a:t>
                      </a:r>
                    </a:p>
                  </a:txBody>
                  <a:tcPr marL="44979" marR="44979" marT="47625" marB="47625"/>
                </a:tc>
                <a:tc>
                  <a:txBody>
                    <a:bodyPr/>
                    <a:lstStyle/>
                    <a:p>
                      <a:pPr fontAlgn="t"/>
                      <a:r>
                        <a:rPr lang="en-US" sz="1000" b="0" i="0" dirty="0">
                          <a:solidFill>
                            <a:srgbClr val="000000"/>
                          </a:solidFill>
                          <a:latin typeface="Arial"/>
                        </a:rPr>
                        <a:t>-0.00602</a:t>
                      </a:r>
                    </a:p>
                  </a:txBody>
                  <a:tcPr marL="44979" marR="44979" marT="47625" marB="47625"/>
                </a:tc>
              </a:tr>
            </a:tbl>
          </a:graphicData>
        </a:graphic>
      </p:graphicFrame>
      <p:sp>
        <p:nvSpPr>
          <p:cNvPr id="5" name="Rectangle 4"/>
          <p:cNvSpPr/>
          <p:nvPr/>
        </p:nvSpPr>
        <p:spPr>
          <a:xfrm>
            <a:off x="4800600" y="1295400"/>
            <a:ext cx="3581400" cy="1569660"/>
          </a:xfrm>
          <a:prstGeom prst="rect">
            <a:avLst/>
          </a:prstGeom>
        </p:spPr>
        <p:txBody>
          <a:bodyPr wrap="square">
            <a:spAutoFit/>
          </a:bodyPr>
          <a:lstStyle/>
          <a:p>
            <a:r>
              <a:rPr lang="en-US" sz="1200" b="1" dirty="0"/>
              <a:t>proc </a:t>
            </a:r>
            <a:r>
              <a:rPr lang="en-US" sz="1200" b="1" dirty="0" err="1"/>
              <a:t>syslin</a:t>
            </a:r>
            <a:r>
              <a:rPr lang="en-US" sz="1200" b="1" dirty="0"/>
              <a:t> data = </a:t>
            </a:r>
            <a:r>
              <a:rPr lang="en-US" sz="1200" b="1" dirty="0" err="1"/>
              <a:t>sasuser.Consa</a:t>
            </a:r>
            <a:r>
              <a:rPr lang="en-US" sz="1200" b="1" dirty="0"/>
              <a:t> 3sls reduced;     </a:t>
            </a:r>
          </a:p>
          <a:p>
            <a:r>
              <a:rPr lang="en-US" sz="1200" dirty="0"/>
              <a:t>      endogenous  Growth GCFC FDI Export;</a:t>
            </a:r>
          </a:p>
          <a:p>
            <a:r>
              <a:rPr lang="en-US" sz="1200" dirty="0"/>
              <a:t>      instruments Labor Wage M3 EXRATE;</a:t>
            </a:r>
          </a:p>
          <a:p>
            <a:r>
              <a:rPr lang="en-US" sz="1200" dirty="0"/>
              <a:t>      First: model Growth = GCFC FDI Export Labor;</a:t>
            </a:r>
          </a:p>
          <a:p>
            <a:r>
              <a:rPr lang="en-US" sz="1200" dirty="0"/>
              <a:t>      Second: model FDI = Growth GCFC Wage;</a:t>
            </a:r>
          </a:p>
          <a:p>
            <a:r>
              <a:rPr lang="en-US" sz="1200" dirty="0"/>
              <a:t>      Third: model GCFC = FDI Growth M3;</a:t>
            </a:r>
          </a:p>
          <a:p>
            <a:r>
              <a:rPr lang="en-US" sz="1200" dirty="0"/>
              <a:t>      Fourth: model Export = Growth EXRATE GCFC;</a:t>
            </a:r>
          </a:p>
          <a:p>
            <a:r>
              <a:rPr lang="en-US" sz="1200" dirty="0"/>
              <a:t>   </a:t>
            </a:r>
            <a:r>
              <a:rPr lang="en-US" sz="1200" b="1" dirty="0"/>
              <a:t>run;</a:t>
            </a:r>
            <a:endParaRPr lang="en-US" sz="1200" dirty="0"/>
          </a:p>
        </p:txBody>
      </p:sp>
      <p:sp>
        <p:nvSpPr>
          <p:cNvPr id="6" name="Rectangle 5"/>
          <p:cNvSpPr/>
          <p:nvPr/>
        </p:nvSpPr>
        <p:spPr>
          <a:xfrm>
            <a:off x="762000" y="1371600"/>
            <a:ext cx="3886200" cy="1569660"/>
          </a:xfrm>
          <a:prstGeom prst="rect">
            <a:avLst/>
          </a:prstGeom>
        </p:spPr>
        <p:txBody>
          <a:bodyPr wrap="square">
            <a:spAutoFit/>
          </a:bodyPr>
          <a:lstStyle/>
          <a:p>
            <a:r>
              <a:rPr lang="en-US" sz="1200" b="1" dirty="0"/>
              <a:t>proc </a:t>
            </a:r>
            <a:r>
              <a:rPr lang="en-US" sz="1200" b="1" dirty="0" err="1"/>
              <a:t>syslin</a:t>
            </a:r>
            <a:r>
              <a:rPr lang="en-US" sz="1200" b="1" dirty="0"/>
              <a:t> data = </a:t>
            </a:r>
            <a:r>
              <a:rPr lang="en-US" sz="1200" b="1" dirty="0" err="1"/>
              <a:t>sasuser.Consa</a:t>
            </a:r>
            <a:r>
              <a:rPr lang="en-US" sz="1200" b="1" dirty="0"/>
              <a:t> </a:t>
            </a:r>
            <a:r>
              <a:rPr lang="en-US" sz="1200" b="1" dirty="0" smtClean="0"/>
              <a:t>2sls </a:t>
            </a:r>
            <a:r>
              <a:rPr lang="en-US" sz="1200" b="1" dirty="0"/>
              <a:t>reduced;     </a:t>
            </a:r>
          </a:p>
          <a:p>
            <a:r>
              <a:rPr lang="en-US" sz="1200" dirty="0"/>
              <a:t>      endogenous  Growth GCFC FDI Export;</a:t>
            </a:r>
          </a:p>
          <a:p>
            <a:r>
              <a:rPr lang="en-US" sz="1200" dirty="0"/>
              <a:t>      instruments Labor Wage M3 EXRATE;</a:t>
            </a:r>
          </a:p>
          <a:p>
            <a:r>
              <a:rPr lang="en-US" sz="1200" dirty="0"/>
              <a:t>      First: model Growth = GCFC FDI Export Labor;</a:t>
            </a:r>
          </a:p>
          <a:p>
            <a:r>
              <a:rPr lang="en-US" sz="1200" dirty="0"/>
              <a:t>      Second: model FDI = Growth GCFC Wage;</a:t>
            </a:r>
          </a:p>
          <a:p>
            <a:r>
              <a:rPr lang="en-US" sz="1200" dirty="0"/>
              <a:t>      Third: model GCFC = FDI Growth M3;</a:t>
            </a:r>
          </a:p>
          <a:p>
            <a:r>
              <a:rPr lang="en-US" sz="1200" dirty="0"/>
              <a:t>      Fourth: model Export = Growth EXRATE GCFC;</a:t>
            </a:r>
          </a:p>
          <a:p>
            <a:r>
              <a:rPr lang="en-US" sz="1200" dirty="0"/>
              <a:t>   </a:t>
            </a:r>
            <a:r>
              <a:rPr lang="en-US" sz="1200" b="1" dirty="0"/>
              <a:t>run;</a:t>
            </a:r>
            <a:endParaRPr lang="en-US" sz="1200" dirty="0"/>
          </a:p>
        </p:txBody>
      </p:sp>
      <p:graphicFrame>
        <p:nvGraphicFramePr>
          <p:cNvPr id="7" name="Content Placeholder 3"/>
          <p:cNvGraphicFramePr>
            <a:graphicFrameLocks/>
          </p:cNvGraphicFramePr>
          <p:nvPr/>
        </p:nvGraphicFramePr>
        <p:xfrm>
          <a:off x="4800600" y="3505200"/>
          <a:ext cx="3886200" cy="2225040"/>
        </p:xfrm>
        <a:graphic>
          <a:graphicData uri="http://schemas.openxmlformats.org/drawingml/2006/table">
            <a:tbl>
              <a:tblPr firstRow="1" bandRow="1">
                <a:tableStyleId>{5C22544A-7EE6-4342-B048-85BDC9FD1C3A}</a:tableStyleId>
              </a:tblPr>
              <a:tblGrid>
                <a:gridCol w="647700"/>
                <a:gridCol w="647700"/>
                <a:gridCol w="647700"/>
                <a:gridCol w="647700"/>
                <a:gridCol w="647700"/>
                <a:gridCol w="647700"/>
              </a:tblGrid>
              <a:tr h="370840">
                <a:tc gridSpan="6">
                  <a:txBody>
                    <a:bodyPr/>
                    <a:lstStyle/>
                    <a:p>
                      <a:pPr algn="ctr" fontAlgn="t"/>
                      <a:r>
                        <a:rPr lang="en-US" sz="1800" b="0" i="0" kern="1200" dirty="0" smtClean="0">
                          <a:solidFill>
                            <a:schemeClr val="lt1"/>
                          </a:solidFill>
                          <a:latin typeface="+mn-lt"/>
                          <a:ea typeface="+mn-ea"/>
                          <a:cs typeface="+mn-cs"/>
                        </a:rPr>
                        <a:t>2SLS</a:t>
                      </a:r>
                      <a:endParaRPr lang="en-US" b="0" i="0" dirty="0">
                        <a:solidFill>
                          <a:srgbClr val="000000"/>
                        </a:solidFill>
                        <a:latin typeface="Arial"/>
                      </a:endParaRPr>
                    </a:p>
                  </a:txBody>
                  <a:tcPr marL="44979" marR="44979"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a:solidFill>
                          <a:srgbClr val="000000"/>
                        </a:solidFill>
                        <a:latin typeface="Arial"/>
                      </a:endParaRPr>
                    </a:p>
                  </a:txBody>
                  <a:tcPr marL="47625" marR="47625" marT="47625" marB="47625"/>
                </a:tc>
                <a:tc hMerge="1">
                  <a:txBody>
                    <a:bodyPr/>
                    <a:lstStyle/>
                    <a:p>
                      <a:pPr fontAlgn="t"/>
                      <a:endParaRPr lang="en-US" b="0" i="0" dirty="0">
                        <a:solidFill>
                          <a:srgbClr val="000000"/>
                        </a:solidFill>
                        <a:latin typeface="Arial"/>
                      </a:endParaRPr>
                    </a:p>
                  </a:txBody>
                  <a:tcPr marL="47625" marR="47625" marT="47625" marB="47625"/>
                </a:tc>
              </a:tr>
              <a:tr h="370840">
                <a:tc>
                  <a:txBody>
                    <a:bodyPr/>
                    <a:lstStyle/>
                    <a:p>
                      <a:pPr fontAlgn="t"/>
                      <a:r>
                        <a:rPr lang="en-US" sz="1000" b="0" i="0" dirty="0">
                          <a:solidFill>
                            <a:srgbClr val="000000"/>
                          </a:solidFill>
                          <a:latin typeface="Arial"/>
                        </a:rPr>
                        <a:t> </a:t>
                      </a:r>
                    </a:p>
                  </a:txBody>
                  <a:tcPr marL="44979" marR="44979" marT="47625" marB="47625"/>
                </a:tc>
                <a:tc>
                  <a:txBody>
                    <a:bodyPr/>
                    <a:lstStyle/>
                    <a:p>
                      <a:pPr fontAlgn="t"/>
                      <a:r>
                        <a:rPr lang="en-US" sz="1000" b="1" i="0" dirty="0">
                          <a:solidFill>
                            <a:srgbClr val="000000"/>
                          </a:solidFill>
                          <a:latin typeface="Arial"/>
                        </a:rPr>
                        <a:t>Intercept</a:t>
                      </a:r>
                    </a:p>
                  </a:txBody>
                  <a:tcPr marL="44979" marR="44979" marT="47625" marB="47625"/>
                </a:tc>
                <a:tc>
                  <a:txBody>
                    <a:bodyPr/>
                    <a:lstStyle/>
                    <a:p>
                      <a:pPr fontAlgn="t"/>
                      <a:r>
                        <a:rPr lang="en-US" sz="1000" b="1" i="0" dirty="0">
                          <a:solidFill>
                            <a:srgbClr val="000000"/>
                          </a:solidFill>
                          <a:latin typeface="Arial"/>
                        </a:rPr>
                        <a:t>Labor</a:t>
                      </a:r>
                    </a:p>
                  </a:txBody>
                  <a:tcPr marL="44979" marR="44979" marT="47625" marB="47625"/>
                </a:tc>
                <a:tc>
                  <a:txBody>
                    <a:bodyPr/>
                    <a:lstStyle/>
                    <a:p>
                      <a:pPr fontAlgn="t"/>
                      <a:r>
                        <a:rPr lang="en-US" sz="1000" b="1" i="0" dirty="0">
                          <a:solidFill>
                            <a:srgbClr val="000000"/>
                          </a:solidFill>
                          <a:latin typeface="Arial"/>
                        </a:rPr>
                        <a:t>Wage</a:t>
                      </a:r>
                    </a:p>
                  </a:txBody>
                  <a:tcPr marL="44979" marR="44979" marT="47625" marB="47625"/>
                </a:tc>
                <a:tc>
                  <a:txBody>
                    <a:bodyPr/>
                    <a:lstStyle/>
                    <a:p>
                      <a:pPr fontAlgn="t"/>
                      <a:r>
                        <a:rPr lang="en-US" sz="1000" b="1" i="0" dirty="0">
                          <a:solidFill>
                            <a:srgbClr val="000000"/>
                          </a:solidFill>
                          <a:latin typeface="Arial"/>
                        </a:rPr>
                        <a:t>M3</a:t>
                      </a:r>
                    </a:p>
                  </a:txBody>
                  <a:tcPr marL="44979" marR="44979" marT="47625" marB="47625"/>
                </a:tc>
                <a:tc>
                  <a:txBody>
                    <a:bodyPr/>
                    <a:lstStyle/>
                    <a:p>
                      <a:pPr fontAlgn="t"/>
                      <a:r>
                        <a:rPr lang="en-US" sz="1000" b="1" i="0" dirty="0">
                          <a:solidFill>
                            <a:srgbClr val="000000"/>
                          </a:solidFill>
                          <a:latin typeface="Arial"/>
                        </a:rPr>
                        <a:t>EXRATE</a:t>
                      </a:r>
                    </a:p>
                  </a:txBody>
                  <a:tcPr marL="44979" marR="44979" marT="47625" marB="47625"/>
                </a:tc>
              </a:tr>
              <a:tr h="370840">
                <a:tc>
                  <a:txBody>
                    <a:bodyPr/>
                    <a:lstStyle/>
                    <a:p>
                      <a:pPr fontAlgn="t"/>
                      <a:r>
                        <a:rPr lang="en-US" sz="1000" b="0" i="0">
                          <a:solidFill>
                            <a:srgbClr val="000000"/>
                          </a:solidFill>
                          <a:latin typeface="Arial"/>
                        </a:rPr>
                        <a:t>Growth</a:t>
                      </a:r>
                    </a:p>
                  </a:txBody>
                  <a:tcPr marL="44979" marR="44979" marT="47625" marB="47625"/>
                </a:tc>
                <a:tc>
                  <a:txBody>
                    <a:bodyPr/>
                    <a:lstStyle/>
                    <a:p>
                      <a:pPr fontAlgn="t"/>
                      <a:r>
                        <a:rPr lang="en-US" sz="1000" b="0" i="0" dirty="0">
                          <a:solidFill>
                            <a:srgbClr val="000000"/>
                          </a:solidFill>
                          <a:latin typeface="Arial"/>
                        </a:rPr>
                        <a:t>29.16422</a:t>
                      </a:r>
                    </a:p>
                  </a:txBody>
                  <a:tcPr marL="44979" marR="44979" marT="47625" marB="47625"/>
                </a:tc>
                <a:tc>
                  <a:txBody>
                    <a:bodyPr/>
                    <a:lstStyle/>
                    <a:p>
                      <a:pPr fontAlgn="t"/>
                      <a:r>
                        <a:rPr lang="en-US" sz="1000" b="0" i="0" dirty="0">
                          <a:solidFill>
                            <a:srgbClr val="000000"/>
                          </a:solidFill>
                          <a:latin typeface="Arial"/>
                        </a:rPr>
                        <a:t>-32.8265</a:t>
                      </a:r>
                    </a:p>
                  </a:txBody>
                  <a:tcPr marL="44979" marR="44979" marT="47625" marB="47625"/>
                </a:tc>
                <a:tc>
                  <a:txBody>
                    <a:bodyPr/>
                    <a:lstStyle/>
                    <a:p>
                      <a:pPr fontAlgn="t"/>
                      <a:r>
                        <a:rPr lang="en-US" sz="1000" b="0" i="0">
                          <a:solidFill>
                            <a:srgbClr val="000000"/>
                          </a:solidFill>
                          <a:latin typeface="Arial"/>
                        </a:rPr>
                        <a:t>-2.01741</a:t>
                      </a:r>
                    </a:p>
                  </a:txBody>
                  <a:tcPr marL="44979" marR="44979" marT="47625" marB="47625"/>
                </a:tc>
                <a:tc>
                  <a:txBody>
                    <a:bodyPr/>
                    <a:lstStyle/>
                    <a:p>
                      <a:pPr fontAlgn="t"/>
                      <a:r>
                        <a:rPr lang="en-US" sz="1000" b="0" i="0">
                          <a:solidFill>
                            <a:srgbClr val="000000"/>
                          </a:solidFill>
                          <a:latin typeface="Arial"/>
                        </a:rPr>
                        <a:t>1.898695</a:t>
                      </a:r>
                    </a:p>
                  </a:txBody>
                  <a:tcPr marL="44979" marR="44979" marT="47625" marB="47625"/>
                </a:tc>
                <a:tc>
                  <a:txBody>
                    <a:bodyPr/>
                    <a:lstStyle/>
                    <a:p>
                      <a:pPr fontAlgn="t"/>
                      <a:r>
                        <a:rPr lang="en-US" sz="1000" b="0" i="0">
                          <a:solidFill>
                            <a:srgbClr val="000000"/>
                          </a:solidFill>
                          <a:latin typeface="Arial"/>
                        </a:rPr>
                        <a:t>-0.36136</a:t>
                      </a:r>
                    </a:p>
                  </a:txBody>
                  <a:tcPr marL="44979" marR="44979" marT="47625" marB="47625"/>
                </a:tc>
              </a:tr>
              <a:tr h="370840">
                <a:tc>
                  <a:txBody>
                    <a:bodyPr/>
                    <a:lstStyle/>
                    <a:p>
                      <a:pPr fontAlgn="t"/>
                      <a:r>
                        <a:rPr lang="en-US" sz="1000" b="0" i="0">
                          <a:solidFill>
                            <a:srgbClr val="000000"/>
                          </a:solidFill>
                          <a:latin typeface="Arial"/>
                        </a:rPr>
                        <a:t>GCFC</a:t>
                      </a:r>
                    </a:p>
                  </a:txBody>
                  <a:tcPr marL="44979" marR="44979" marT="47625" marB="47625"/>
                </a:tc>
                <a:tc>
                  <a:txBody>
                    <a:bodyPr/>
                    <a:lstStyle/>
                    <a:p>
                      <a:pPr fontAlgn="t"/>
                      <a:r>
                        <a:rPr lang="en-US" sz="1000" b="0" i="0">
                          <a:solidFill>
                            <a:srgbClr val="000000"/>
                          </a:solidFill>
                          <a:latin typeface="Arial"/>
                        </a:rPr>
                        <a:t>4.177033</a:t>
                      </a:r>
                    </a:p>
                  </a:txBody>
                  <a:tcPr marL="44979" marR="44979" marT="47625" marB="47625"/>
                </a:tc>
                <a:tc>
                  <a:txBody>
                    <a:bodyPr/>
                    <a:lstStyle/>
                    <a:p>
                      <a:pPr fontAlgn="t"/>
                      <a:r>
                        <a:rPr lang="en-US" sz="1000" b="0" i="0">
                          <a:solidFill>
                            <a:srgbClr val="000000"/>
                          </a:solidFill>
                          <a:latin typeface="Arial"/>
                        </a:rPr>
                        <a:t>-1.31161</a:t>
                      </a:r>
                    </a:p>
                  </a:txBody>
                  <a:tcPr marL="44979" marR="44979" marT="47625" marB="47625"/>
                </a:tc>
                <a:tc>
                  <a:txBody>
                    <a:bodyPr/>
                    <a:lstStyle/>
                    <a:p>
                      <a:pPr fontAlgn="t"/>
                      <a:r>
                        <a:rPr lang="en-US" sz="1000" b="0" i="0" dirty="0">
                          <a:solidFill>
                            <a:srgbClr val="000000"/>
                          </a:solidFill>
                          <a:latin typeface="Arial"/>
                        </a:rPr>
                        <a:t>0.154508</a:t>
                      </a:r>
                    </a:p>
                  </a:txBody>
                  <a:tcPr marL="44979" marR="44979" marT="47625" marB="47625"/>
                </a:tc>
                <a:tc>
                  <a:txBody>
                    <a:bodyPr/>
                    <a:lstStyle/>
                    <a:p>
                      <a:pPr fontAlgn="t"/>
                      <a:r>
                        <a:rPr lang="en-US" sz="1000" b="0" i="0" dirty="0">
                          <a:solidFill>
                            <a:srgbClr val="000000"/>
                          </a:solidFill>
                          <a:latin typeface="Arial"/>
                        </a:rPr>
                        <a:t>-0.04627</a:t>
                      </a:r>
                    </a:p>
                  </a:txBody>
                  <a:tcPr marL="44979" marR="44979" marT="47625" marB="47625"/>
                </a:tc>
                <a:tc>
                  <a:txBody>
                    <a:bodyPr/>
                    <a:lstStyle/>
                    <a:p>
                      <a:pPr fontAlgn="t"/>
                      <a:r>
                        <a:rPr lang="en-US" sz="1000" b="0" i="0">
                          <a:solidFill>
                            <a:srgbClr val="000000"/>
                          </a:solidFill>
                          <a:latin typeface="Arial"/>
                        </a:rPr>
                        <a:t>-0.01444</a:t>
                      </a:r>
                    </a:p>
                  </a:txBody>
                  <a:tcPr marL="44979" marR="44979" marT="47625" marB="47625"/>
                </a:tc>
              </a:tr>
              <a:tr h="370840">
                <a:tc>
                  <a:txBody>
                    <a:bodyPr/>
                    <a:lstStyle/>
                    <a:p>
                      <a:pPr fontAlgn="t"/>
                      <a:r>
                        <a:rPr lang="en-US" sz="1000" b="0" i="0">
                          <a:solidFill>
                            <a:srgbClr val="000000"/>
                          </a:solidFill>
                          <a:latin typeface="Arial"/>
                        </a:rPr>
                        <a:t>FDI</a:t>
                      </a:r>
                    </a:p>
                  </a:txBody>
                  <a:tcPr marL="44979" marR="44979" marT="47625" marB="47625"/>
                </a:tc>
                <a:tc>
                  <a:txBody>
                    <a:bodyPr/>
                    <a:lstStyle/>
                    <a:p>
                      <a:pPr fontAlgn="t"/>
                      <a:r>
                        <a:rPr lang="en-US" sz="1000" b="0" i="0">
                          <a:solidFill>
                            <a:srgbClr val="000000"/>
                          </a:solidFill>
                          <a:latin typeface="Arial"/>
                        </a:rPr>
                        <a:t>0.420984</a:t>
                      </a:r>
                    </a:p>
                  </a:txBody>
                  <a:tcPr marL="44979" marR="44979" marT="47625" marB="47625"/>
                </a:tc>
                <a:tc>
                  <a:txBody>
                    <a:bodyPr/>
                    <a:lstStyle/>
                    <a:p>
                      <a:pPr fontAlgn="t"/>
                      <a:r>
                        <a:rPr lang="en-US" sz="1000" b="0" i="0">
                          <a:solidFill>
                            <a:srgbClr val="000000"/>
                          </a:solidFill>
                          <a:latin typeface="Arial"/>
                        </a:rPr>
                        <a:t>-1.96219</a:t>
                      </a:r>
                    </a:p>
                  </a:txBody>
                  <a:tcPr marL="44979" marR="44979" marT="47625" marB="47625"/>
                </a:tc>
                <a:tc>
                  <a:txBody>
                    <a:bodyPr/>
                    <a:lstStyle/>
                    <a:p>
                      <a:pPr fontAlgn="t"/>
                      <a:r>
                        <a:rPr lang="en-US" sz="1000" b="0" i="0">
                          <a:solidFill>
                            <a:srgbClr val="000000"/>
                          </a:solidFill>
                          <a:latin typeface="Arial"/>
                        </a:rPr>
                        <a:t>1.714074</a:t>
                      </a:r>
                    </a:p>
                  </a:txBody>
                  <a:tcPr marL="44979" marR="44979" marT="47625" marB="47625"/>
                </a:tc>
                <a:tc>
                  <a:txBody>
                    <a:bodyPr/>
                    <a:lstStyle/>
                    <a:p>
                      <a:pPr fontAlgn="t"/>
                      <a:r>
                        <a:rPr lang="en-US" sz="1000" b="0" i="0" dirty="0">
                          <a:solidFill>
                            <a:srgbClr val="000000"/>
                          </a:solidFill>
                          <a:latin typeface="Arial"/>
                        </a:rPr>
                        <a:t>-0.30895</a:t>
                      </a:r>
                    </a:p>
                  </a:txBody>
                  <a:tcPr marL="44979" marR="44979" marT="47625" marB="47625"/>
                </a:tc>
                <a:tc>
                  <a:txBody>
                    <a:bodyPr/>
                    <a:lstStyle/>
                    <a:p>
                      <a:pPr fontAlgn="t"/>
                      <a:r>
                        <a:rPr lang="en-US" sz="1000" b="0" i="0" dirty="0">
                          <a:solidFill>
                            <a:srgbClr val="000000"/>
                          </a:solidFill>
                          <a:latin typeface="Arial"/>
                        </a:rPr>
                        <a:t>-0.0216</a:t>
                      </a:r>
                    </a:p>
                  </a:txBody>
                  <a:tcPr marL="44979" marR="44979" marT="47625" marB="47625"/>
                </a:tc>
              </a:tr>
              <a:tr h="370840">
                <a:tc>
                  <a:txBody>
                    <a:bodyPr/>
                    <a:lstStyle/>
                    <a:p>
                      <a:pPr fontAlgn="t"/>
                      <a:r>
                        <a:rPr lang="en-US" sz="1000" b="0" i="0">
                          <a:solidFill>
                            <a:srgbClr val="000000"/>
                          </a:solidFill>
                          <a:latin typeface="Arial"/>
                        </a:rPr>
                        <a:t>Export</a:t>
                      </a:r>
                    </a:p>
                  </a:txBody>
                  <a:tcPr marL="44979" marR="44979" marT="47625" marB="47625"/>
                </a:tc>
                <a:tc>
                  <a:txBody>
                    <a:bodyPr/>
                    <a:lstStyle/>
                    <a:p>
                      <a:pPr fontAlgn="t"/>
                      <a:r>
                        <a:rPr lang="en-US" sz="1000" b="0" i="0">
                          <a:solidFill>
                            <a:srgbClr val="000000"/>
                          </a:solidFill>
                          <a:latin typeface="Arial"/>
                        </a:rPr>
                        <a:t>3.021</a:t>
                      </a:r>
                    </a:p>
                  </a:txBody>
                  <a:tcPr marL="44979" marR="44979" marT="47625" marB="47625"/>
                </a:tc>
                <a:tc>
                  <a:txBody>
                    <a:bodyPr/>
                    <a:lstStyle/>
                    <a:p>
                      <a:pPr fontAlgn="t"/>
                      <a:r>
                        <a:rPr lang="en-US" sz="1000" b="0" i="0">
                          <a:solidFill>
                            <a:srgbClr val="000000"/>
                          </a:solidFill>
                          <a:latin typeface="Arial"/>
                        </a:rPr>
                        <a:t>-3.84159</a:t>
                      </a:r>
                    </a:p>
                  </a:txBody>
                  <a:tcPr marL="44979" marR="44979" marT="47625" marB="47625"/>
                </a:tc>
                <a:tc>
                  <a:txBody>
                    <a:bodyPr/>
                    <a:lstStyle/>
                    <a:p>
                      <a:pPr fontAlgn="t"/>
                      <a:r>
                        <a:rPr lang="en-US" sz="1000" b="0" i="0">
                          <a:solidFill>
                            <a:srgbClr val="000000"/>
                          </a:solidFill>
                          <a:latin typeface="Arial"/>
                        </a:rPr>
                        <a:t>0.014479</a:t>
                      </a:r>
                    </a:p>
                  </a:txBody>
                  <a:tcPr marL="44979" marR="44979" marT="47625" marB="47625"/>
                </a:tc>
                <a:tc>
                  <a:txBody>
                    <a:bodyPr/>
                    <a:lstStyle/>
                    <a:p>
                      <a:pPr fontAlgn="t"/>
                      <a:r>
                        <a:rPr lang="en-US" sz="1000" b="0" i="0">
                          <a:solidFill>
                            <a:srgbClr val="000000"/>
                          </a:solidFill>
                          <a:latin typeface="Arial"/>
                        </a:rPr>
                        <a:t>0.092038</a:t>
                      </a:r>
                    </a:p>
                  </a:txBody>
                  <a:tcPr marL="44979" marR="44979" marT="47625" marB="47625"/>
                </a:tc>
                <a:tc>
                  <a:txBody>
                    <a:bodyPr/>
                    <a:lstStyle/>
                    <a:p>
                      <a:pPr fontAlgn="t"/>
                      <a:r>
                        <a:rPr lang="en-US" sz="1000" b="0" i="0" dirty="0">
                          <a:solidFill>
                            <a:srgbClr val="000000"/>
                          </a:solidFill>
                          <a:latin typeface="Arial"/>
                        </a:rPr>
                        <a:t>0.003003</a:t>
                      </a:r>
                    </a:p>
                  </a:txBody>
                  <a:tcPr marL="44979" marR="44979" marT="47625" marB="47625"/>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Covariance and Correlation between Models</a:t>
            </a:r>
            <a:endParaRPr lang="en-US" dirty="0"/>
          </a:p>
        </p:txBody>
      </p:sp>
      <p:graphicFrame>
        <p:nvGraphicFramePr>
          <p:cNvPr id="4" name="Content Placeholder 3"/>
          <p:cNvGraphicFramePr>
            <a:graphicFrameLocks noGrp="1"/>
          </p:cNvGraphicFramePr>
          <p:nvPr>
            <p:ph idx="1"/>
          </p:nvPr>
        </p:nvGraphicFramePr>
        <p:xfrm>
          <a:off x="457200" y="1935163"/>
          <a:ext cx="8229600" cy="22250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5">
                  <a:txBody>
                    <a:bodyPr/>
                    <a:lstStyle/>
                    <a:p>
                      <a:pPr algn="ctr" fontAlgn="t"/>
                      <a:r>
                        <a:rPr lang="en-US" sz="2000" b="1" i="0" u="none" strike="noStrike" dirty="0">
                          <a:solidFill>
                            <a:srgbClr val="000000"/>
                          </a:solidFill>
                          <a:latin typeface="Arial"/>
                        </a:rPr>
                        <a:t>Cross Model Covariance</a:t>
                      </a: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algn="l" fontAlgn="t"/>
                      <a:r>
                        <a:rPr lang="en-US" sz="1100" b="1" i="0" u="none" strike="noStrike" dirty="0">
                          <a:solidFill>
                            <a:srgbClr val="000000"/>
                          </a:solidFill>
                          <a:latin typeface="Arial"/>
                        </a:rPr>
                        <a:t> </a:t>
                      </a:r>
                    </a:p>
                  </a:txBody>
                  <a:tcPr marL="9525" marR="9525" marT="9525" marB="0"/>
                </a:tc>
                <a:tc>
                  <a:txBody>
                    <a:bodyPr/>
                    <a:lstStyle/>
                    <a:p>
                      <a:pPr algn="l" fontAlgn="t"/>
                      <a:r>
                        <a:rPr lang="en-US" sz="1100" b="1" i="0" u="none" strike="noStrike" dirty="0">
                          <a:solidFill>
                            <a:srgbClr val="000000"/>
                          </a:solidFill>
                          <a:latin typeface="Arial"/>
                        </a:rPr>
                        <a:t>FIRST</a:t>
                      </a:r>
                    </a:p>
                  </a:txBody>
                  <a:tcPr marL="9525" marR="9525" marT="9525" marB="0"/>
                </a:tc>
                <a:tc>
                  <a:txBody>
                    <a:bodyPr/>
                    <a:lstStyle/>
                    <a:p>
                      <a:pPr algn="l" fontAlgn="t"/>
                      <a:r>
                        <a:rPr lang="en-US" sz="1100" b="1" i="0" u="none" strike="noStrike" dirty="0">
                          <a:solidFill>
                            <a:srgbClr val="000000"/>
                          </a:solidFill>
                          <a:latin typeface="Arial"/>
                        </a:rPr>
                        <a:t>SECOND</a:t>
                      </a:r>
                    </a:p>
                  </a:txBody>
                  <a:tcPr marL="9525" marR="9525" marT="9525" marB="0"/>
                </a:tc>
                <a:tc>
                  <a:txBody>
                    <a:bodyPr/>
                    <a:lstStyle/>
                    <a:p>
                      <a:pPr algn="l" fontAlgn="t"/>
                      <a:r>
                        <a:rPr lang="en-US" sz="1100" b="1" i="0" u="none" strike="noStrike">
                          <a:solidFill>
                            <a:srgbClr val="000000"/>
                          </a:solidFill>
                          <a:latin typeface="Arial"/>
                        </a:rPr>
                        <a:t>THIRD</a:t>
                      </a:r>
                    </a:p>
                  </a:txBody>
                  <a:tcPr marL="9525" marR="9525" marT="9525" marB="0"/>
                </a:tc>
                <a:tc>
                  <a:txBody>
                    <a:bodyPr/>
                    <a:lstStyle/>
                    <a:p>
                      <a:pPr algn="l" fontAlgn="t"/>
                      <a:r>
                        <a:rPr lang="en-US" sz="1100" b="1" i="0" u="none" strike="noStrike">
                          <a:solidFill>
                            <a:srgbClr val="000000"/>
                          </a:solidFill>
                          <a:latin typeface="Arial"/>
                        </a:rPr>
                        <a:t>FOURTH</a:t>
                      </a:r>
                    </a:p>
                  </a:txBody>
                  <a:tcPr marL="9525" marR="9525" marT="9525" marB="0"/>
                </a:tc>
              </a:tr>
              <a:tr h="370840">
                <a:tc>
                  <a:txBody>
                    <a:bodyPr/>
                    <a:lstStyle/>
                    <a:p>
                      <a:pPr algn="l" fontAlgn="t"/>
                      <a:r>
                        <a:rPr lang="en-US" sz="1100" b="1" i="0" u="none" strike="noStrike">
                          <a:solidFill>
                            <a:srgbClr val="000000"/>
                          </a:solidFill>
                          <a:latin typeface="Arial"/>
                        </a:rPr>
                        <a:t>FIRST</a:t>
                      </a:r>
                    </a:p>
                  </a:txBody>
                  <a:tcPr marL="9525" marR="9525" marT="9525" marB="0"/>
                </a:tc>
                <a:tc>
                  <a:txBody>
                    <a:bodyPr/>
                    <a:lstStyle/>
                    <a:p>
                      <a:pPr algn="l" fontAlgn="t"/>
                      <a:r>
                        <a:rPr lang="en-US" sz="1100" b="0" i="0" u="none" strike="noStrike" dirty="0">
                          <a:solidFill>
                            <a:srgbClr val="000000"/>
                          </a:solidFill>
                          <a:latin typeface="Arial"/>
                        </a:rPr>
                        <a:t>15.1202</a:t>
                      </a:r>
                    </a:p>
                  </a:txBody>
                  <a:tcPr marL="9525" marR="9525" marT="9525" marB="0"/>
                </a:tc>
                <a:tc>
                  <a:txBody>
                    <a:bodyPr/>
                    <a:lstStyle/>
                    <a:p>
                      <a:pPr algn="l" fontAlgn="t"/>
                      <a:r>
                        <a:rPr lang="en-US" sz="1100" b="0" i="0" u="none" strike="noStrike" dirty="0">
                          <a:solidFill>
                            <a:srgbClr val="000000"/>
                          </a:solidFill>
                          <a:latin typeface="Arial"/>
                        </a:rPr>
                        <a:t>0.82595</a:t>
                      </a:r>
                    </a:p>
                  </a:txBody>
                  <a:tcPr marL="9525" marR="9525" marT="9525" marB="0"/>
                </a:tc>
                <a:tc>
                  <a:txBody>
                    <a:bodyPr/>
                    <a:lstStyle/>
                    <a:p>
                      <a:pPr algn="l" fontAlgn="t"/>
                      <a:r>
                        <a:rPr lang="en-US" sz="1100" b="0" i="0" u="none" strike="noStrike">
                          <a:solidFill>
                            <a:srgbClr val="000000"/>
                          </a:solidFill>
                          <a:latin typeface="Arial"/>
                        </a:rPr>
                        <a:t>-0.2126</a:t>
                      </a:r>
                    </a:p>
                  </a:txBody>
                  <a:tcPr marL="9525" marR="9525" marT="9525" marB="0"/>
                </a:tc>
                <a:tc>
                  <a:txBody>
                    <a:bodyPr/>
                    <a:lstStyle/>
                    <a:p>
                      <a:pPr algn="l" fontAlgn="t"/>
                      <a:r>
                        <a:rPr lang="en-US" sz="1100" b="0" i="0" u="none" strike="noStrike">
                          <a:solidFill>
                            <a:srgbClr val="000000"/>
                          </a:solidFill>
                          <a:latin typeface="Arial"/>
                        </a:rPr>
                        <a:t>-0.1528</a:t>
                      </a:r>
                    </a:p>
                  </a:txBody>
                  <a:tcPr marL="9525" marR="9525" marT="9525" marB="0"/>
                </a:tc>
              </a:tr>
              <a:tr h="370840">
                <a:tc>
                  <a:txBody>
                    <a:bodyPr/>
                    <a:lstStyle/>
                    <a:p>
                      <a:pPr algn="l" fontAlgn="t"/>
                      <a:r>
                        <a:rPr lang="en-US" sz="1100" b="1" i="0" u="none" strike="noStrike">
                          <a:solidFill>
                            <a:srgbClr val="000000"/>
                          </a:solidFill>
                          <a:latin typeface="Arial"/>
                        </a:rPr>
                        <a:t>SECOND</a:t>
                      </a:r>
                    </a:p>
                  </a:txBody>
                  <a:tcPr marL="9525" marR="9525" marT="9525" marB="0"/>
                </a:tc>
                <a:tc>
                  <a:txBody>
                    <a:bodyPr/>
                    <a:lstStyle/>
                    <a:p>
                      <a:pPr algn="l" fontAlgn="t"/>
                      <a:r>
                        <a:rPr lang="en-US" sz="1100" b="0" i="0" u="none" strike="noStrike">
                          <a:solidFill>
                            <a:srgbClr val="000000"/>
                          </a:solidFill>
                          <a:latin typeface="Arial"/>
                        </a:rPr>
                        <a:t>0.8259</a:t>
                      </a:r>
                    </a:p>
                  </a:txBody>
                  <a:tcPr marL="9525" marR="9525" marT="9525" marB="0"/>
                </a:tc>
                <a:tc>
                  <a:txBody>
                    <a:bodyPr/>
                    <a:lstStyle/>
                    <a:p>
                      <a:pPr algn="l" fontAlgn="t"/>
                      <a:r>
                        <a:rPr lang="en-US" sz="1100" b="0" i="0" u="none" strike="noStrike" dirty="0">
                          <a:solidFill>
                            <a:srgbClr val="000000"/>
                          </a:solidFill>
                          <a:latin typeface="Arial"/>
                        </a:rPr>
                        <a:t>0.21683</a:t>
                      </a:r>
                    </a:p>
                  </a:txBody>
                  <a:tcPr marL="9525" marR="9525" marT="9525" marB="0"/>
                </a:tc>
                <a:tc>
                  <a:txBody>
                    <a:bodyPr/>
                    <a:lstStyle/>
                    <a:p>
                      <a:pPr algn="l" fontAlgn="t"/>
                      <a:r>
                        <a:rPr lang="en-US" sz="1100" b="0" i="0" u="none" strike="noStrike" dirty="0">
                          <a:solidFill>
                            <a:srgbClr val="000000"/>
                          </a:solidFill>
                          <a:latin typeface="Arial"/>
                        </a:rPr>
                        <a:t>-0.0322</a:t>
                      </a:r>
                    </a:p>
                  </a:txBody>
                  <a:tcPr marL="9525" marR="9525" marT="9525" marB="0"/>
                </a:tc>
                <a:tc>
                  <a:txBody>
                    <a:bodyPr/>
                    <a:lstStyle/>
                    <a:p>
                      <a:pPr algn="l" fontAlgn="t"/>
                      <a:r>
                        <a:rPr lang="en-US" sz="1100" b="0" i="0" u="none" strike="noStrike">
                          <a:solidFill>
                            <a:srgbClr val="000000"/>
                          </a:solidFill>
                          <a:latin typeface="Arial"/>
                        </a:rPr>
                        <a:t>0.00667</a:t>
                      </a:r>
                    </a:p>
                  </a:txBody>
                  <a:tcPr marL="9525" marR="9525" marT="9525" marB="0"/>
                </a:tc>
              </a:tr>
              <a:tr h="370840">
                <a:tc>
                  <a:txBody>
                    <a:bodyPr/>
                    <a:lstStyle/>
                    <a:p>
                      <a:pPr algn="l" fontAlgn="t"/>
                      <a:r>
                        <a:rPr lang="en-US" sz="1100" b="1" i="0" u="none" strike="noStrike">
                          <a:solidFill>
                            <a:srgbClr val="000000"/>
                          </a:solidFill>
                          <a:latin typeface="Arial"/>
                        </a:rPr>
                        <a:t>THIRD</a:t>
                      </a:r>
                    </a:p>
                  </a:txBody>
                  <a:tcPr marL="9525" marR="9525" marT="9525" marB="0"/>
                </a:tc>
                <a:tc>
                  <a:txBody>
                    <a:bodyPr/>
                    <a:lstStyle/>
                    <a:p>
                      <a:pPr algn="l" fontAlgn="t"/>
                      <a:r>
                        <a:rPr lang="en-US" sz="1100" b="0" i="0" u="none" strike="noStrike">
                          <a:solidFill>
                            <a:srgbClr val="000000"/>
                          </a:solidFill>
                          <a:latin typeface="Arial"/>
                        </a:rPr>
                        <a:t>-0.2126</a:t>
                      </a:r>
                    </a:p>
                  </a:txBody>
                  <a:tcPr marL="9525" marR="9525" marT="9525" marB="0"/>
                </a:tc>
                <a:tc>
                  <a:txBody>
                    <a:bodyPr/>
                    <a:lstStyle/>
                    <a:p>
                      <a:pPr algn="l" fontAlgn="t"/>
                      <a:r>
                        <a:rPr lang="en-US" sz="1100" b="0" i="0" u="none" strike="noStrike">
                          <a:solidFill>
                            <a:srgbClr val="000000"/>
                          </a:solidFill>
                          <a:latin typeface="Arial"/>
                        </a:rPr>
                        <a:t>-0.0322</a:t>
                      </a:r>
                    </a:p>
                  </a:txBody>
                  <a:tcPr marL="9525" marR="9525" marT="9525" marB="0"/>
                </a:tc>
                <a:tc>
                  <a:txBody>
                    <a:bodyPr/>
                    <a:lstStyle/>
                    <a:p>
                      <a:pPr algn="l" fontAlgn="t"/>
                      <a:r>
                        <a:rPr lang="en-US" sz="1100" b="0" i="0" u="none" strike="noStrike" dirty="0">
                          <a:solidFill>
                            <a:srgbClr val="000000"/>
                          </a:solidFill>
                          <a:latin typeface="Arial"/>
                        </a:rPr>
                        <a:t>0.00778</a:t>
                      </a:r>
                    </a:p>
                  </a:txBody>
                  <a:tcPr marL="9525" marR="9525" marT="9525" marB="0"/>
                </a:tc>
                <a:tc>
                  <a:txBody>
                    <a:bodyPr/>
                    <a:lstStyle/>
                    <a:p>
                      <a:pPr algn="l" fontAlgn="t"/>
                      <a:r>
                        <a:rPr lang="en-US" sz="1100" b="0" i="0" u="none" strike="noStrike">
                          <a:solidFill>
                            <a:srgbClr val="000000"/>
                          </a:solidFill>
                          <a:latin typeface="Arial"/>
                        </a:rPr>
                        <a:t>0.00152</a:t>
                      </a:r>
                    </a:p>
                  </a:txBody>
                  <a:tcPr marL="9525" marR="9525" marT="9525" marB="0"/>
                </a:tc>
              </a:tr>
              <a:tr h="370840">
                <a:tc>
                  <a:txBody>
                    <a:bodyPr/>
                    <a:lstStyle/>
                    <a:p>
                      <a:pPr algn="l" fontAlgn="t"/>
                      <a:r>
                        <a:rPr lang="en-US" sz="1100" b="1" i="0" u="none" strike="noStrike">
                          <a:solidFill>
                            <a:srgbClr val="000000"/>
                          </a:solidFill>
                          <a:latin typeface="Arial"/>
                        </a:rPr>
                        <a:t>FOURTH</a:t>
                      </a:r>
                    </a:p>
                  </a:txBody>
                  <a:tcPr marL="9525" marR="9525" marT="9525" marB="0"/>
                </a:tc>
                <a:tc>
                  <a:txBody>
                    <a:bodyPr/>
                    <a:lstStyle/>
                    <a:p>
                      <a:pPr algn="l" fontAlgn="t"/>
                      <a:r>
                        <a:rPr lang="en-US" sz="1100" b="0" i="0" u="none" strike="noStrike">
                          <a:solidFill>
                            <a:srgbClr val="000000"/>
                          </a:solidFill>
                          <a:latin typeface="Arial"/>
                        </a:rPr>
                        <a:t>-0.1528</a:t>
                      </a:r>
                    </a:p>
                  </a:txBody>
                  <a:tcPr marL="9525" marR="9525" marT="9525" marB="0"/>
                </a:tc>
                <a:tc>
                  <a:txBody>
                    <a:bodyPr/>
                    <a:lstStyle/>
                    <a:p>
                      <a:pPr algn="l" fontAlgn="t"/>
                      <a:r>
                        <a:rPr lang="en-US" sz="1100" b="0" i="0" u="none" strike="noStrike">
                          <a:solidFill>
                            <a:srgbClr val="000000"/>
                          </a:solidFill>
                          <a:latin typeface="Arial"/>
                        </a:rPr>
                        <a:t>0.00667</a:t>
                      </a:r>
                    </a:p>
                  </a:txBody>
                  <a:tcPr marL="9525" marR="9525" marT="9525" marB="0"/>
                </a:tc>
                <a:tc>
                  <a:txBody>
                    <a:bodyPr/>
                    <a:lstStyle/>
                    <a:p>
                      <a:pPr algn="l" fontAlgn="t"/>
                      <a:r>
                        <a:rPr lang="en-US" sz="1100" b="0" i="0" u="none" strike="noStrike" dirty="0">
                          <a:solidFill>
                            <a:srgbClr val="000000"/>
                          </a:solidFill>
                          <a:latin typeface="Arial"/>
                        </a:rPr>
                        <a:t>0.00152</a:t>
                      </a:r>
                    </a:p>
                  </a:txBody>
                  <a:tcPr marL="9525" marR="9525" marT="9525" marB="0"/>
                </a:tc>
                <a:tc>
                  <a:txBody>
                    <a:bodyPr/>
                    <a:lstStyle/>
                    <a:p>
                      <a:pPr algn="l" fontAlgn="t"/>
                      <a:r>
                        <a:rPr lang="en-US" sz="1100" b="0" i="0" u="none" strike="noStrike" dirty="0">
                          <a:solidFill>
                            <a:srgbClr val="000000"/>
                          </a:solidFill>
                          <a:latin typeface="Arial"/>
                        </a:rPr>
                        <a:t>0.02945</a:t>
                      </a:r>
                    </a:p>
                  </a:txBody>
                  <a:tcPr marL="9525" marR="9525" marT="9525" marB="0"/>
                </a:tc>
              </a:tr>
            </a:tbl>
          </a:graphicData>
        </a:graphic>
      </p:graphicFrame>
      <p:graphicFrame>
        <p:nvGraphicFramePr>
          <p:cNvPr id="5" name="Content Placeholder 3"/>
          <p:cNvGraphicFramePr>
            <a:graphicFrameLocks/>
          </p:cNvGraphicFramePr>
          <p:nvPr/>
        </p:nvGraphicFramePr>
        <p:xfrm>
          <a:off x="457200" y="4419600"/>
          <a:ext cx="8229600" cy="22250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5">
                  <a:txBody>
                    <a:bodyPr/>
                    <a:lstStyle/>
                    <a:p>
                      <a:pPr algn="ctr" fontAlgn="t"/>
                      <a:r>
                        <a:rPr lang="en-US" sz="2000" b="1" i="0" u="none" strike="noStrike" dirty="0">
                          <a:solidFill>
                            <a:srgbClr val="000000"/>
                          </a:solidFill>
                          <a:latin typeface="Arial"/>
                        </a:rPr>
                        <a:t>Cross Model Correlation</a:t>
                      </a: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algn="ctr" fontAlgn="t"/>
                      <a:r>
                        <a:rPr lang="en-US" sz="1100" b="1" i="0" u="none" strike="noStrike">
                          <a:solidFill>
                            <a:srgbClr val="000000"/>
                          </a:solidFill>
                          <a:latin typeface="Arial"/>
                        </a:rPr>
                        <a:t> </a:t>
                      </a:r>
                    </a:p>
                  </a:txBody>
                  <a:tcPr marL="9525" marR="9525" marT="9525" marB="0"/>
                </a:tc>
                <a:tc>
                  <a:txBody>
                    <a:bodyPr/>
                    <a:lstStyle/>
                    <a:p>
                      <a:pPr algn="l" fontAlgn="t"/>
                      <a:r>
                        <a:rPr lang="en-US" sz="1100" b="1" i="0" u="none" strike="noStrike" dirty="0">
                          <a:solidFill>
                            <a:srgbClr val="000000"/>
                          </a:solidFill>
                          <a:latin typeface="Arial"/>
                        </a:rPr>
                        <a:t>FIRST</a:t>
                      </a:r>
                    </a:p>
                  </a:txBody>
                  <a:tcPr marL="9525" marR="9525" marT="9525" marB="0"/>
                </a:tc>
                <a:tc>
                  <a:txBody>
                    <a:bodyPr/>
                    <a:lstStyle/>
                    <a:p>
                      <a:pPr algn="l" fontAlgn="t"/>
                      <a:r>
                        <a:rPr lang="en-US" sz="1100" b="1" i="0" u="none" strike="noStrike" dirty="0">
                          <a:solidFill>
                            <a:srgbClr val="000000"/>
                          </a:solidFill>
                          <a:latin typeface="Arial"/>
                        </a:rPr>
                        <a:t>SECOND</a:t>
                      </a:r>
                    </a:p>
                  </a:txBody>
                  <a:tcPr marL="9525" marR="9525" marT="9525" marB="0"/>
                </a:tc>
                <a:tc>
                  <a:txBody>
                    <a:bodyPr/>
                    <a:lstStyle/>
                    <a:p>
                      <a:pPr algn="l" fontAlgn="t"/>
                      <a:r>
                        <a:rPr lang="en-US" sz="1100" b="1" i="0" u="none" strike="noStrike" dirty="0">
                          <a:solidFill>
                            <a:srgbClr val="000000"/>
                          </a:solidFill>
                          <a:latin typeface="Arial"/>
                        </a:rPr>
                        <a:t>THIRD</a:t>
                      </a:r>
                    </a:p>
                  </a:txBody>
                  <a:tcPr marL="9525" marR="9525" marT="9525" marB="0"/>
                </a:tc>
                <a:tc>
                  <a:txBody>
                    <a:bodyPr/>
                    <a:lstStyle/>
                    <a:p>
                      <a:pPr algn="l" fontAlgn="t"/>
                      <a:r>
                        <a:rPr lang="en-US" sz="1100" b="1" i="0" u="none" strike="noStrike" dirty="0">
                          <a:solidFill>
                            <a:srgbClr val="000000"/>
                          </a:solidFill>
                          <a:latin typeface="Arial"/>
                        </a:rPr>
                        <a:t>FOURTH</a:t>
                      </a:r>
                    </a:p>
                  </a:txBody>
                  <a:tcPr marL="9525" marR="9525" marT="9525" marB="0"/>
                </a:tc>
              </a:tr>
              <a:tr h="370840">
                <a:tc>
                  <a:txBody>
                    <a:bodyPr/>
                    <a:lstStyle/>
                    <a:p>
                      <a:pPr algn="l" fontAlgn="t"/>
                      <a:r>
                        <a:rPr lang="en-US" sz="1100" b="1" i="0" u="none" strike="noStrike" dirty="0">
                          <a:solidFill>
                            <a:srgbClr val="000000"/>
                          </a:solidFill>
                          <a:latin typeface="Arial"/>
                        </a:rPr>
                        <a:t>FIRST</a:t>
                      </a:r>
                    </a:p>
                  </a:txBody>
                  <a:tcPr marL="9525" marR="9525" marT="9525" marB="0"/>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0.45616</a:t>
                      </a:r>
                    </a:p>
                  </a:txBody>
                  <a:tcPr marL="9525" marR="9525" marT="9525" marB="0"/>
                </a:tc>
                <a:tc>
                  <a:txBody>
                    <a:bodyPr/>
                    <a:lstStyle/>
                    <a:p>
                      <a:pPr algn="l" fontAlgn="t"/>
                      <a:r>
                        <a:rPr lang="en-US" sz="1100" b="0" i="0" u="none" strike="noStrike" dirty="0">
                          <a:solidFill>
                            <a:srgbClr val="000000"/>
                          </a:solidFill>
                          <a:latin typeface="Arial"/>
                        </a:rPr>
                        <a:t>-0.6198</a:t>
                      </a:r>
                    </a:p>
                  </a:txBody>
                  <a:tcPr marL="9525" marR="9525" marT="9525" marB="0"/>
                </a:tc>
                <a:tc>
                  <a:txBody>
                    <a:bodyPr/>
                    <a:lstStyle/>
                    <a:p>
                      <a:pPr algn="l" fontAlgn="t"/>
                      <a:r>
                        <a:rPr lang="en-US" sz="1100" b="0" i="0" u="none" strike="noStrike" dirty="0">
                          <a:solidFill>
                            <a:srgbClr val="000000"/>
                          </a:solidFill>
                          <a:latin typeface="Arial"/>
                        </a:rPr>
                        <a:t>-0.229</a:t>
                      </a:r>
                    </a:p>
                  </a:txBody>
                  <a:tcPr marL="9525" marR="9525" marT="9525" marB="0"/>
                </a:tc>
              </a:tr>
              <a:tr h="370840">
                <a:tc>
                  <a:txBody>
                    <a:bodyPr/>
                    <a:lstStyle/>
                    <a:p>
                      <a:pPr algn="l" fontAlgn="t"/>
                      <a:r>
                        <a:rPr lang="en-US" sz="1100" b="1" i="0" u="none" strike="noStrike" dirty="0">
                          <a:solidFill>
                            <a:srgbClr val="000000"/>
                          </a:solidFill>
                          <a:latin typeface="Arial"/>
                        </a:rPr>
                        <a:t>SECOND</a:t>
                      </a:r>
                    </a:p>
                  </a:txBody>
                  <a:tcPr marL="9525" marR="9525" marT="9525" marB="0"/>
                </a:tc>
                <a:tc>
                  <a:txBody>
                    <a:bodyPr/>
                    <a:lstStyle/>
                    <a:p>
                      <a:pPr algn="l" fontAlgn="t"/>
                      <a:r>
                        <a:rPr lang="en-US" sz="1100" b="0" i="0" u="none" strike="noStrike" dirty="0">
                          <a:solidFill>
                            <a:srgbClr val="000000"/>
                          </a:solidFill>
                          <a:latin typeface="Arial"/>
                        </a:rPr>
                        <a:t>0.45616</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-0.7828</a:t>
                      </a:r>
                    </a:p>
                  </a:txBody>
                  <a:tcPr marL="9525" marR="9525" marT="9525" marB="0"/>
                </a:tc>
                <a:tc>
                  <a:txBody>
                    <a:bodyPr/>
                    <a:lstStyle/>
                    <a:p>
                      <a:pPr algn="l" fontAlgn="t"/>
                      <a:r>
                        <a:rPr lang="en-US" sz="1100" b="0" i="0" u="none" strike="noStrike" dirty="0">
                          <a:solidFill>
                            <a:srgbClr val="000000"/>
                          </a:solidFill>
                          <a:latin typeface="Arial"/>
                        </a:rPr>
                        <a:t>0.08341</a:t>
                      </a:r>
                    </a:p>
                  </a:txBody>
                  <a:tcPr marL="9525" marR="9525" marT="9525" marB="0"/>
                </a:tc>
              </a:tr>
              <a:tr h="370840">
                <a:tc>
                  <a:txBody>
                    <a:bodyPr/>
                    <a:lstStyle/>
                    <a:p>
                      <a:pPr algn="l" fontAlgn="t"/>
                      <a:r>
                        <a:rPr lang="en-US" sz="1100" b="1" i="0" u="none" strike="noStrike" dirty="0">
                          <a:solidFill>
                            <a:srgbClr val="000000"/>
                          </a:solidFill>
                          <a:latin typeface="Arial"/>
                        </a:rPr>
                        <a:t>THIRD</a:t>
                      </a:r>
                    </a:p>
                  </a:txBody>
                  <a:tcPr marL="9525" marR="9525" marT="9525" marB="0"/>
                </a:tc>
                <a:tc>
                  <a:txBody>
                    <a:bodyPr/>
                    <a:lstStyle/>
                    <a:p>
                      <a:pPr algn="l" fontAlgn="t"/>
                      <a:r>
                        <a:rPr lang="en-US" sz="1100" b="0" i="0" u="none" strike="noStrike">
                          <a:solidFill>
                            <a:srgbClr val="000000"/>
                          </a:solidFill>
                          <a:latin typeface="Arial"/>
                        </a:rPr>
                        <a:t>-0.61979</a:t>
                      </a:r>
                    </a:p>
                  </a:txBody>
                  <a:tcPr marL="9525" marR="9525" marT="9525" marB="0"/>
                </a:tc>
                <a:tc>
                  <a:txBody>
                    <a:bodyPr/>
                    <a:lstStyle/>
                    <a:p>
                      <a:pPr algn="l" fontAlgn="t"/>
                      <a:r>
                        <a:rPr lang="en-US" sz="1100" b="0" i="0" u="none" strike="noStrike">
                          <a:solidFill>
                            <a:srgbClr val="000000"/>
                          </a:solidFill>
                          <a:latin typeface="Arial"/>
                        </a:rPr>
                        <a:t>-0.7828</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0.1003</a:t>
                      </a:r>
                    </a:p>
                  </a:txBody>
                  <a:tcPr marL="9525" marR="9525" marT="9525" marB="0"/>
                </a:tc>
              </a:tr>
              <a:tr h="370840">
                <a:tc>
                  <a:txBody>
                    <a:bodyPr/>
                    <a:lstStyle/>
                    <a:p>
                      <a:pPr algn="l" fontAlgn="t"/>
                      <a:r>
                        <a:rPr lang="en-US" sz="1100" b="1" i="0" u="none" strike="noStrike" dirty="0">
                          <a:solidFill>
                            <a:srgbClr val="000000"/>
                          </a:solidFill>
                          <a:latin typeface="Arial"/>
                        </a:rPr>
                        <a:t>FOURTH</a:t>
                      </a:r>
                    </a:p>
                  </a:txBody>
                  <a:tcPr marL="9525" marR="9525" marT="9525" marB="0"/>
                </a:tc>
                <a:tc>
                  <a:txBody>
                    <a:bodyPr/>
                    <a:lstStyle/>
                    <a:p>
                      <a:pPr algn="l" fontAlgn="t"/>
                      <a:r>
                        <a:rPr lang="en-US" sz="1100" b="0" i="0" u="none" strike="noStrike">
                          <a:solidFill>
                            <a:srgbClr val="000000"/>
                          </a:solidFill>
                          <a:latin typeface="Arial"/>
                        </a:rPr>
                        <a:t>-0.229</a:t>
                      </a:r>
                    </a:p>
                  </a:txBody>
                  <a:tcPr marL="9525" marR="9525" marT="9525" marB="0"/>
                </a:tc>
                <a:tc>
                  <a:txBody>
                    <a:bodyPr/>
                    <a:lstStyle/>
                    <a:p>
                      <a:pPr algn="l" fontAlgn="t"/>
                      <a:r>
                        <a:rPr lang="en-US" sz="1100" b="0" i="0" u="none" strike="noStrike">
                          <a:solidFill>
                            <a:srgbClr val="000000"/>
                          </a:solidFill>
                          <a:latin typeface="Arial"/>
                        </a:rPr>
                        <a:t>0.08341</a:t>
                      </a:r>
                    </a:p>
                  </a:txBody>
                  <a:tcPr marL="9525" marR="9525" marT="9525" marB="0"/>
                </a:tc>
                <a:tc>
                  <a:txBody>
                    <a:bodyPr/>
                    <a:lstStyle/>
                    <a:p>
                      <a:pPr algn="l" fontAlgn="t"/>
                      <a:r>
                        <a:rPr lang="en-US" sz="1100" b="0" i="0" u="none" strike="noStrike">
                          <a:solidFill>
                            <a:srgbClr val="000000"/>
                          </a:solidFill>
                          <a:latin typeface="Arial"/>
                        </a:rPr>
                        <a:t>0.1003</a:t>
                      </a:r>
                    </a:p>
                  </a:txBody>
                  <a:tcPr marL="9525" marR="9525" marT="9525" marB="0"/>
                </a:tc>
                <a:tc>
                  <a:txBody>
                    <a:bodyPr/>
                    <a:lstStyle/>
                    <a:p>
                      <a:pPr algn="l" fontAlgn="t"/>
                      <a:r>
                        <a:rPr lang="en-US" sz="1100" b="0" i="0" u="none" strike="noStrike" dirty="0">
                          <a:solidFill>
                            <a:srgbClr val="000000"/>
                          </a:solidFill>
                          <a:latin typeface="Arial"/>
                        </a:rPr>
                        <a:t>1</a:t>
                      </a:r>
                    </a:p>
                  </a:txBody>
                  <a:tcPr marL="9525" marR="9525" marT="9525"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2SLS </a:t>
            </a:r>
            <a:r>
              <a:rPr lang="en-US" sz="3600" b="1" dirty="0" smtClean="0">
                <a:latin typeface="Times New Roman" pitchFamily="18" charset="0"/>
                <a:cs typeface="Times New Roman" pitchFamily="18" charset="0"/>
              </a:rPr>
              <a:t>(First Stage)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5" name="Rectangle 4"/>
          <p:cNvSpPr/>
          <p:nvPr/>
        </p:nvSpPr>
        <p:spPr>
          <a:xfrm>
            <a:off x="457200" y="1524000"/>
            <a:ext cx="6400800" cy="1569660"/>
          </a:xfrm>
          <a:prstGeom prst="rect">
            <a:avLst/>
          </a:prstGeom>
        </p:spPr>
        <p:txBody>
          <a:bodyPr wrap="square">
            <a:spAutoFit/>
          </a:bodyPr>
          <a:lstStyle/>
          <a:p>
            <a:r>
              <a:rPr lang="en-US" sz="1200" b="1" dirty="0" smtClean="0"/>
              <a:t> proc </a:t>
            </a:r>
            <a:r>
              <a:rPr lang="en-US" sz="1200" b="1" dirty="0" err="1"/>
              <a:t>syslin</a:t>
            </a:r>
            <a:r>
              <a:rPr lang="en-US" sz="1200" b="1" dirty="0"/>
              <a:t> data = </a:t>
            </a:r>
            <a:r>
              <a:rPr lang="en-US" sz="1200" b="1" dirty="0" err="1"/>
              <a:t>sasuser.Consa</a:t>
            </a:r>
            <a:r>
              <a:rPr lang="en-US" sz="1200" b="1" dirty="0"/>
              <a:t> </a:t>
            </a:r>
            <a:r>
              <a:rPr lang="en-US" sz="1200" b="1" dirty="0" smtClean="0"/>
              <a:t>2sls First;     </a:t>
            </a:r>
            <a:endParaRPr lang="en-US" sz="1200" b="1" dirty="0"/>
          </a:p>
          <a:p>
            <a:r>
              <a:rPr lang="en-US" sz="1200" dirty="0"/>
              <a:t>      endogenous  Growth GCFC FDI Export;</a:t>
            </a:r>
          </a:p>
          <a:p>
            <a:r>
              <a:rPr lang="en-US" sz="1200" dirty="0"/>
              <a:t>      instruments Labor Wage M3 EXRATE;</a:t>
            </a:r>
          </a:p>
          <a:p>
            <a:r>
              <a:rPr lang="en-US" sz="1200" dirty="0"/>
              <a:t>      First: model Growth = GCFC FDI Export Labor;</a:t>
            </a:r>
          </a:p>
          <a:p>
            <a:r>
              <a:rPr lang="en-US" sz="1200" dirty="0"/>
              <a:t>      Second: model FDI = Growth GCFC Wage;</a:t>
            </a:r>
          </a:p>
          <a:p>
            <a:r>
              <a:rPr lang="en-US" sz="1200" dirty="0"/>
              <a:t>      Third: model GCFC = FDI Growth M3;</a:t>
            </a:r>
          </a:p>
          <a:p>
            <a:r>
              <a:rPr lang="en-US" sz="1200" dirty="0"/>
              <a:t>      Fourth: model Export = Growth EXRATE GCFC;</a:t>
            </a:r>
          </a:p>
          <a:p>
            <a:r>
              <a:rPr lang="en-US" sz="1200" dirty="0"/>
              <a:t>   </a:t>
            </a:r>
            <a:r>
              <a:rPr lang="en-US" sz="1200" b="1" dirty="0"/>
              <a:t>run;</a:t>
            </a:r>
            <a:endParaRPr lang="en-US" sz="1200" dirty="0"/>
          </a:p>
        </p:txBody>
      </p:sp>
      <p:graphicFrame>
        <p:nvGraphicFramePr>
          <p:cNvPr id="7" name="Content Placeholder 10"/>
          <p:cNvGraphicFramePr>
            <a:graphicFrameLocks/>
          </p:cNvGraphicFramePr>
          <p:nvPr/>
        </p:nvGraphicFramePr>
        <p:xfrm>
          <a:off x="762000" y="3200400"/>
          <a:ext cx="3733800" cy="3073400"/>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431800">
                <a:tc gridSpan="6">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0000"/>
                          </a:solidFill>
                          <a:effectLst/>
                          <a:uLnTx/>
                          <a:uFillTx/>
                          <a:latin typeface="Arial"/>
                          <a:ea typeface="+mn-ea"/>
                          <a:cs typeface="+mn-cs"/>
                        </a:rPr>
                        <a:t>GROWTH EQUATION</a:t>
                      </a: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2600">
                <a:tc>
                  <a:txBody>
                    <a:bodyPr/>
                    <a:lstStyle/>
                    <a:p>
                      <a:pPr algn="l" fontAlgn="t"/>
                      <a:r>
                        <a:rPr lang="en-US" sz="1100" b="1" i="0" u="none" strike="noStrike">
                          <a:solidFill>
                            <a:srgbClr val="000000"/>
                          </a:solidFill>
                          <a:latin typeface="Arial"/>
                        </a:rPr>
                        <a:t>Variable</a:t>
                      </a:r>
                    </a:p>
                  </a:txBody>
                  <a:tcPr marL="9525" marR="9525" marT="9525" marB="0"/>
                </a:tc>
                <a:tc>
                  <a:txBody>
                    <a:bodyPr/>
                    <a:lstStyle/>
                    <a:p>
                      <a:pPr algn="l" fontAlgn="t"/>
                      <a:r>
                        <a:rPr lang="en-US" sz="1100" b="1" i="0" u="none" strike="noStrike">
                          <a:solidFill>
                            <a:srgbClr val="000000"/>
                          </a:solidFill>
                          <a:latin typeface="Arial"/>
                        </a:rPr>
                        <a:t>DF</a:t>
                      </a:r>
                    </a:p>
                  </a:txBody>
                  <a:tcPr marL="9525" marR="9525" marT="9525" marB="0"/>
                </a:tc>
                <a:tc>
                  <a:txBody>
                    <a:bodyPr/>
                    <a:lstStyle/>
                    <a:p>
                      <a:pPr algn="l" fontAlgn="t"/>
                      <a:r>
                        <a:rPr lang="en-US" sz="1100" b="1" i="0" u="none" strike="noStrike">
                          <a:solidFill>
                            <a:srgbClr val="000000"/>
                          </a:solidFill>
                          <a:latin typeface="Arial"/>
                        </a:rPr>
                        <a:t>Parameter Estimate</a:t>
                      </a:r>
                    </a:p>
                  </a:txBody>
                  <a:tcPr marL="9525" marR="9525" marT="9525" marB="0"/>
                </a:tc>
                <a:tc>
                  <a:txBody>
                    <a:bodyPr/>
                    <a:lstStyle/>
                    <a:p>
                      <a:pPr algn="l" fontAlgn="t"/>
                      <a:r>
                        <a:rPr lang="en-US" sz="1100" b="1" i="0" u="none" strike="noStrike">
                          <a:solidFill>
                            <a:srgbClr val="000000"/>
                          </a:solidFill>
                          <a:latin typeface="Arial"/>
                        </a:rPr>
                        <a:t>Standard Error</a:t>
                      </a:r>
                    </a:p>
                  </a:txBody>
                  <a:tcPr marL="9525" marR="9525" marT="9525" marB="0"/>
                </a:tc>
                <a:tc>
                  <a:txBody>
                    <a:bodyPr/>
                    <a:lstStyle/>
                    <a:p>
                      <a:pPr algn="l" fontAlgn="t"/>
                      <a:r>
                        <a:rPr lang="en-US" sz="1100" b="1" i="0" u="none" strike="noStrike">
                          <a:solidFill>
                            <a:srgbClr val="000000"/>
                          </a:solidFill>
                          <a:latin typeface="Arial"/>
                        </a:rPr>
                        <a:t>t Value</a:t>
                      </a:r>
                    </a:p>
                  </a:txBody>
                  <a:tcPr marL="9525" marR="9525" marT="9525" marB="0"/>
                </a:tc>
                <a:tc>
                  <a:txBody>
                    <a:bodyPr/>
                    <a:lstStyle/>
                    <a:p>
                      <a:pPr algn="l" fontAlgn="t"/>
                      <a:r>
                        <a:rPr lang="en-US" sz="1100" b="1" i="0" u="none" strike="noStrike">
                          <a:solidFill>
                            <a:srgbClr val="000000"/>
                          </a:solidFill>
                          <a:latin typeface="Arial"/>
                        </a:rPr>
                        <a:t>Pr &gt; |t|</a:t>
                      </a:r>
                    </a:p>
                  </a:txBody>
                  <a:tcPr marL="9525" marR="9525" marT="9525" marB="0"/>
                </a:tc>
              </a:tr>
              <a:tr h="431800">
                <a:tc>
                  <a:txBody>
                    <a:bodyPr/>
                    <a:lstStyle/>
                    <a:p>
                      <a:pPr algn="l" fontAlgn="t"/>
                      <a:r>
                        <a:rPr lang="en-US" sz="1100" b="1" i="0" u="none" strike="noStrike">
                          <a:solidFill>
                            <a:srgbClr val="000000"/>
                          </a:solidFill>
                          <a:latin typeface="Arial"/>
                        </a:rPr>
                        <a:t>Intercept</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36.8228</a:t>
                      </a:r>
                    </a:p>
                  </a:txBody>
                  <a:tcPr marL="9525" marR="9525" marT="9525" marB="0"/>
                </a:tc>
                <a:tc>
                  <a:txBody>
                    <a:bodyPr/>
                    <a:lstStyle/>
                    <a:p>
                      <a:pPr algn="l" fontAlgn="t"/>
                      <a:r>
                        <a:rPr lang="en-US" sz="1100" b="0" i="0" u="none" strike="noStrike">
                          <a:solidFill>
                            <a:srgbClr val="000000"/>
                          </a:solidFill>
                          <a:latin typeface="Arial"/>
                        </a:rPr>
                        <a:t>7.75981</a:t>
                      </a:r>
                    </a:p>
                  </a:txBody>
                  <a:tcPr marL="9525" marR="9525" marT="9525" marB="0"/>
                </a:tc>
                <a:tc>
                  <a:txBody>
                    <a:bodyPr/>
                    <a:lstStyle/>
                    <a:p>
                      <a:pPr algn="l" fontAlgn="t"/>
                      <a:r>
                        <a:rPr lang="en-US" sz="1100" b="0" i="0" u="none" strike="noStrike">
                          <a:solidFill>
                            <a:srgbClr val="000000"/>
                          </a:solidFill>
                          <a:latin typeface="Arial"/>
                        </a:rPr>
                        <a:t>4.75</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31800">
                <a:tc>
                  <a:txBody>
                    <a:bodyPr/>
                    <a:lstStyle/>
                    <a:p>
                      <a:pPr algn="l" fontAlgn="t"/>
                      <a:r>
                        <a:rPr lang="en-US" sz="1100" b="1" i="0" u="none" strike="noStrike">
                          <a:solidFill>
                            <a:srgbClr val="000000"/>
                          </a:solidFill>
                          <a:latin typeface="Arial"/>
                        </a:rPr>
                        <a:t>Labor</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-10.4448</a:t>
                      </a:r>
                    </a:p>
                  </a:txBody>
                  <a:tcPr marL="9525" marR="9525" marT="9525" marB="0"/>
                </a:tc>
                <a:tc>
                  <a:txBody>
                    <a:bodyPr/>
                    <a:lstStyle/>
                    <a:p>
                      <a:pPr algn="l" fontAlgn="t"/>
                      <a:r>
                        <a:rPr lang="en-US" sz="1100" b="0" i="0" u="none" strike="noStrike">
                          <a:solidFill>
                            <a:srgbClr val="000000"/>
                          </a:solidFill>
                          <a:latin typeface="Arial"/>
                        </a:rPr>
                        <a:t>5.61812</a:t>
                      </a:r>
                    </a:p>
                  </a:txBody>
                  <a:tcPr marL="9525" marR="9525" marT="9525" marB="0"/>
                </a:tc>
                <a:tc>
                  <a:txBody>
                    <a:bodyPr/>
                    <a:lstStyle/>
                    <a:p>
                      <a:pPr algn="l" fontAlgn="t"/>
                      <a:r>
                        <a:rPr lang="en-US" sz="1100" b="0" i="0" u="none" strike="noStrike">
                          <a:solidFill>
                            <a:srgbClr val="000000"/>
                          </a:solidFill>
                          <a:latin typeface="Arial"/>
                        </a:rPr>
                        <a:t>-1.86</a:t>
                      </a:r>
                    </a:p>
                  </a:txBody>
                  <a:tcPr marL="9525" marR="9525" marT="9525" marB="0"/>
                </a:tc>
                <a:tc>
                  <a:txBody>
                    <a:bodyPr/>
                    <a:lstStyle/>
                    <a:p>
                      <a:pPr algn="l" fontAlgn="t"/>
                      <a:r>
                        <a:rPr lang="en-US" sz="1100" b="0" i="0" u="none" strike="noStrike">
                          <a:solidFill>
                            <a:srgbClr val="000000"/>
                          </a:solidFill>
                          <a:latin typeface="Arial"/>
                        </a:rPr>
                        <a:t>0.0693</a:t>
                      </a:r>
                    </a:p>
                  </a:txBody>
                  <a:tcPr marL="9525" marR="9525" marT="9525" marB="0"/>
                </a:tc>
              </a:tr>
              <a:tr h="431800">
                <a:tc>
                  <a:txBody>
                    <a:bodyPr/>
                    <a:lstStyle/>
                    <a:p>
                      <a:pPr algn="l" fontAlgn="t"/>
                      <a:r>
                        <a:rPr lang="en-US" sz="1100" b="1" i="0" u="none" strike="noStrike">
                          <a:solidFill>
                            <a:srgbClr val="000000"/>
                          </a:solidFill>
                          <a:latin typeface="Arial"/>
                        </a:rPr>
                        <a:t>Wage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2.33841</a:t>
                      </a:r>
                    </a:p>
                  </a:txBody>
                  <a:tcPr marL="9525" marR="9525" marT="9525" marB="0"/>
                </a:tc>
                <a:tc>
                  <a:txBody>
                    <a:bodyPr/>
                    <a:lstStyle/>
                    <a:p>
                      <a:pPr algn="l" fontAlgn="t"/>
                      <a:r>
                        <a:rPr lang="en-US" sz="1100" b="0" i="0" u="none" strike="noStrike">
                          <a:solidFill>
                            <a:srgbClr val="000000"/>
                          </a:solidFill>
                          <a:latin typeface="Arial"/>
                        </a:rPr>
                        <a:t>1.25136</a:t>
                      </a:r>
                    </a:p>
                  </a:txBody>
                  <a:tcPr marL="9525" marR="9525" marT="9525" marB="0"/>
                </a:tc>
                <a:tc>
                  <a:txBody>
                    <a:bodyPr/>
                    <a:lstStyle/>
                    <a:p>
                      <a:pPr algn="l" fontAlgn="t"/>
                      <a:r>
                        <a:rPr lang="en-US" sz="1100" b="0" i="0" u="none" strike="noStrike">
                          <a:solidFill>
                            <a:srgbClr val="000000"/>
                          </a:solidFill>
                          <a:latin typeface="Arial"/>
                        </a:rPr>
                        <a:t>1.87</a:t>
                      </a:r>
                    </a:p>
                  </a:txBody>
                  <a:tcPr marL="9525" marR="9525" marT="9525" marB="0"/>
                </a:tc>
                <a:tc>
                  <a:txBody>
                    <a:bodyPr/>
                    <a:lstStyle/>
                    <a:p>
                      <a:pPr algn="l" fontAlgn="t"/>
                      <a:r>
                        <a:rPr lang="en-US" sz="1100" b="0" i="0" u="none" strike="noStrike">
                          <a:solidFill>
                            <a:srgbClr val="000000"/>
                          </a:solidFill>
                          <a:latin typeface="Arial"/>
                        </a:rPr>
                        <a:t>0.0679</a:t>
                      </a:r>
                    </a:p>
                  </a:txBody>
                  <a:tcPr marL="9525" marR="9525" marT="9525" marB="0"/>
                </a:tc>
              </a:tr>
              <a:tr h="431800">
                <a:tc>
                  <a:txBody>
                    <a:bodyPr/>
                    <a:lstStyle/>
                    <a:p>
                      <a:pPr algn="l" fontAlgn="t"/>
                      <a:r>
                        <a:rPr lang="en-US" sz="1100" b="1" i="0" u="none" strike="noStrike">
                          <a:solidFill>
                            <a:srgbClr val="000000"/>
                          </a:solidFill>
                          <a:latin typeface="Arial"/>
                        </a:rPr>
                        <a:t>M3</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-3.88007</a:t>
                      </a:r>
                    </a:p>
                  </a:txBody>
                  <a:tcPr marL="9525" marR="9525" marT="9525" marB="0"/>
                </a:tc>
                <a:tc>
                  <a:txBody>
                    <a:bodyPr/>
                    <a:lstStyle/>
                    <a:p>
                      <a:pPr algn="l" fontAlgn="t"/>
                      <a:r>
                        <a:rPr lang="en-US" sz="1100" b="0" i="0" u="none" strike="noStrike">
                          <a:solidFill>
                            <a:srgbClr val="000000"/>
                          </a:solidFill>
                          <a:latin typeface="Arial"/>
                        </a:rPr>
                        <a:t>3.77901</a:t>
                      </a:r>
                    </a:p>
                  </a:txBody>
                  <a:tcPr marL="9525" marR="9525" marT="9525" marB="0"/>
                </a:tc>
                <a:tc>
                  <a:txBody>
                    <a:bodyPr/>
                    <a:lstStyle/>
                    <a:p>
                      <a:pPr algn="l" fontAlgn="t"/>
                      <a:r>
                        <a:rPr lang="en-US" sz="1100" b="0" i="0" u="none" strike="noStrike">
                          <a:solidFill>
                            <a:srgbClr val="000000"/>
                          </a:solidFill>
                          <a:latin typeface="Arial"/>
                        </a:rPr>
                        <a:t>-1.03</a:t>
                      </a:r>
                    </a:p>
                  </a:txBody>
                  <a:tcPr marL="9525" marR="9525" marT="9525" marB="0"/>
                </a:tc>
                <a:tc>
                  <a:txBody>
                    <a:bodyPr/>
                    <a:lstStyle/>
                    <a:p>
                      <a:pPr algn="l" fontAlgn="t"/>
                      <a:r>
                        <a:rPr lang="en-US" sz="1100" b="0" i="0" u="none" strike="noStrike">
                          <a:solidFill>
                            <a:srgbClr val="000000"/>
                          </a:solidFill>
                          <a:latin typeface="Arial"/>
                        </a:rPr>
                        <a:t>0.3098</a:t>
                      </a:r>
                    </a:p>
                  </a:txBody>
                  <a:tcPr marL="9525" marR="9525" marT="9525" marB="0"/>
                </a:tc>
              </a:tr>
              <a:tr h="431800">
                <a:tc>
                  <a:txBody>
                    <a:bodyPr/>
                    <a:lstStyle/>
                    <a:p>
                      <a:pPr algn="l" fontAlgn="t"/>
                      <a:r>
                        <a:rPr lang="en-US" sz="1100" b="1" i="0" u="none" strike="noStrike">
                          <a:solidFill>
                            <a:srgbClr val="000000"/>
                          </a:solidFill>
                          <a:latin typeface="Arial"/>
                        </a:rPr>
                        <a:t>EXRATE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-0.53717</a:t>
                      </a:r>
                    </a:p>
                  </a:txBody>
                  <a:tcPr marL="9525" marR="9525" marT="9525" marB="0"/>
                </a:tc>
                <a:tc>
                  <a:txBody>
                    <a:bodyPr/>
                    <a:lstStyle/>
                    <a:p>
                      <a:pPr algn="l" fontAlgn="t"/>
                      <a:r>
                        <a:rPr lang="en-US" sz="1100" b="0" i="0" u="none" strike="noStrike">
                          <a:solidFill>
                            <a:srgbClr val="000000"/>
                          </a:solidFill>
                          <a:latin typeface="Arial"/>
                        </a:rPr>
                        <a:t>0.1042</a:t>
                      </a:r>
                    </a:p>
                  </a:txBody>
                  <a:tcPr marL="9525" marR="9525" marT="9525" marB="0"/>
                </a:tc>
                <a:tc>
                  <a:txBody>
                    <a:bodyPr/>
                    <a:lstStyle/>
                    <a:p>
                      <a:pPr algn="l" fontAlgn="t"/>
                      <a:r>
                        <a:rPr lang="en-US" sz="1100" b="0" i="0" u="none" strike="noStrike">
                          <a:solidFill>
                            <a:srgbClr val="000000"/>
                          </a:solidFill>
                          <a:latin typeface="Arial"/>
                        </a:rPr>
                        <a:t>-5.16</a:t>
                      </a:r>
                    </a:p>
                  </a:txBody>
                  <a:tcPr marL="9525" marR="9525" marT="9525" marB="0"/>
                </a:tc>
                <a:tc>
                  <a:txBody>
                    <a:bodyPr/>
                    <a:lstStyle/>
                    <a:p>
                      <a:pPr algn="l" fontAlgn="t"/>
                      <a:r>
                        <a:rPr lang="en-US" sz="1100" b="0" i="0" u="none" strike="noStrike" dirty="0">
                          <a:solidFill>
                            <a:srgbClr val="000000"/>
                          </a:solidFill>
                          <a:latin typeface="Arial"/>
                        </a:rPr>
                        <a:t>&lt;.0001</a:t>
                      </a:r>
                    </a:p>
                  </a:txBody>
                  <a:tcPr marL="9525" marR="9525" marT="9525" marB="0"/>
                </a:tc>
              </a:tr>
            </a:tbl>
          </a:graphicData>
        </a:graphic>
      </p:graphicFrame>
      <p:graphicFrame>
        <p:nvGraphicFramePr>
          <p:cNvPr id="8" name="Content Placeholder 11"/>
          <p:cNvGraphicFramePr>
            <a:graphicFrameLocks/>
          </p:cNvGraphicFramePr>
          <p:nvPr/>
        </p:nvGraphicFramePr>
        <p:xfrm>
          <a:off x="4572000" y="3200400"/>
          <a:ext cx="3842656" cy="3108364"/>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389438">
                <a:tc gridSpan="6">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0000"/>
                          </a:solidFill>
                          <a:effectLst/>
                          <a:uLnTx/>
                          <a:uFillTx/>
                          <a:latin typeface="Arial"/>
                          <a:ea typeface="+mn-ea"/>
                          <a:cs typeface="+mn-cs"/>
                        </a:rPr>
                        <a:t>FDI EQUATION</a:t>
                      </a: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2111">
                <a:tc>
                  <a:txBody>
                    <a:bodyPr/>
                    <a:lstStyle/>
                    <a:p>
                      <a:pPr algn="ctr" fontAlgn="t"/>
                      <a:r>
                        <a:rPr lang="en-US" sz="1100" b="1" i="0" u="none" strike="noStrike" dirty="0">
                          <a:solidFill>
                            <a:srgbClr val="000000"/>
                          </a:solidFill>
                          <a:latin typeface="Arial"/>
                        </a:rPr>
                        <a:t>Variable</a:t>
                      </a:r>
                    </a:p>
                  </a:txBody>
                  <a:tcPr marL="9525" marR="9525" marT="9525" marB="0"/>
                </a:tc>
                <a:tc>
                  <a:txBody>
                    <a:bodyPr/>
                    <a:lstStyle/>
                    <a:p>
                      <a:pPr algn="ctr" fontAlgn="t"/>
                      <a:r>
                        <a:rPr lang="en-US" sz="1100" b="1" i="0" u="none" strike="noStrike">
                          <a:solidFill>
                            <a:srgbClr val="000000"/>
                          </a:solidFill>
                          <a:latin typeface="Arial"/>
                        </a:rPr>
                        <a:t>DF</a:t>
                      </a:r>
                    </a:p>
                  </a:txBody>
                  <a:tcPr marL="9525" marR="9525" marT="9525" marB="0"/>
                </a:tc>
                <a:tc>
                  <a:txBody>
                    <a:bodyPr/>
                    <a:lstStyle/>
                    <a:p>
                      <a:pPr algn="ctr" fontAlgn="t"/>
                      <a:r>
                        <a:rPr lang="en-US" sz="1100" b="1" i="0" u="none" strike="noStrike">
                          <a:solidFill>
                            <a:srgbClr val="000000"/>
                          </a:solidFill>
                          <a:latin typeface="Arial"/>
                        </a:rPr>
                        <a:t>Parameter Estimate</a:t>
                      </a:r>
                    </a:p>
                  </a:txBody>
                  <a:tcPr marL="9525" marR="9525" marT="9525" marB="0"/>
                </a:tc>
                <a:tc>
                  <a:txBody>
                    <a:bodyPr/>
                    <a:lstStyle/>
                    <a:p>
                      <a:pPr algn="ctr" fontAlgn="t"/>
                      <a:r>
                        <a:rPr lang="en-US" sz="1100" b="1" i="0" u="none" strike="noStrike">
                          <a:solidFill>
                            <a:srgbClr val="000000"/>
                          </a:solidFill>
                          <a:latin typeface="Arial"/>
                        </a:rPr>
                        <a:t>Standard Error</a:t>
                      </a:r>
                    </a:p>
                  </a:txBody>
                  <a:tcPr marL="9525" marR="9525" marT="9525" marB="0"/>
                </a:tc>
                <a:tc>
                  <a:txBody>
                    <a:bodyPr/>
                    <a:lstStyle/>
                    <a:p>
                      <a:pPr algn="ctr" fontAlgn="t"/>
                      <a:r>
                        <a:rPr lang="en-US" sz="1100" b="1" i="0" u="none" strike="noStrike">
                          <a:solidFill>
                            <a:srgbClr val="000000"/>
                          </a:solidFill>
                          <a:latin typeface="Arial"/>
                        </a:rPr>
                        <a:t>t Value</a:t>
                      </a:r>
                    </a:p>
                  </a:txBody>
                  <a:tcPr marL="9525" marR="9525" marT="9525" marB="0"/>
                </a:tc>
                <a:tc>
                  <a:txBody>
                    <a:bodyPr/>
                    <a:lstStyle/>
                    <a:p>
                      <a:pPr algn="ctr" fontAlgn="t"/>
                      <a:r>
                        <a:rPr lang="en-US" sz="1100" b="1" i="0" u="none" strike="noStrike">
                          <a:solidFill>
                            <a:srgbClr val="000000"/>
                          </a:solidFill>
                          <a:latin typeface="Arial"/>
                        </a:rPr>
                        <a:t>Pr &gt; |t|</a:t>
                      </a:r>
                    </a:p>
                  </a:txBody>
                  <a:tcPr marL="9525" marR="9525" marT="9525" marB="0"/>
                </a:tc>
              </a:tr>
              <a:tr h="441363">
                <a:tc>
                  <a:txBody>
                    <a:bodyPr/>
                    <a:lstStyle/>
                    <a:p>
                      <a:pPr algn="l" fontAlgn="t"/>
                      <a:r>
                        <a:rPr lang="en-US" sz="1100" b="1" i="0" u="none" strike="noStrike">
                          <a:solidFill>
                            <a:srgbClr val="000000"/>
                          </a:solidFill>
                          <a:latin typeface="Arial"/>
                        </a:rPr>
                        <a:t>Intercept</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3.533211</a:t>
                      </a:r>
                    </a:p>
                  </a:txBody>
                  <a:tcPr marL="9525" marR="9525" marT="9525" marB="0"/>
                </a:tc>
                <a:tc>
                  <a:txBody>
                    <a:bodyPr/>
                    <a:lstStyle/>
                    <a:p>
                      <a:pPr algn="l" fontAlgn="t"/>
                      <a:r>
                        <a:rPr lang="en-US" sz="1100" b="0" i="0" u="none" strike="noStrike">
                          <a:solidFill>
                            <a:srgbClr val="000000"/>
                          </a:solidFill>
                          <a:latin typeface="Arial"/>
                        </a:rPr>
                        <a:t>0.31303</a:t>
                      </a:r>
                    </a:p>
                  </a:txBody>
                  <a:tcPr marL="9525" marR="9525" marT="9525" marB="0"/>
                </a:tc>
                <a:tc>
                  <a:txBody>
                    <a:bodyPr/>
                    <a:lstStyle/>
                    <a:p>
                      <a:pPr algn="l" fontAlgn="t"/>
                      <a:r>
                        <a:rPr lang="en-US" sz="1100" b="0" i="0" u="none" strike="noStrike">
                          <a:solidFill>
                            <a:srgbClr val="000000"/>
                          </a:solidFill>
                          <a:latin typeface="Arial"/>
                        </a:rPr>
                        <a:t>11.29</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41363">
                <a:tc>
                  <a:txBody>
                    <a:bodyPr/>
                    <a:lstStyle/>
                    <a:p>
                      <a:pPr algn="l" fontAlgn="t"/>
                      <a:r>
                        <a:rPr lang="en-US" sz="1100" b="1" i="0" u="none" strike="noStrike">
                          <a:solidFill>
                            <a:srgbClr val="000000"/>
                          </a:solidFill>
                          <a:latin typeface="Arial"/>
                        </a:rPr>
                        <a:t>Labor</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-1.43836</a:t>
                      </a:r>
                    </a:p>
                  </a:txBody>
                  <a:tcPr marL="9525" marR="9525" marT="9525" marB="0"/>
                </a:tc>
                <a:tc>
                  <a:txBody>
                    <a:bodyPr/>
                    <a:lstStyle/>
                    <a:p>
                      <a:pPr algn="l" fontAlgn="t"/>
                      <a:r>
                        <a:rPr lang="en-US" sz="1100" b="0" i="0" u="none" strike="noStrike">
                          <a:solidFill>
                            <a:srgbClr val="000000"/>
                          </a:solidFill>
                          <a:latin typeface="Arial"/>
                        </a:rPr>
                        <a:t>0.22663</a:t>
                      </a:r>
                    </a:p>
                  </a:txBody>
                  <a:tcPr marL="9525" marR="9525" marT="9525" marB="0"/>
                </a:tc>
                <a:tc>
                  <a:txBody>
                    <a:bodyPr/>
                    <a:lstStyle/>
                    <a:p>
                      <a:pPr algn="l" fontAlgn="t"/>
                      <a:r>
                        <a:rPr lang="en-US" sz="1100" b="0" i="0" u="none" strike="noStrike">
                          <a:solidFill>
                            <a:srgbClr val="000000"/>
                          </a:solidFill>
                          <a:latin typeface="Arial"/>
                        </a:rPr>
                        <a:t>-6.35</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41363">
                <a:tc>
                  <a:txBody>
                    <a:bodyPr/>
                    <a:lstStyle/>
                    <a:p>
                      <a:pPr algn="l" fontAlgn="t"/>
                      <a:r>
                        <a:rPr lang="en-US" sz="1100" b="1" i="0" u="none" strike="noStrike">
                          <a:solidFill>
                            <a:srgbClr val="000000"/>
                          </a:solidFill>
                          <a:latin typeface="Arial"/>
                        </a:rPr>
                        <a:t>Wage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0.091367</a:t>
                      </a:r>
                    </a:p>
                  </a:txBody>
                  <a:tcPr marL="9525" marR="9525" marT="9525" marB="0"/>
                </a:tc>
                <a:tc>
                  <a:txBody>
                    <a:bodyPr/>
                    <a:lstStyle/>
                    <a:p>
                      <a:pPr algn="l" fontAlgn="t"/>
                      <a:r>
                        <a:rPr lang="en-US" sz="1100" b="0" i="0" u="none" strike="noStrike">
                          <a:solidFill>
                            <a:srgbClr val="000000"/>
                          </a:solidFill>
                          <a:latin typeface="Arial"/>
                        </a:rPr>
                        <a:t>0.05048</a:t>
                      </a:r>
                    </a:p>
                  </a:txBody>
                  <a:tcPr marL="9525" marR="9525" marT="9525" marB="0"/>
                </a:tc>
                <a:tc>
                  <a:txBody>
                    <a:bodyPr/>
                    <a:lstStyle/>
                    <a:p>
                      <a:pPr algn="l" fontAlgn="t"/>
                      <a:r>
                        <a:rPr lang="en-US" sz="1100" b="0" i="0" u="none" strike="noStrike">
                          <a:solidFill>
                            <a:srgbClr val="000000"/>
                          </a:solidFill>
                          <a:latin typeface="Arial"/>
                        </a:rPr>
                        <a:t>1.81</a:t>
                      </a:r>
                    </a:p>
                  </a:txBody>
                  <a:tcPr marL="9525" marR="9525" marT="9525" marB="0"/>
                </a:tc>
                <a:tc>
                  <a:txBody>
                    <a:bodyPr/>
                    <a:lstStyle/>
                    <a:p>
                      <a:pPr algn="l" fontAlgn="t"/>
                      <a:r>
                        <a:rPr lang="en-US" sz="1100" b="0" i="0" u="none" strike="noStrike">
                          <a:solidFill>
                            <a:srgbClr val="000000"/>
                          </a:solidFill>
                          <a:latin typeface="Arial"/>
                        </a:rPr>
                        <a:t>0.0767</a:t>
                      </a:r>
                    </a:p>
                  </a:txBody>
                  <a:tcPr marL="9525" marR="9525" marT="9525" marB="0"/>
                </a:tc>
              </a:tr>
              <a:tr h="441363">
                <a:tc>
                  <a:txBody>
                    <a:bodyPr/>
                    <a:lstStyle/>
                    <a:p>
                      <a:pPr algn="l" fontAlgn="t"/>
                      <a:r>
                        <a:rPr lang="en-US" sz="1100" b="1" i="0" u="none" strike="noStrike">
                          <a:solidFill>
                            <a:srgbClr val="000000"/>
                          </a:solidFill>
                          <a:latin typeface="Arial"/>
                        </a:rPr>
                        <a:t>M3</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0.397645</a:t>
                      </a:r>
                    </a:p>
                  </a:txBody>
                  <a:tcPr marL="9525" marR="9525" marT="9525" marB="0"/>
                </a:tc>
                <a:tc>
                  <a:txBody>
                    <a:bodyPr/>
                    <a:lstStyle/>
                    <a:p>
                      <a:pPr algn="l" fontAlgn="t"/>
                      <a:r>
                        <a:rPr lang="en-US" sz="1100" b="0" i="0" u="none" strike="noStrike">
                          <a:solidFill>
                            <a:srgbClr val="000000"/>
                          </a:solidFill>
                          <a:latin typeface="Arial"/>
                        </a:rPr>
                        <a:t>0.15244</a:t>
                      </a:r>
                    </a:p>
                  </a:txBody>
                  <a:tcPr marL="9525" marR="9525" marT="9525" marB="0"/>
                </a:tc>
                <a:tc>
                  <a:txBody>
                    <a:bodyPr/>
                    <a:lstStyle/>
                    <a:p>
                      <a:pPr algn="l" fontAlgn="t"/>
                      <a:r>
                        <a:rPr lang="en-US" sz="1100" b="0" i="0" u="none" strike="noStrike">
                          <a:solidFill>
                            <a:srgbClr val="000000"/>
                          </a:solidFill>
                          <a:latin typeface="Arial"/>
                        </a:rPr>
                        <a:t>2.61</a:t>
                      </a:r>
                    </a:p>
                  </a:txBody>
                  <a:tcPr marL="9525" marR="9525" marT="9525" marB="0"/>
                </a:tc>
                <a:tc>
                  <a:txBody>
                    <a:bodyPr/>
                    <a:lstStyle/>
                    <a:p>
                      <a:pPr algn="l" fontAlgn="t"/>
                      <a:r>
                        <a:rPr lang="en-US" sz="1100" b="0" i="0" u="none" strike="noStrike">
                          <a:solidFill>
                            <a:srgbClr val="000000"/>
                          </a:solidFill>
                          <a:latin typeface="Arial"/>
                        </a:rPr>
                        <a:t>0.0122</a:t>
                      </a:r>
                    </a:p>
                  </a:txBody>
                  <a:tcPr marL="9525" marR="9525" marT="9525" marB="0"/>
                </a:tc>
              </a:tr>
              <a:tr h="441363">
                <a:tc>
                  <a:txBody>
                    <a:bodyPr/>
                    <a:lstStyle/>
                    <a:p>
                      <a:pPr algn="l" fontAlgn="t"/>
                      <a:r>
                        <a:rPr lang="en-US" sz="1100" b="1" i="0" u="none" strike="noStrike">
                          <a:solidFill>
                            <a:srgbClr val="000000"/>
                          </a:solidFill>
                          <a:latin typeface="Arial"/>
                        </a:rPr>
                        <a:t>EXRATE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-0.01071</a:t>
                      </a:r>
                    </a:p>
                  </a:txBody>
                  <a:tcPr marL="9525" marR="9525" marT="9525" marB="0"/>
                </a:tc>
                <a:tc>
                  <a:txBody>
                    <a:bodyPr/>
                    <a:lstStyle/>
                    <a:p>
                      <a:pPr algn="l" fontAlgn="t"/>
                      <a:r>
                        <a:rPr lang="en-US" sz="1100" b="0" i="0" u="none" strike="noStrike">
                          <a:solidFill>
                            <a:srgbClr val="000000"/>
                          </a:solidFill>
                          <a:latin typeface="Arial"/>
                        </a:rPr>
                        <a:t>0.0042</a:t>
                      </a:r>
                    </a:p>
                  </a:txBody>
                  <a:tcPr marL="9525" marR="9525" marT="9525" marB="0"/>
                </a:tc>
                <a:tc>
                  <a:txBody>
                    <a:bodyPr/>
                    <a:lstStyle/>
                    <a:p>
                      <a:pPr algn="l" fontAlgn="t"/>
                      <a:r>
                        <a:rPr lang="en-US" sz="1100" b="0" i="0" u="none" strike="noStrike">
                          <a:solidFill>
                            <a:srgbClr val="000000"/>
                          </a:solidFill>
                          <a:latin typeface="Arial"/>
                        </a:rPr>
                        <a:t>-2.55</a:t>
                      </a:r>
                    </a:p>
                  </a:txBody>
                  <a:tcPr marL="9525" marR="9525" marT="9525" marB="0"/>
                </a:tc>
                <a:tc>
                  <a:txBody>
                    <a:bodyPr/>
                    <a:lstStyle/>
                    <a:p>
                      <a:pPr algn="l" fontAlgn="t"/>
                      <a:r>
                        <a:rPr lang="en-US" sz="1100" b="0" i="0" u="none" strike="noStrike" dirty="0">
                          <a:solidFill>
                            <a:srgbClr val="000000"/>
                          </a:solidFill>
                          <a:latin typeface="Arial"/>
                        </a:rPr>
                        <a:t>0.0142</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2SLS </a:t>
            </a:r>
            <a:r>
              <a:rPr lang="en-US" sz="3600" b="1" dirty="0" smtClean="0">
                <a:latin typeface="Times New Roman" pitchFamily="18" charset="0"/>
                <a:cs typeface="Times New Roman" pitchFamily="18" charset="0"/>
              </a:rPr>
              <a:t>(First Stage)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graphicFrame>
        <p:nvGraphicFramePr>
          <p:cNvPr id="7" name="Content Placeholder 10"/>
          <p:cNvGraphicFramePr>
            <a:graphicFrameLocks/>
          </p:cNvGraphicFramePr>
          <p:nvPr/>
        </p:nvGraphicFramePr>
        <p:xfrm>
          <a:off x="685800" y="1981200"/>
          <a:ext cx="3733800" cy="3073400"/>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431800">
                <a:tc gridSpan="6">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0000"/>
                          </a:solidFill>
                          <a:effectLst/>
                          <a:uLnTx/>
                          <a:uFillTx/>
                          <a:latin typeface="Arial"/>
                          <a:ea typeface="+mn-ea"/>
                          <a:cs typeface="+mn-cs"/>
                        </a:rPr>
                        <a:t>GCFC EQUATION</a:t>
                      </a: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2600">
                <a:tc>
                  <a:txBody>
                    <a:bodyPr/>
                    <a:lstStyle/>
                    <a:p>
                      <a:pPr algn="l" fontAlgn="t"/>
                      <a:r>
                        <a:rPr lang="en-US" sz="1100" b="1" i="0" u="none" strike="noStrike" dirty="0">
                          <a:solidFill>
                            <a:srgbClr val="000000"/>
                          </a:solidFill>
                          <a:latin typeface="Arial"/>
                        </a:rPr>
                        <a:t>Variable</a:t>
                      </a:r>
                    </a:p>
                  </a:txBody>
                  <a:tcPr marL="9525" marR="9525" marT="9525" marB="0"/>
                </a:tc>
                <a:tc>
                  <a:txBody>
                    <a:bodyPr/>
                    <a:lstStyle/>
                    <a:p>
                      <a:pPr algn="l" fontAlgn="t"/>
                      <a:r>
                        <a:rPr lang="en-US" sz="1100" b="1" i="0" u="none" strike="noStrike">
                          <a:solidFill>
                            <a:srgbClr val="000000"/>
                          </a:solidFill>
                          <a:latin typeface="Arial"/>
                        </a:rPr>
                        <a:t>DF</a:t>
                      </a:r>
                    </a:p>
                  </a:txBody>
                  <a:tcPr marL="9525" marR="9525" marT="9525" marB="0"/>
                </a:tc>
                <a:tc>
                  <a:txBody>
                    <a:bodyPr/>
                    <a:lstStyle/>
                    <a:p>
                      <a:pPr algn="l" fontAlgn="t"/>
                      <a:r>
                        <a:rPr lang="en-US" sz="1100" b="1" i="0" u="none" strike="noStrike">
                          <a:solidFill>
                            <a:srgbClr val="000000"/>
                          </a:solidFill>
                          <a:latin typeface="Arial"/>
                        </a:rPr>
                        <a:t>Parameter Estimate</a:t>
                      </a:r>
                    </a:p>
                  </a:txBody>
                  <a:tcPr marL="9525" marR="9525" marT="9525" marB="0"/>
                </a:tc>
                <a:tc>
                  <a:txBody>
                    <a:bodyPr/>
                    <a:lstStyle/>
                    <a:p>
                      <a:pPr algn="l" fontAlgn="t"/>
                      <a:r>
                        <a:rPr lang="en-US" sz="1100" b="1" i="0" u="none" strike="noStrike" dirty="0">
                          <a:solidFill>
                            <a:srgbClr val="000000"/>
                          </a:solidFill>
                          <a:latin typeface="Arial"/>
                        </a:rPr>
                        <a:t>Standard Error</a:t>
                      </a:r>
                    </a:p>
                  </a:txBody>
                  <a:tcPr marL="9525" marR="9525" marT="9525" marB="0"/>
                </a:tc>
                <a:tc>
                  <a:txBody>
                    <a:bodyPr/>
                    <a:lstStyle/>
                    <a:p>
                      <a:pPr algn="l" fontAlgn="t"/>
                      <a:r>
                        <a:rPr lang="en-US" sz="1100" b="1" i="0" u="none" strike="noStrike" dirty="0">
                          <a:solidFill>
                            <a:srgbClr val="000000"/>
                          </a:solidFill>
                          <a:latin typeface="Arial"/>
                        </a:rPr>
                        <a:t>t Value</a:t>
                      </a:r>
                    </a:p>
                  </a:txBody>
                  <a:tcPr marL="9525" marR="9525" marT="9525" marB="0"/>
                </a:tc>
                <a:tc>
                  <a:txBody>
                    <a:bodyPr/>
                    <a:lstStyle/>
                    <a:p>
                      <a:pPr algn="l" fontAlgn="t"/>
                      <a:r>
                        <a:rPr lang="en-US" sz="1100" b="1" i="0" u="none" strike="noStrike" dirty="0">
                          <a:solidFill>
                            <a:srgbClr val="000000"/>
                          </a:solidFill>
                          <a:latin typeface="Arial"/>
                        </a:rPr>
                        <a:t>Pr &gt; |t|</a:t>
                      </a:r>
                    </a:p>
                  </a:txBody>
                  <a:tcPr marL="9525" marR="9525" marT="9525" marB="0"/>
                </a:tc>
              </a:tr>
              <a:tr h="431800">
                <a:tc>
                  <a:txBody>
                    <a:bodyPr/>
                    <a:lstStyle/>
                    <a:p>
                      <a:pPr algn="l" fontAlgn="t"/>
                      <a:r>
                        <a:rPr lang="en-US" sz="1100" b="1" i="0" u="none" strike="noStrike">
                          <a:solidFill>
                            <a:srgbClr val="000000"/>
                          </a:solidFill>
                          <a:latin typeface="Arial"/>
                        </a:rPr>
                        <a:t>Intercept</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-6.10487</a:t>
                      </a:r>
                    </a:p>
                  </a:txBody>
                  <a:tcPr marL="9525" marR="9525" marT="9525" marB="0"/>
                </a:tc>
                <a:tc>
                  <a:txBody>
                    <a:bodyPr/>
                    <a:lstStyle/>
                    <a:p>
                      <a:pPr algn="l" fontAlgn="t"/>
                      <a:r>
                        <a:rPr lang="en-US" sz="1100" b="0" i="0" u="none" strike="noStrike">
                          <a:solidFill>
                            <a:srgbClr val="000000"/>
                          </a:solidFill>
                          <a:latin typeface="Arial"/>
                        </a:rPr>
                        <a:t>1.83106</a:t>
                      </a:r>
                    </a:p>
                  </a:txBody>
                  <a:tcPr marL="9525" marR="9525" marT="9525" marB="0"/>
                </a:tc>
                <a:tc>
                  <a:txBody>
                    <a:bodyPr/>
                    <a:lstStyle/>
                    <a:p>
                      <a:pPr algn="l" fontAlgn="t"/>
                      <a:r>
                        <a:rPr lang="en-US" sz="1100" b="0" i="0" u="none" strike="noStrike">
                          <a:solidFill>
                            <a:srgbClr val="000000"/>
                          </a:solidFill>
                          <a:latin typeface="Arial"/>
                        </a:rPr>
                        <a:t>-3.33</a:t>
                      </a:r>
                    </a:p>
                  </a:txBody>
                  <a:tcPr marL="9525" marR="9525" marT="9525" marB="0"/>
                </a:tc>
                <a:tc>
                  <a:txBody>
                    <a:bodyPr/>
                    <a:lstStyle/>
                    <a:p>
                      <a:pPr algn="l" fontAlgn="t"/>
                      <a:r>
                        <a:rPr lang="en-US" sz="1100" b="0" i="0" u="none" strike="noStrike">
                          <a:solidFill>
                            <a:srgbClr val="000000"/>
                          </a:solidFill>
                          <a:latin typeface="Arial"/>
                        </a:rPr>
                        <a:t>0.0017</a:t>
                      </a:r>
                    </a:p>
                  </a:txBody>
                  <a:tcPr marL="9525" marR="9525" marT="9525" marB="0"/>
                </a:tc>
              </a:tr>
              <a:tr h="431800">
                <a:tc>
                  <a:txBody>
                    <a:bodyPr/>
                    <a:lstStyle/>
                    <a:p>
                      <a:pPr algn="l" fontAlgn="t"/>
                      <a:r>
                        <a:rPr lang="en-US" sz="1100" b="1" i="0" u="none" strike="noStrike">
                          <a:solidFill>
                            <a:srgbClr val="000000"/>
                          </a:solidFill>
                          <a:latin typeface="Arial"/>
                        </a:rPr>
                        <a:t>Labor</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-1.11909</a:t>
                      </a:r>
                    </a:p>
                  </a:txBody>
                  <a:tcPr marL="9525" marR="9525" marT="9525" marB="0"/>
                </a:tc>
                <a:tc>
                  <a:txBody>
                    <a:bodyPr/>
                    <a:lstStyle/>
                    <a:p>
                      <a:pPr algn="l" fontAlgn="t"/>
                      <a:r>
                        <a:rPr lang="en-US" sz="1100" b="0" i="0" u="none" strike="noStrike">
                          <a:solidFill>
                            <a:srgbClr val="000000"/>
                          </a:solidFill>
                          <a:latin typeface="Arial"/>
                        </a:rPr>
                        <a:t>1.32569</a:t>
                      </a:r>
                    </a:p>
                  </a:txBody>
                  <a:tcPr marL="9525" marR="9525" marT="9525" marB="0"/>
                </a:tc>
                <a:tc>
                  <a:txBody>
                    <a:bodyPr/>
                    <a:lstStyle/>
                    <a:p>
                      <a:pPr algn="l" fontAlgn="t"/>
                      <a:r>
                        <a:rPr lang="en-US" sz="1100" b="0" i="0" u="none" strike="noStrike">
                          <a:solidFill>
                            <a:srgbClr val="000000"/>
                          </a:solidFill>
                          <a:latin typeface="Arial"/>
                        </a:rPr>
                        <a:t>-0.84</a:t>
                      </a:r>
                    </a:p>
                  </a:txBody>
                  <a:tcPr marL="9525" marR="9525" marT="9525" marB="0"/>
                </a:tc>
                <a:tc>
                  <a:txBody>
                    <a:bodyPr/>
                    <a:lstStyle/>
                    <a:p>
                      <a:pPr algn="l" fontAlgn="t"/>
                      <a:r>
                        <a:rPr lang="en-US" sz="1100" b="0" i="0" u="none" strike="noStrike">
                          <a:solidFill>
                            <a:srgbClr val="000000"/>
                          </a:solidFill>
                          <a:latin typeface="Arial"/>
                        </a:rPr>
                        <a:t>0.4029</a:t>
                      </a:r>
                    </a:p>
                  </a:txBody>
                  <a:tcPr marL="9525" marR="9525" marT="9525" marB="0"/>
                </a:tc>
              </a:tr>
              <a:tr h="431800">
                <a:tc>
                  <a:txBody>
                    <a:bodyPr/>
                    <a:lstStyle/>
                    <a:p>
                      <a:pPr algn="l" fontAlgn="t"/>
                      <a:r>
                        <a:rPr lang="en-US" sz="1100" b="1" i="0" u="none" strike="noStrike">
                          <a:solidFill>
                            <a:srgbClr val="000000"/>
                          </a:solidFill>
                          <a:latin typeface="Arial"/>
                        </a:rPr>
                        <a:t>Wage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1.355042</a:t>
                      </a:r>
                    </a:p>
                  </a:txBody>
                  <a:tcPr marL="9525" marR="9525" marT="9525" marB="0"/>
                </a:tc>
                <a:tc>
                  <a:txBody>
                    <a:bodyPr/>
                    <a:lstStyle/>
                    <a:p>
                      <a:pPr algn="l" fontAlgn="t"/>
                      <a:r>
                        <a:rPr lang="en-US" sz="1100" b="0" i="0" u="none" strike="noStrike">
                          <a:solidFill>
                            <a:srgbClr val="000000"/>
                          </a:solidFill>
                          <a:latin typeface="Arial"/>
                        </a:rPr>
                        <a:t>0.29528</a:t>
                      </a:r>
                    </a:p>
                  </a:txBody>
                  <a:tcPr marL="9525" marR="9525" marT="9525" marB="0"/>
                </a:tc>
                <a:tc>
                  <a:txBody>
                    <a:bodyPr/>
                    <a:lstStyle/>
                    <a:p>
                      <a:pPr algn="l" fontAlgn="t"/>
                      <a:r>
                        <a:rPr lang="en-US" sz="1100" b="0" i="0" u="none" strike="noStrike">
                          <a:solidFill>
                            <a:srgbClr val="000000"/>
                          </a:solidFill>
                          <a:latin typeface="Arial"/>
                        </a:rPr>
                        <a:t>4.59</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31800">
                <a:tc>
                  <a:txBody>
                    <a:bodyPr/>
                    <a:lstStyle/>
                    <a:p>
                      <a:pPr algn="l" fontAlgn="t"/>
                      <a:r>
                        <a:rPr lang="en-US" sz="1100" b="1" i="0" u="none" strike="noStrike">
                          <a:solidFill>
                            <a:srgbClr val="000000"/>
                          </a:solidFill>
                          <a:latin typeface="Arial"/>
                        </a:rPr>
                        <a:t>M3</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4.301012</a:t>
                      </a:r>
                    </a:p>
                  </a:txBody>
                  <a:tcPr marL="9525" marR="9525" marT="9525" marB="0"/>
                </a:tc>
                <a:tc>
                  <a:txBody>
                    <a:bodyPr/>
                    <a:lstStyle/>
                    <a:p>
                      <a:pPr algn="l" fontAlgn="t"/>
                      <a:r>
                        <a:rPr lang="en-US" sz="1100" b="0" i="0" u="none" strike="noStrike">
                          <a:solidFill>
                            <a:srgbClr val="000000"/>
                          </a:solidFill>
                          <a:latin typeface="Arial"/>
                        </a:rPr>
                        <a:t>0.89172</a:t>
                      </a:r>
                    </a:p>
                  </a:txBody>
                  <a:tcPr marL="9525" marR="9525" marT="9525" marB="0"/>
                </a:tc>
                <a:tc>
                  <a:txBody>
                    <a:bodyPr/>
                    <a:lstStyle/>
                    <a:p>
                      <a:pPr algn="l" fontAlgn="t"/>
                      <a:r>
                        <a:rPr lang="en-US" sz="1100" b="0" i="0" u="none" strike="noStrike">
                          <a:solidFill>
                            <a:srgbClr val="000000"/>
                          </a:solidFill>
                          <a:latin typeface="Arial"/>
                        </a:rPr>
                        <a:t>4.82</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31800">
                <a:tc>
                  <a:txBody>
                    <a:bodyPr/>
                    <a:lstStyle/>
                    <a:p>
                      <a:pPr algn="l" fontAlgn="t"/>
                      <a:r>
                        <a:rPr lang="en-US" sz="1100" b="1" i="0" u="none" strike="noStrike">
                          <a:solidFill>
                            <a:srgbClr val="000000"/>
                          </a:solidFill>
                          <a:latin typeface="Arial"/>
                        </a:rPr>
                        <a:t>EXRATE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-0.0001</a:t>
                      </a:r>
                    </a:p>
                  </a:txBody>
                  <a:tcPr marL="9525" marR="9525" marT="9525" marB="0"/>
                </a:tc>
                <a:tc>
                  <a:txBody>
                    <a:bodyPr/>
                    <a:lstStyle/>
                    <a:p>
                      <a:pPr algn="l" fontAlgn="t"/>
                      <a:r>
                        <a:rPr lang="en-US" sz="1100" b="0" i="0" u="none" strike="noStrike">
                          <a:solidFill>
                            <a:srgbClr val="000000"/>
                          </a:solidFill>
                          <a:latin typeface="Arial"/>
                        </a:rPr>
                        <a:t>0.02459</a:t>
                      </a:r>
                    </a:p>
                  </a:txBody>
                  <a:tcPr marL="9525" marR="9525" marT="9525" marB="0"/>
                </a:tc>
                <a:tc>
                  <a:txBody>
                    <a:bodyPr/>
                    <a:lstStyle/>
                    <a:p>
                      <a:pPr algn="l" fontAlgn="t"/>
                      <a:r>
                        <a:rPr lang="en-US" sz="1100" b="0" i="0" u="none" strike="noStrike">
                          <a:solidFill>
                            <a:srgbClr val="000000"/>
                          </a:solidFill>
                          <a:latin typeface="Arial"/>
                        </a:rPr>
                        <a:t>0</a:t>
                      </a:r>
                    </a:p>
                  </a:txBody>
                  <a:tcPr marL="9525" marR="9525" marT="9525" marB="0"/>
                </a:tc>
                <a:tc>
                  <a:txBody>
                    <a:bodyPr/>
                    <a:lstStyle/>
                    <a:p>
                      <a:pPr algn="l" fontAlgn="t"/>
                      <a:r>
                        <a:rPr lang="en-US" sz="1100" b="0" i="0" u="none" strike="noStrike" dirty="0">
                          <a:solidFill>
                            <a:srgbClr val="000000"/>
                          </a:solidFill>
                          <a:latin typeface="Arial"/>
                        </a:rPr>
                        <a:t>0.9966</a:t>
                      </a:r>
                    </a:p>
                  </a:txBody>
                  <a:tcPr marL="9525" marR="9525" marT="9525" marB="0"/>
                </a:tc>
              </a:tr>
            </a:tbl>
          </a:graphicData>
        </a:graphic>
      </p:graphicFrame>
      <p:graphicFrame>
        <p:nvGraphicFramePr>
          <p:cNvPr id="8" name="Content Placeholder 11"/>
          <p:cNvGraphicFramePr>
            <a:graphicFrameLocks/>
          </p:cNvGraphicFramePr>
          <p:nvPr/>
        </p:nvGraphicFramePr>
        <p:xfrm>
          <a:off x="4572000" y="1981200"/>
          <a:ext cx="3842656" cy="3108364"/>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389438">
                <a:tc gridSpan="6">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0000"/>
                          </a:solidFill>
                          <a:effectLst/>
                          <a:uLnTx/>
                          <a:uFillTx/>
                          <a:latin typeface="Arial"/>
                          <a:ea typeface="+mn-ea"/>
                          <a:cs typeface="+mn-cs"/>
                        </a:rPr>
                        <a:t>Export EQUATION</a:t>
                      </a: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2111">
                <a:tc>
                  <a:txBody>
                    <a:bodyPr/>
                    <a:lstStyle/>
                    <a:p>
                      <a:pPr algn="ctr" fontAlgn="t"/>
                      <a:r>
                        <a:rPr lang="en-US" sz="1100" b="1" i="0" u="none" strike="noStrike" dirty="0">
                          <a:solidFill>
                            <a:srgbClr val="000000"/>
                          </a:solidFill>
                          <a:latin typeface="Arial"/>
                        </a:rPr>
                        <a:t>Variable</a:t>
                      </a:r>
                    </a:p>
                  </a:txBody>
                  <a:tcPr marL="9525" marR="9525" marT="9525" marB="0"/>
                </a:tc>
                <a:tc>
                  <a:txBody>
                    <a:bodyPr/>
                    <a:lstStyle/>
                    <a:p>
                      <a:pPr algn="ctr" fontAlgn="t"/>
                      <a:r>
                        <a:rPr lang="en-US" sz="1100" b="1" i="0" u="none" strike="noStrike">
                          <a:solidFill>
                            <a:srgbClr val="000000"/>
                          </a:solidFill>
                          <a:latin typeface="Arial"/>
                        </a:rPr>
                        <a:t>DF</a:t>
                      </a:r>
                    </a:p>
                  </a:txBody>
                  <a:tcPr marL="9525" marR="9525" marT="9525" marB="0"/>
                </a:tc>
                <a:tc>
                  <a:txBody>
                    <a:bodyPr/>
                    <a:lstStyle/>
                    <a:p>
                      <a:pPr algn="ctr" fontAlgn="t"/>
                      <a:r>
                        <a:rPr lang="en-US" sz="1100" b="1" i="0" u="none" strike="noStrike">
                          <a:solidFill>
                            <a:srgbClr val="000000"/>
                          </a:solidFill>
                          <a:latin typeface="Arial"/>
                        </a:rPr>
                        <a:t>Parameter Estimate</a:t>
                      </a:r>
                    </a:p>
                  </a:txBody>
                  <a:tcPr marL="9525" marR="9525" marT="9525" marB="0"/>
                </a:tc>
                <a:tc>
                  <a:txBody>
                    <a:bodyPr/>
                    <a:lstStyle/>
                    <a:p>
                      <a:pPr algn="ctr" fontAlgn="t"/>
                      <a:r>
                        <a:rPr lang="en-US" sz="1100" b="1" i="0" u="none" strike="noStrike">
                          <a:solidFill>
                            <a:srgbClr val="000000"/>
                          </a:solidFill>
                          <a:latin typeface="Arial"/>
                        </a:rPr>
                        <a:t>Standard Error</a:t>
                      </a:r>
                    </a:p>
                  </a:txBody>
                  <a:tcPr marL="9525" marR="9525" marT="9525" marB="0"/>
                </a:tc>
                <a:tc>
                  <a:txBody>
                    <a:bodyPr/>
                    <a:lstStyle/>
                    <a:p>
                      <a:pPr algn="ctr" fontAlgn="t"/>
                      <a:r>
                        <a:rPr lang="en-US" sz="1100" b="1" i="0" u="none" strike="noStrike">
                          <a:solidFill>
                            <a:srgbClr val="000000"/>
                          </a:solidFill>
                          <a:latin typeface="Arial"/>
                        </a:rPr>
                        <a:t>t Value</a:t>
                      </a:r>
                    </a:p>
                  </a:txBody>
                  <a:tcPr marL="9525" marR="9525" marT="9525" marB="0"/>
                </a:tc>
                <a:tc>
                  <a:txBody>
                    <a:bodyPr/>
                    <a:lstStyle/>
                    <a:p>
                      <a:pPr algn="ctr" fontAlgn="t"/>
                      <a:r>
                        <a:rPr lang="en-US" sz="1100" b="1" i="0" u="none" strike="noStrike">
                          <a:solidFill>
                            <a:srgbClr val="000000"/>
                          </a:solidFill>
                          <a:latin typeface="Arial"/>
                        </a:rPr>
                        <a:t>Pr &gt; |t|</a:t>
                      </a:r>
                    </a:p>
                  </a:txBody>
                  <a:tcPr marL="9525" marR="9525" marT="9525" marB="0"/>
                </a:tc>
              </a:tr>
              <a:tr h="441363">
                <a:tc>
                  <a:txBody>
                    <a:bodyPr/>
                    <a:lstStyle/>
                    <a:p>
                      <a:pPr algn="l" fontAlgn="t"/>
                      <a:r>
                        <a:rPr lang="en-US" sz="1100" b="1" i="0" u="none" strike="noStrike">
                          <a:solidFill>
                            <a:srgbClr val="000000"/>
                          </a:solidFill>
                          <a:latin typeface="Arial"/>
                        </a:rPr>
                        <a:t>Intercept</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3.052623</a:t>
                      </a:r>
                    </a:p>
                  </a:txBody>
                  <a:tcPr marL="9525" marR="9525" marT="9525" marB="0"/>
                </a:tc>
                <a:tc>
                  <a:txBody>
                    <a:bodyPr/>
                    <a:lstStyle/>
                    <a:p>
                      <a:pPr algn="l" fontAlgn="t"/>
                      <a:r>
                        <a:rPr lang="en-US" sz="1100" b="0" i="0" u="none" strike="noStrike">
                          <a:solidFill>
                            <a:srgbClr val="000000"/>
                          </a:solidFill>
                          <a:latin typeface="Arial"/>
                        </a:rPr>
                        <a:t>0.50965</a:t>
                      </a:r>
                    </a:p>
                  </a:txBody>
                  <a:tcPr marL="9525" marR="9525" marT="9525" marB="0"/>
                </a:tc>
                <a:tc>
                  <a:txBody>
                    <a:bodyPr/>
                    <a:lstStyle/>
                    <a:p>
                      <a:pPr algn="l" fontAlgn="t"/>
                      <a:r>
                        <a:rPr lang="en-US" sz="1100" b="0" i="0" u="none" strike="noStrike">
                          <a:solidFill>
                            <a:srgbClr val="000000"/>
                          </a:solidFill>
                          <a:latin typeface="Arial"/>
                        </a:rPr>
                        <a:t>5.99</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41363">
                <a:tc>
                  <a:txBody>
                    <a:bodyPr/>
                    <a:lstStyle/>
                    <a:p>
                      <a:pPr algn="l" fontAlgn="t"/>
                      <a:r>
                        <a:rPr lang="en-US" sz="1100" b="1" i="0" u="none" strike="noStrike">
                          <a:solidFill>
                            <a:srgbClr val="000000"/>
                          </a:solidFill>
                          <a:latin typeface="Arial"/>
                        </a:rPr>
                        <a:t>Labor</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-2.51593</a:t>
                      </a:r>
                    </a:p>
                  </a:txBody>
                  <a:tcPr marL="9525" marR="9525" marT="9525" marB="0"/>
                </a:tc>
                <a:tc>
                  <a:txBody>
                    <a:bodyPr/>
                    <a:lstStyle/>
                    <a:p>
                      <a:pPr algn="l" fontAlgn="t"/>
                      <a:r>
                        <a:rPr lang="en-US" sz="1100" b="0" i="0" u="none" strike="noStrike">
                          <a:solidFill>
                            <a:srgbClr val="000000"/>
                          </a:solidFill>
                          <a:latin typeface="Arial"/>
                        </a:rPr>
                        <a:t>0.36899</a:t>
                      </a:r>
                    </a:p>
                  </a:txBody>
                  <a:tcPr marL="9525" marR="9525" marT="9525" marB="0"/>
                </a:tc>
                <a:tc>
                  <a:txBody>
                    <a:bodyPr/>
                    <a:lstStyle/>
                    <a:p>
                      <a:pPr algn="l" fontAlgn="t"/>
                      <a:r>
                        <a:rPr lang="en-US" sz="1100" b="0" i="0" u="none" strike="noStrike">
                          <a:solidFill>
                            <a:srgbClr val="000000"/>
                          </a:solidFill>
                          <a:latin typeface="Arial"/>
                        </a:rPr>
                        <a:t>-6.82</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41363">
                <a:tc>
                  <a:txBody>
                    <a:bodyPr/>
                    <a:lstStyle/>
                    <a:p>
                      <a:pPr algn="l" fontAlgn="t"/>
                      <a:r>
                        <a:rPr lang="en-US" sz="1100" b="1" i="0" u="none" strike="noStrike">
                          <a:solidFill>
                            <a:srgbClr val="000000"/>
                          </a:solidFill>
                          <a:latin typeface="Arial"/>
                        </a:rPr>
                        <a:t>Wage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0.228051</a:t>
                      </a:r>
                    </a:p>
                  </a:txBody>
                  <a:tcPr marL="9525" marR="9525" marT="9525" marB="0"/>
                </a:tc>
                <a:tc>
                  <a:txBody>
                    <a:bodyPr/>
                    <a:lstStyle/>
                    <a:p>
                      <a:pPr algn="l" fontAlgn="t"/>
                      <a:r>
                        <a:rPr lang="en-US" sz="1100" b="0" i="0" u="none" strike="noStrike">
                          <a:solidFill>
                            <a:srgbClr val="000000"/>
                          </a:solidFill>
                          <a:latin typeface="Arial"/>
                        </a:rPr>
                        <a:t>0.08219</a:t>
                      </a:r>
                    </a:p>
                  </a:txBody>
                  <a:tcPr marL="9525" marR="9525" marT="9525" marB="0"/>
                </a:tc>
                <a:tc>
                  <a:txBody>
                    <a:bodyPr/>
                    <a:lstStyle/>
                    <a:p>
                      <a:pPr algn="l" fontAlgn="t"/>
                      <a:r>
                        <a:rPr lang="en-US" sz="1100" b="0" i="0" u="none" strike="noStrike">
                          <a:solidFill>
                            <a:srgbClr val="000000"/>
                          </a:solidFill>
                          <a:latin typeface="Arial"/>
                        </a:rPr>
                        <a:t>2.77</a:t>
                      </a:r>
                    </a:p>
                  </a:txBody>
                  <a:tcPr marL="9525" marR="9525" marT="9525" marB="0"/>
                </a:tc>
                <a:tc>
                  <a:txBody>
                    <a:bodyPr/>
                    <a:lstStyle/>
                    <a:p>
                      <a:pPr algn="l" fontAlgn="t"/>
                      <a:r>
                        <a:rPr lang="en-US" sz="1100" b="0" i="0" u="none" strike="noStrike">
                          <a:solidFill>
                            <a:srgbClr val="000000"/>
                          </a:solidFill>
                          <a:latin typeface="Arial"/>
                        </a:rPr>
                        <a:t>0.0079</a:t>
                      </a:r>
                    </a:p>
                  </a:txBody>
                  <a:tcPr marL="9525" marR="9525" marT="9525" marB="0"/>
                </a:tc>
              </a:tr>
              <a:tr h="441363">
                <a:tc>
                  <a:txBody>
                    <a:bodyPr/>
                    <a:lstStyle/>
                    <a:p>
                      <a:pPr algn="l" fontAlgn="t"/>
                      <a:r>
                        <a:rPr lang="en-US" sz="1100" b="1" i="0" u="none" strike="noStrike">
                          <a:solidFill>
                            <a:srgbClr val="000000"/>
                          </a:solidFill>
                          <a:latin typeface="Arial"/>
                        </a:rPr>
                        <a:t>M3</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0.071137</a:t>
                      </a:r>
                    </a:p>
                  </a:txBody>
                  <a:tcPr marL="9525" marR="9525" marT="9525" marB="0"/>
                </a:tc>
                <a:tc>
                  <a:txBody>
                    <a:bodyPr/>
                    <a:lstStyle/>
                    <a:p>
                      <a:pPr algn="l" fontAlgn="t"/>
                      <a:r>
                        <a:rPr lang="en-US" sz="1100" b="0" i="0" u="none" strike="noStrike">
                          <a:solidFill>
                            <a:srgbClr val="000000"/>
                          </a:solidFill>
                          <a:latin typeface="Arial"/>
                        </a:rPr>
                        <a:t>0.2482</a:t>
                      </a:r>
                    </a:p>
                  </a:txBody>
                  <a:tcPr marL="9525" marR="9525" marT="9525" marB="0"/>
                </a:tc>
                <a:tc>
                  <a:txBody>
                    <a:bodyPr/>
                    <a:lstStyle/>
                    <a:p>
                      <a:pPr algn="l" fontAlgn="t"/>
                      <a:r>
                        <a:rPr lang="en-US" sz="1100" b="0" i="0" u="none" strike="noStrike">
                          <a:solidFill>
                            <a:srgbClr val="000000"/>
                          </a:solidFill>
                          <a:latin typeface="Arial"/>
                        </a:rPr>
                        <a:t>0.29</a:t>
                      </a:r>
                    </a:p>
                  </a:txBody>
                  <a:tcPr marL="9525" marR="9525" marT="9525" marB="0"/>
                </a:tc>
                <a:tc>
                  <a:txBody>
                    <a:bodyPr/>
                    <a:lstStyle/>
                    <a:p>
                      <a:pPr algn="l" fontAlgn="t"/>
                      <a:r>
                        <a:rPr lang="en-US" sz="1100" b="0" i="0" u="none" strike="noStrike">
                          <a:solidFill>
                            <a:srgbClr val="000000"/>
                          </a:solidFill>
                          <a:latin typeface="Arial"/>
                        </a:rPr>
                        <a:t>0.7757</a:t>
                      </a:r>
                    </a:p>
                  </a:txBody>
                  <a:tcPr marL="9525" marR="9525" marT="9525" marB="0"/>
                </a:tc>
              </a:tr>
              <a:tr h="441363">
                <a:tc>
                  <a:txBody>
                    <a:bodyPr/>
                    <a:lstStyle/>
                    <a:p>
                      <a:pPr algn="l" fontAlgn="t"/>
                      <a:r>
                        <a:rPr lang="en-US" sz="1100" b="1" i="0" u="none" strike="noStrike">
                          <a:solidFill>
                            <a:srgbClr val="000000"/>
                          </a:solidFill>
                          <a:latin typeface="Arial"/>
                        </a:rPr>
                        <a:t>EXRATE</a:t>
                      </a:r>
                    </a:p>
                  </a:txBody>
                  <a:tcPr marL="9525" marR="9525" marT="9525" marB="0"/>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-0.00608</a:t>
                      </a:r>
                    </a:p>
                  </a:txBody>
                  <a:tcPr marL="9525" marR="9525" marT="9525" marB="0"/>
                </a:tc>
                <a:tc>
                  <a:txBody>
                    <a:bodyPr/>
                    <a:lstStyle/>
                    <a:p>
                      <a:pPr algn="l" fontAlgn="t"/>
                      <a:r>
                        <a:rPr lang="en-US" sz="1100" b="0" i="0" u="none" strike="noStrike">
                          <a:solidFill>
                            <a:srgbClr val="000000"/>
                          </a:solidFill>
                          <a:latin typeface="Arial"/>
                        </a:rPr>
                        <a:t>0.00684</a:t>
                      </a:r>
                    </a:p>
                  </a:txBody>
                  <a:tcPr marL="9525" marR="9525" marT="9525" marB="0"/>
                </a:tc>
                <a:tc>
                  <a:txBody>
                    <a:bodyPr/>
                    <a:lstStyle/>
                    <a:p>
                      <a:pPr algn="l" fontAlgn="t"/>
                      <a:r>
                        <a:rPr lang="en-US" sz="1100" b="0" i="0" u="none" strike="noStrike">
                          <a:solidFill>
                            <a:srgbClr val="000000"/>
                          </a:solidFill>
                          <a:latin typeface="Arial"/>
                        </a:rPr>
                        <a:t>-0.89</a:t>
                      </a:r>
                    </a:p>
                  </a:txBody>
                  <a:tcPr marL="9525" marR="9525" marT="9525" marB="0"/>
                </a:tc>
                <a:tc>
                  <a:txBody>
                    <a:bodyPr/>
                    <a:lstStyle/>
                    <a:p>
                      <a:pPr algn="l" fontAlgn="t"/>
                      <a:r>
                        <a:rPr lang="en-US" sz="1100" b="0" i="0" u="none" strike="noStrike" dirty="0">
                          <a:solidFill>
                            <a:srgbClr val="000000"/>
                          </a:solidFill>
                          <a:latin typeface="Arial"/>
                        </a:rPr>
                        <a:t>0.379</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2SLS (Whole Model) </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5" name="Rectangle 4"/>
          <p:cNvSpPr/>
          <p:nvPr/>
        </p:nvSpPr>
        <p:spPr>
          <a:xfrm>
            <a:off x="457200" y="1524000"/>
            <a:ext cx="6400800" cy="1569660"/>
          </a:xfrm>
          <a:prstGeom prst="rect">
            <a:avLst/>
          </a:prstGeom>
        </p:spPr>
        <p:txBody>
          <a:bodyPr wrap="square">
            <a:spAutoFit/>
          </a:bodyPr>
          <a:lstStyle/>
          <a:p>
            <a:r>
              <a:rPr lang="en-US" sz="1200" b="1" dirty="0" smtClean="0"/>
              <a:t> proc </a:t>
            </a:r>
            <a:r>
              <a:rPr lang="en-US" sz="1200" b="1" dirty="0" err="1"/>
              <a:t>syslin</a:t>
            </a:r>
            <a:r>
              <a:rPr lang="en-US" sz="1200" b="1" dirty="0"/>
              <a:t> data = </a:t>
            </a:r>
            <a:r>
              <a:rPr lang="en-US" sz="1200" b="1" dirty="0" err="1"/>
              <a:t>sasuser.Consa</a:t>
            </a:r>
            <a:r>
              <a:rPr lang="en-US" sz="1200" b="1" dirty="0"/>
              <a:t> </a:t>
            </a:r>
            <a:r>
              <a:rPr lang="en-US" sz="1200" b="1" dirty="0" smtClean="0"/>
              <a:t>2sls</a:t>
            </a:r>
            <a:r>
              <a:rPr lang="en-US" sz="1200" b="1" dirty="0"/>
              <a:t>;     </a:t>
            </a:r>
          </a:p>
          <a:p>
            <a:r>
              <a:rPr lang="en-US" sz="1200" dirty="0"/>
              <a:t>      endogenous  Growth GCFC FDI Export;</a:t>
            </a:r>
          </a:p>
          <a:p>
            <a:r>
              <a:rPr lang="en-US" sz="1200" dirty="0"/>
              <a:t>      instruments Labor Wage M3 EXRATE;</a:t>
            </a:r>
          </a:p>
          <a:p>
            <a:r>
              <a:rPr lang="en-US" sz="1200" dirty="0"/>
              <a:t>      First: model Growth = GCFC FDI Export Labor;</a:t>
            </a:r>
          </a:p>
          <a:p>
            <a:r>
              <a:rPr lang="en-US" sz="1200" dirty="0"/>
              <a:t>      Second: model FDI = Growth GCFC Wage;</a:t>
            </a:r>
          </a:p>
          <a:p>
            <a:r>
              <a:rPr lang="en-US" sz="1200" dirty="0"/>
              <a:t>      Third: model GCFC = FDI Growth M3;</a:t>
            </a:r>
          </a:p>
          <a:p>
            <a:r>
              <a:rPr lang="en-US" sz="1200" dirty="0"/>
              <a:t>      Fourth: model Export = Growth EXRATE GCFC;</a:t>
            </a:r>
          </a:p>
          <a:p>
            <a:r>
              <a:rPr lang="en-US" sz="1200" dirty="0"/>
              <a:t>   </a:t>
            </a:r>
            <a:r>
              <a:rPr lang="en-US" sz="1200" b="1" dirty="0"/>
              <a:t>run;</a:t>
            </a:r>
            <a:endParaRPr lang="en-US" sz="1200" dirty="0"/>
          </a:p>
        </p:txBody>
      </p:sp>
      <p:graphicFrame>
        <p:nvGraphicFramePr>
          <p:cNvPr id="7" name="Content Placeholder 10"/>
          <p:cNvGraphicFramePr>
            <a:graphicFrameLocks/>
          </p:cNvGraphicFramePr>
          <p:nvPr/>
        </p:nvGraphicFramePr>
        <p:xfrm>
          <a:off x="762000" y="3200400"/>
          <a:ext cx="3733800" cy="3022600"/>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431800">
                <a:tc gridSpan="6">
                  <a:txBody>
                    <a:bodyPr/>
                    <a:lstStyle/>
                    <a:p>
                      <a:pPr algn="ctr" fontAlgn="t"/>
                      <a:r>
                        <a:rPr lang="en-US" sz="1600" b="1" i="0" dirty="0" smtClean="0">
                          <a:solidFill>
                            <a:srgbClr val="000000"/>
                          </a:solidFill>
                          <a:latin typeface="Arial"/>
                        </a:rPr>
                        <a:t>GROWTH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3180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1800">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-193.83</a:t>
                      </a:r>
                    </a:p>
                  </a:txBody>
                  <a:tcPr marL="9525" marR="9525" marT="9525" marB="0"/>
                </a:tc>
                <a:tc>
                  <a:txBody>
                    <a:bodyPr/>
                    <a:lstStyle/>
                    <a:p>
                      <a:pPr algn="l" fontAlgn="t"/>
                      <a:r>
                        <a:rPr lang="en-US" sz="1100" b="0" i="0" u="none" strike="noStrike" dirty="0">
                          <a:solidFill>
                            <a:srgbClr val="000000"/>
                          </a:solidFill>
                          <a:latin typeface="Arial"/>
                        </a:rPr>
                        <a:t>92.3074</a:t>
                      </a:r>
                    </a:p>
                  </a:txBody>
                  <a:tcPr marL="9525" marR="9525" marT="9525" marB="0"/>
                </a:tc>
                <a:tc>
                  <a:txBody>
                    <a:bodyPr/>
                    <a:lstStyle/>
                    <a:p>
                      <a:pPr algn="l" fontAlgn="t"/>
                      <a:r>
                        <a:rPr lang="en-US" sz="1100" b="0" i="0" u="none" strike="noStrike" dirty="0">
                          <a:solidFill>
                            <a:srgbClr val="000000"/>
                          </a:solidFill>
                          <a:latin typeface="Arial"/>
                        </a:rPr>
                        <a:t>-2.1</a:t>
                      </a:r>
                    </a:p>
                  </a:txBody>
                  <a:tcPr marL="9525" marR="9525" marT="9525" marB="0"/>
                </a:tc>
                <a:tc>
                  <a:txBody>
                    <a:bodyPr/>
                    <a:lstStyle/>
                    <a:p>
                      <a:pPr algn="l" fontAlgn="t"/>
                      <a:r>
                        <a:rPr lang="en-US" sz="1100" b="0" i="0" u="none" strike="noStrike">
                          <a:solidFill>
                            <a:srgbClr val="000000"/>
                          </a:solidFill>
                          <a:latin typeface="Arial"/>
                        </a:rPr>
                        <a:t>0.0411</a:t>
                      </a:r>
                    </a:p>
                  </a:txBody>
                  <a:tcPr marL="9525" marR="9525" marT="9525" marB="0"/>
                </a:tc>
              </a:tr>
              <a:tr h="431800">
                <a:tc>
                  <a:txBody>
                    <a:bodyPr/>
                    <a:lstStyle/>
                    <a:p>
                      <a:pPr fontAlgn="t"/>
                      <a:r>
                        <a:rPr lang="en-US" sz="1000" b="0" i="0">
                          <a:solidFill>
                            <a:srgbClr val="000000"/>
                          </a:solidFill>
                          <a:latin typeface="Arial"/>
                        </a:rPr>
                        <a:t>GCFC</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36.9322</a:t>
                      </a:r>
                    </a:p>
                  </a:txBody>
                  <a:tcPr marL="9525" marR="9525" marT="9525" marB="0"/>
                </a:tc>
                <a:tc>
                  <a:txBody>
                    <a:bodyPr/>
                    <a:lstStyle/>
                    <a:p>
                      <a:pPr algn="l" fontAlgn="t"/>
                      <a:r>
                        <a:rPr lang="en-US" sz="1100" b="0" i="0" u="none" strike="noStrike" dirty="0">
                          <a:solidFill>
                            <a:srgbClr val="000000"/>
                          </a:solidFill>
                          <a:latin typeface="Arial"/>
                        </a:rPr>
                        <a:t>18.67</a:t>
                      </a:r>
                    </a:p>
                  </a:txBody>
                  <a:tcPr marL="9525" marR="9525" marT="9525" marB="0"/>
                </a:tc>
                <a:tc>
                  <a:txBody>
                    <a:bodyPr/>
                    <a:lstStyle/>
                    <a:p>
                      <a:pPr algn="l" fontAlgn="t"/>
                      <a:r>
                        <a:rPr lang="en-US" sz="1100" b="0" i="0" u="none" strike="noStrike" dirty="0">
                          <a:solidFill>
                            <a:srgbClr val="000000"/>
                          </a:solidFill>
                          <a:latin typeface="Arial"/>
                        </a:rPr>
                        <a:t>1.98</a:t>
                      </a:r>
                    </a:p>
                  </a:txBody>
                  <a:tcPr marL="9525" marR="9525" marT="9525" marB="0"/>
                </a:tc>
                <a:tc>
                  <a:txBody>
                    <a:bodyPr/>
                    <a:lstStyle/>
                    <a:p>
                      <a:pPr algn="l" fontAlgn="t"/>
                      <a:r>
                        <a:rPr lang="en-US" sz="1100" b="0" i="0" u="none" strike="noStrike">
                          <a:solidFill>
                            <a:srgbClr val="000000"/>
                          </a:solidFill>
                          <a:latin typeface="Arial"/>
                        </a:rPr>
                        <a:t>0.0538</a:t>
                      </a:r>
                    </a:p>
                  </a:txBody>
                  <a:tcPr marL="9525" marR="9525" marT="9525" marB="0"/>
                </a:tc>
              </a:tr>
              <a:tr h="431800">
                <a:tc>
                  <a:txBody>
                    <a:bodyPr/>
                    <a:lstStyle/>
                    <a:p>
                      <a:pPr fontAlgn="t"/>
                      <a:r>
                        <a:rPr lang="en-US" sz="1000" b="0" i="0">
                          <a:solidFill>
                            <a:srgbClr val="000000"/>
                          </a:solidFill>
                          <a:latin typeface="Arial"/>
                        </a:rPr>
                        <a:t>FDI</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-4.7038</a:t>
                      </a:r>
                    </a:p>
                  </a:txBody>
                  <a:tcPr marL="9525" marR="9525" marT="9525" marB="0"/>
                </a:tc>
                <a:tc>
                  <a:txBody>
                    <a:bodyPr/>
                    <a:lstStyle/>
                    <a:p>
                      <a:pPr algn="l" fontAlgn="t"/>
                      <a:r>
                        <a:rPr lang="en-US" sz="1100" b="0" i="0" u="none" strike="noStrike" dirty="0">
                          <a:solidFill>
                            <a:srgbClr val="000000"/>
                          </a:solidFill>
                          <a:latin typeface="Arial"/>
                        </a:rPr>
                        <a:t>2.81752</a:t>
                      </a:r>
                    </a:p>
                  </a:txBody>
                  <a:tcPr marL="9525" marR="9525" marT="9525" marB="0"/>
                </a:tc>
                <a:tc>
                  <a:txBody>
                    <a:bodyPr/>
                    <a:lstStyle/>
                    <a:p>
                      <a:pPr algn="l" fontAlgn="t"/>
                      <a:r>
                        <a:rPr lang="en-US" sz="1100" b="0" i="0" u="none" strike="noStrike" dirty="0">
                          <a:solidFill>
                            <a:srgbClr val="000000"/>
                          </a:solidFill>
                          <a:latin typeface="Arial"/>
                        </a:rPr>
                        <a:t>-1.67</a:t>
                      </a:r>
                    </a:p>
                  </a:txBody>
                  <a:tcPr marL="9525" marR="9525" marT="9525" marB="0"/>
                </a:tc>
                <a:tc>
                  <a:txBody>
                    <a:bodyPr/>
                    <a:lstStyle/>
                    <a:p>
                      <a:pPr algn="l" fontAlgn="t"/>
                      <a:r>
                        <a:rPr lang="en-US" sz="1100" b="0" i="0" u="none" strike="noStrike" dirty="0">
                          <a:solidFill>
                            <a:srgbClr val="000000"/>
                          </a:solidFill>
                          <a:latin typeface="Arial"/>
                        </a:rPr>
                        <a:t>0.1017</a:t>
                      </a:r>
                    </a:p>
                  </a:txBody>
                  <a:tcPr marL="9525" marR="9525" marT="9525" marB="0"/>
                </a:tc>
              </a:tr>
              <a:tr h="431800">
                <a:tc>
                  <a:txBody>
                    <a:bodyPr/>
                    <a:lstStyle/>
                    <a:p>
                      <a:pPr fontAlgn="t"/>
                      <a:r>
                        <a:rPr lang="en-US" sz="1000" b="0" i="0">
                          <a:solidFill>
                            <a:srgbClr val="000000"/>
                          </a:solidFill>
                          <a:latin typeface="Arial"/>
                        </a:rPr>
                        <a:t>Export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23.4063</a:t>
                      </a:r>
                    </a:p>
                  </a:txBody>
                  <a:tcPr marL="9525" marR="9525" marT="9525" marB="0"/>
                </a:tc>
                <a:tc>
                  <a:txBody>
                    <a:bodyPr/>
                    <a:lstStyle/>
                    <a:p>
                      <a:pPr algn="l" fontAlgn="t"/>
                      <a:r>
                        <a:rPr lang="en-US" sz="1100" b="0" i="0" u="none" strike="noStrike" dirty="0">
                          <a:solidFill>
                            <a:srgbClr val="000000"/>
                          </a:solidFill>
                          <a:latin typeface="Arial"/>
                        </a:rPr>
                        <a:t>20.9007</a:t>
                      </a:r>
                    </a:p>
                  </a:txBody>
                  <a:tcPr marL="9525" marR="9525" marT="9525" marB="0"/>
                </a:tc>
                <a:tc>
                  <a:txBody>
                    <a:bodyPr/>
                    <a:lstStyle/>
                    <a:p>
                      <a:pPr algn="l" fontAlgn="t"/>
                      <a:r>
                        <a:rPr lang="en-US" sz="1100" b="0" i="0" u="none" strike="noStrike">
                          <a:solidFill>
                            <a:srgbClr val="000000"/>
                          </a:solidFill>
                          <a:latin typeface="Arial"/>
                        </a:rPr>
                        <a:t>1.12</a:t>
                      </a:r>
                    </a:p>
                  </a:txBody>
                  <a:tcPr marL="9525" marR="9525" marT="9525" marB="0"/>
                </a:tc>
                <a:tc>
                  <a:txBody>
                    <a:bodyPr/>
                    <a:lstStyle/>
                    <a:p>
                      <a:pPr algn="l" fontAlgn="t"/>
                      <a:r>
                        <a:rPr lang="en-US" sz="1100" b="0" i="0" u="none" strike="noStrike">
                          <a:solidFill>
                            <a:srgbClr val="000000"/>
                          </a:solidFill>
                          <a:latin typeface="Arial"/>
                        </a:rPr>
                        <a:t>0.2685</a:t>
                      </a:r>
                    </a:p>
                  </a:txBody>
                  <a:tcPr marL="9525" marR="9525" marT="9525" marB="0"/>
                </a:tc>
              </a:tr>
              <a:tr h="431800">
                <a:tc>
                  <a:txBody>
                    <a:bodyPr/>
                    <a:lstStyle/>
                    <a:p>
                      <a:pPr fontAlgn="t"/>
                      <a:r>
                        <a:rPr lang="en-US" sz="1000" b="0" i="0">
                          <a:solidFill>
                            <a:srgbClr val="000000"/>
                          </a:solidFill>
                          <a:latin typeface="Arial"/>
                        </a:rPr>
                        <a:t>Labor</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96.3016</a:t>
                      </a:r>
                    </a:p>
                  </a:txBody>
                  <a:tcPr marL="9525" marR="9525" marT="9525" marB="0"/>
                </a:tc>
                <a:tc>
                  <a:txBody>
                    <a:bodyPr/>
                    <a:lstStyle/>
                    <a:p>
                      <a:pPr algn="l" fontAlgn="t"/>
                      <a:r>
                        <a:rPr lang="en-US" sz="1100" b="0" i="0" u="none" strike="noStrike" dirty="0">
                          <a:solidFill>
                            <a:srgbClr val="000000"/>
                          </a:solidFill>
                          <a:latin typeface="Arial"/>
                        </a:rPr>
                        <a:t>60.7713</a:t>
                      </a:r>
                    </a:p>
                  </a:txBody>
                  <a:tcPr marL="9525" marR="9525" marT="9525" marB="0"/>
                </a:tc>
                <a:tc>
                  <a:txBody>
                    <a:bodyPr/>
                    <a:lstStyle/>
                    <a:p>
                      <a:pPr algn="l" fontAlgn="t"/>
                      <a:r>
                        <a:rPr lang="en-US" sz="1100" b="0" i="0" u="none" strike="noStrike" dirty="0">
                          <a:solidFill>
                            <a:srgbClr val="000000"/>
                          </a:solidFill>
                          <a:latin typeface="Arial"/>
                        </a:rPr>
                        <a:t>1.58</a:t>
                      </a:r>
                    </a:p>
                  </a:txBody>
                  <a:tcPr marL="9525" marR="9525" marT="9525" marB="0"/>
                </a:tc>
                <a:tc>
                  <a:txBody>
                    <a:bodyPr/>
                    <a:lstStyle/>
                    <a:p>
                      <a:pPr algn="l" fontAlgn="t"/>
                      <a:r>
                        <a:rPr lang="en-US" sz="1100" b="0" i="0" u="none" strike="noStrike" dirty="0">
                          <a:solidFill>
                            <a:srgbClr val="000000"/>
                          </a:solidFill>
                          <a:latin typeface="Arial"/>
                        </a:rPr>
                        <a:t>0.1198</a:t>
                      </a:r>
                    </a:p>
                  </a:txBody>
                  <a:tcPr marL="9525" marR="9525" marT="9525" marB="0"/>
                </a:tc>
              </a:tr>
            </a:tbl>
          </a:graphicData>
        </a:graphic>
      </p:graphicFrame>
      <p:graphicFrame>
        <p:nvGraphicFramePr>
          <p:cNvPr id="8" name="Content Placeholder 11"/>
          <p:cNvGraphicFramePr>
            <a:graphicFrameLocks/>
          </p:cNvGraphicFramePr>
          <p:nvPr/>
        </p:nvGraphicFramePr>
        <p:xfrm>
          <a:off x="4572000" y="3200400"/>
          <a:ext cx="3842656" cy="3047998"/>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394989">
                <a:tc gridSpan="6">
                  <a:txBody>
                    <a:bodyPr/>
                    <a:lstStyle/>
                    <a:p>
                      <a:pPr algn="ctr" fontAlgn="t"/>
                      <a:r>
                        <a:rPr lang="en-US" sz="1600" b="1" i="0" dirty="0" smtClean="0">
                          <a:solidFill>
                            <a:srgbClr val="000000"/>
                          </a:solidFill>
                          <a:latin typeface="Arial"/>
                        </a:rPr>
                        <a:t>FDI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14739">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47654">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-11.74</a:t>
                      </a:r>
                    </a:p>
                  </a:txBody>
                  <a:tcPr marL="9525" marR="9525" marT="9525" marB="0"/>
                </a:tc>
                <a:tc>
                  <a:txBody>
                    <a:bodyPr/>
                    <a:lstStyle/>
                    <a:p>
                      <a:pPr algn="l" fontAlgn="t"/>
                      <a:r>
                        <a:rPr lang="en-US" sz="1100" b="0" i="0" u="none" strike="noStrike" dirty="0">
                          <a:solidFill>
                            <a:srgbClr val="000000"/>
                          </a:solidFill>
                          <a:latin typeface="Arial"/>
                        </a:rPr>
                        <a:t>3.21839</a:t>
                      </a:r>
                    </a:p>
                  </a:txBody>
                  <a:tcPr marL="9525" marR="9525" marT="9525" marB="0"/>
                </a:tc>
                <a:tc>
                  <a:txBody>
                    <a:bodyPr/>
                    <a:lstStyle/>
                    <a:p>
                      <a:pPr algn="l" fontAlgn="t"/>
                      <a:r>
                        <a:rPr lang="en-US" sz="1100" b="0" i="0" u="none" strike="noStrike" dirty="0">
                          <a:solidFill>
                            <a:srgbClr val="000000"/>
                          </a:solidFill>
                          <a:latin typeface="Arial"/>
                        </a:rPr>
                        <a:t>-3.65</a:t>
                      </a:r>
                    </a:p>
                  </a:txBody>
                  <a:tcPr marL="9525" marR="9525" marT="9525" marB="0"/>
                </a:tc>
                <a:tc>
                  <a:txBody>
                    <a:bodyPr/>
                    <a:lstStyle/>
                    <a:p>
                      <a:pPr algn="l" fontAlgn="t"/>
                      <a:r>
                        <a:rPr lang="en-US" sz="1100" b="0" i="0" u="none" strike="noStrike">
                          <a:solidFill>
                            <a:srgbClr val="000000"/>
                          </a:solidFill>
                          <a:latin typeface="Arial"/>
                        </a:rPr>
                        <a:t>0.0007</a:t>
                      </a:r>
                    </a:p>
                  </a:txBody>
                  <a:tcPr marL="9525" marR="9525" marT="9525" marB="0"/>
                </a:tc>
              </a:tr>
              <a:tr h="447654">
                <a:tc>
                  <a:txBody>
                    <a:bodyPr/>
                    <a:lstStyle/>
                    <a:p>
                      <a:pPr fontAlgn="t"/>
                      <a:r>
                        <a:rPr lang="en-US" sz="1000" b="0" i="0" dirty="0">
                          <a:solidFill>
                            <a:srgbClr val="000000"/>
                          </a:solidFill>
                          <a:latin typeface="Arial"/>
                        </a:rPr>
                        <a:t>Growth</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-0.0784</a:t>
                      </a:r>
                    </a:p>
                  </a:txBody>
                  <a:tcPr marL="9525" marR="9525" marT="9525" marB="0"/>
                </a:tc>
                <a:tc>
                  <a:txBody>
                    <a:bodyPr/>
                    <a:lstStyle/>
                    <a:p>
                      <a:pPr algn="l" fontAlgn="t"/>
                      <a:r>
                        <a:rPr lang="en-US" sz="1100" b="0" i="0" u="none" strike="noStrike" dirty="0">
                          <a:solidFill>
                            <a:srgbClr val="000000"/>
                          </a:solidFill>
                          <a:latin typeface="Arial"/>
                        </a:rPr>
                        <a:t>0.06579</a:t>
                      </a:r>
                    </a:p>
                  </a:txBody>
                  <a:tcPr marL="9525" marR="9525" marT="9525" marB="0"/>
                </a:tc>
                <a:tc>
                  <a:txBody>
                    <a:bodyPr/>
                    <a:lstStyle/>
                    <a:p>
                      <a:pPr algn="l" fontAlgn="t"/>
                      <a:r>
                        <a:rPr lang="en-US" sz="1100" b="0" i="0" u="none" strike="noStrike" dirty="0">
                          <a:solidFill>
                            <a:srgbClr val="000000"/>
                          </a:solidFill>
                          <a:latin typeface="Arial"/>
                        </a:rPr>
                        <a:t>-1.19</a:t>
                      </a:r>
                    </a:p>
                  </a:txBody>
                  <a:tcPr marL="9525" marR="9525" marT="9525" marB="0"/>
                </a:tc>
                <a:tc>
                  <a:txBody>
                    <a:bodyPr/>
                    <a:lstStyle/>
                    <a:p>
                      <a:pPr algn="l" fontAlgn="t"/>
                      <a:r>
                        <a:rPr lang="en-US" sz="1100" b="0" i="0" u="none" strike="noStrike">
                          <a:solidFill>
                            <a:srgbClr val="000000"/>
                          </a:solidFill>
                          <a:latin typeface="Arial"/>
                        </a:rPr>
                        <a:t>0.2391</a:t>
                      </a:r>
                    </a:p>
                  </a:txBody>
                  <a:tcPr marL="9525" marR="9525" marT="9525" marB="0"/>
                </a:tc>
              </a:tr>
              <a:tr h="447654">
                <a:tc>
                  <a:txBody>
                    <a:bodyPr/>
                    <a:lstStyle/>
                    <a:p>
                      <a:pPr fontAlgn="t"/>
                      <a:r>
                        <a:rPr lang="en-US" sz="1000" b="0" i="0" dirty="0">
                          <a:solidFill>
                            <a:srgbClr val="000000"/>
                          </a:solidFill>
                          <a:latin typeface="Arial"/>
                        </a:rPr>
                        <a:t>GCFC</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3.45889</a:t>
                      </a:r>
                    </a:p>
                  </a:txBody>
                  <a:tcPr marL="9525" marR="9525" marT="9525" marB="0"/>
                </a:tc>
                <a:tc>
                  <a:txBody>
                    <a:bodyPr/>
                    <a:lstStyle/>
                    <a:p>
                      <a:pPr algn="l" fontAlgn="t"/>
                      <a:r>
                        <a:rPr lang="en-US" sz="1100" b="0" i="0" u="none" strike="noStrike" dirty="0">
                          <a:solidFill>
                            <a:srgbClr val="000000"/>
                          </a:solidFill>
                          <a:latin typeface="Arial"/>
                        </a:rPr>
                        <a:t>1.10956</a:t>
                      </a:r>
                    </a:p>
                  </a:txBody>
                  <a:tcPr marL="9525" marR="9525" marT="9525" marB="0"/>
                </a:tc>
                <a:tc>
                  <a:txBody>
                    <a:bodyPr/>
                    <a:lstStyle/>
                    <a:p>
                      <a:pPr algn="l" fontAlgn="t"/>
                      <a:r>
                        <a:rPr lang="en-US" sz="1100" b="0" i="0" u="none" strike="noStrike" dirty="0">
                          <a:solidFill>
                            <a:srgbClr val="000000"/>
                          </a:solidFill>
                          <a:latin typeface="Arial"/>
                        </a:rPr>
                        <a:t>3.12</a:t>
                      </a:r>
                    </a:p>
                  </a:txBody>
                  <a:tcPr marL="9525" marR="9525" marT="9525" marB="0"/>
                </a:tc>
                <a:tc>
                  <a:txBody>
                    <a:bodyPr/>
                    <a:lstStyle/>
                    <a:p>
                      <a:pPr algn="l" fontAlgn="t"/>
                      <a:r>
                        <a:rPr lang="en-US" sz="1100" b="0" i="0" u="none" strike="noStrike" dirty="0">
                          <a:solidFill>
                            <a:srgbClr val="000000"/>
                          </a:solidFill>
                          <a:latin typeface="Arial"/>
                        </a:rPr>
                        <a:t>0.0031</a:t>
                      </a:r>
                    </a:p>
                  </a:txBody>
                  <a:tcPr marL="9525" marR="9525" marT="9525" marB="0"/>
                </a:tc>
              </a:tr>
              <a:tr h="447654">
                <a:tc>
                  <a:txBody>
                    <a:bodyPr/>
                    <a:lstStyle/>
                    <a:p>
                      <a:pPr fontAlgn="t"/>
                      <a:r>
                        <a:rPr lang="en-US" sz="1000" b="0" i="0" dirty="0">
                          <a:solidFill>
                            <a:srgbClr val="000000"/>
                          </a:solidFill>
                          <a:latin typeface="Arial"/>
                        </a:rPr>
                        <a:t>Wage</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1.02143</a:t>
                      </a:r>
                    </a:p>
                  </a:txBody>
                  <a:tcPr marL="9525" marR="9525" marT="9525" marB="0"/>
                </a:tc>
                <a:tc>
                  <a:txBody>
                    <a:bodyPr/>
                    <a:lstStyle/>
                    <a:p>
                      <a:pPr algn="l" fontAlgn="t"/>
                      <a:r>
                        <a:rPr lang="en-US" sz="1100" b="0" i="0" u="none" strike="noStrike" dirty="0">
                          <a:solidFill>
                            <a:srgbClr val="000000"/>
                          </a:solidFill>
                          <a:latin typeface="Arial"/>
                        </a:rPr>
                        <a:t>0.35325</a:t>
                      </a:r>
                    </a:p>
                  </a:txBody>
                  <a:tcPr marL="9525" marR="9525" marT="9525" marB="0"/>
                </a:tc>
                <a:tc>
                  <a:txBody>
                    <a:bodyPr/>
                    <a:lstStyle/>
                    <a:p>
                      <a:pPr algn="l" fontAlgn="t"/>
                      <a:r>
                        <a:rPr lang="en-US" sz="1100" b="0" i="0" u="none" strike="noStrike">
                          <a:solidFill>
                            <a:srgbClr val="000000"/>
                          </a:solidFill>
                          <a:latin typeface="Arial"/>
                        </a:rPr>
                        <a:t>2.89</a:t>
                      </a:r>
                    </a:p>
                  </a:txBody>
                  <a:tcPr marL="9525" marR="9525" marT="9525" marB="0"/>
                </a:tc>
                <a:tc>
                  <a:txBody>
                    <a:bodyPr/>
                    <a:lstStyle/>
                    <a:p>
                      <a:pPr algn="l" fontAlgn="t"/>
                      <a:r>
                        <a:rPr lang="en-US" sz="1100" b="0" i="0" u="none" strike="noStrike" dirty="0">
                          <a:solidFill>
                            <a:srgbClr val="000000"/>
                          </a:solidFill>
                          <a:latin typeface="Arial"/>
                        </a:rPr>
                        <a:t>0.0057</a:t>
                      </a:r>
                    </a:p>
                  </a:txBody>
                  <a:tcPr marL="9525" marR="9525" marT="9525" marB="0"/>
                </a:tc>
              </a:tr>
              <a:tr h="447654">
                <a:tc>
                  <a:txBody>
                    <a:bodyPr/>
                    <a:lstStyle/>
                    <a:p>
                      <a:pPr fontAlgn="t"/>
                      <a:endParaRPr lang="en-US" sz="1000" b="0" i="0" dirty="0">
                        <a:solidFill>
                          <a:srgbClr val="000000"/>
                        </a:solidFill>
                        <a:latin typeface="Arial"/>
                      </a:endParaRPr>
                    </a:p>
                  </a:txBody>
                  <a:tcPr marL="47625" marR="47625" marT="47625" marB="47625"/>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2SLS (Whole Model) </a:t>
            </a:r>
            <a:endParaRPr lang="en-US" sz="3600" b="1" dirty="0">
              <a:latin typeface="Times New Roman" pitchFamily="18" charset="0"/>
              <a:cs typeface="Times New Roman" pitchFamily="18" charset="0"/>
            </a:endParaRPr>
          </a:p>
        </p:txBody>
      </p:sp>
      <p:graphicFrame>
        <p:nvGraphicFramePr>
          <p:cNvPr id="7" name="Content Placeholder 10"/>
          <p:cNvGraphicFramePr>
            <a:graphicFrameLocks/>
          </p:cNvGraphicFramePr>
          <p:nvPr/>
        </p:nvGraphicFramePr>
        <p:xfrm>
          <a:off x="685800" y="2209800"/>
          <a:ext cx="3733800" cy="2590800"/>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431800">
                <a:tc gridSpan="6">
                  <a:txBody>
                    <a:bodyPr/>
                    <a:lstStyle/>
                    <a:p>
                      <a:pPr algn="ctr" fontAlgn="t"/>
                      <a:r>
                        <a:rPr lang="en-US" sz="1600" b="1" i="0" dirty="0" smtClean="0">
                          <a:solidFill>
                            <a:srgbClr val="000000"/>
                          </a:solidFill>
                          <a:latin typeface="Arial"/>
                        </a:rPr>
                        <a:t>GFCF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31800">
                <a:tc>
                  <a:txBody>
                    <a:bodyPr/>
                    <a:lstStyle/>
                    <a:p>
                      <a:pPr algn="l" fontAlgn="t"/>
                      <a:r>
                        <a:rPr lang="en-US" sz="1000" b="1" i="0" dirty="0">
                          <a:solidFill>
                            <a:srgbClr val="000000"/>
                          </a:solidFill>
                          <a:latin typeface="Arial"/>
                        </a:rPr>
                        <a:t>Variable</a:t>
                      </a:r>
                    </a:p>
                  </a:txBody>
                  <a:tcPr marL="47625" marR="47625" marT="47625" marB="47625"/>
                </a:tc>
                <a:tc>
                  <a:txBody>
                    <a:bodyPr/>
                    <a:lstStyle/>
                    <a:p>
                      <a:pPr algn="l" fontAlgn="t"/>
                      <a:r>
                        <a:rPr lang="en-US" sz="1000" b="1" i="0" dirty="0">
                          <a:solidFill>
                            <a:srgbClr val="000000"/>
                          </a:solidFill>
                          <a:latin typeface="Arial"/>
                        </a:rPr>
                        <a:t>DF</a:t>
                      </a:r>
                    </a:p>
                  </a:txBody>
                  <a:tcPr marL="47625" marR="47625" marT="47625" marB="47625"/>
                </a:tc>
                <a:tc>
                  <a:txBody>
                    <a:bodyPr/>
                    <a:lstStyle/>
                    <a:p>
                      <a:pPr algn="l"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algn="l"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algn="l" fontAlgn="t"/>
                      <a:r>
                        <a:rPr lang="en-US" sz="1000" b="1" i="0" dirty="0">
                          <a:solidFill>
                            <a:srgbClr val="000000"/>
                          </a:solidFill>
                          <a:latin typeface="Arial"/>
                        </a:rPr>
                        <a:t>t Value</a:t>
                      </a:r>
                    </a:p>
                  </a:txBody>
                  <a:tcPr marL="47625" marR="47625" marT="47625" marB="47625"/>
                </a:tc>
                <a:tc>
                  <a:txBody>
                    <a:bodyPr/>
                    <a:lstStyle/>
                    <a:p>
                      <a:pPr algn="l" fontAlgn="t"/>
                      <a:r>
                        <a:rPr lang="en-US" sz="1000" b="1" i="0" dirty="0">
                          <a:solidFill>
                            <a:srgbClr val="000000"/>
                          </a:solidFill>
                          <a:latin typeface="Arial"/>
                        </a:rPr>
                        <a:t>Pr &gt; |t|</a:t>
                      </a:r>
                    </a:p>
                  </a:txBody>
                  <a:tcPr marL="47625" marR="47625" marT="47625" marB="47625"/>
                </a:tc>
              </a:tr>
              <a:tr h="431800">
                <a:tc>
                  <a:txBody>
                    <a:bodyPr/>
                    <a:lstStyle/>
                    <a:p>
                      <a:pPr algn="l" fontAlgn="t"/>
                      <a:r>
                        <a:rPr lang="en-US" sz="1000" b="1" i="0" u="none" strike="noStrike" dirty="0">
                          <a:solidFill>
                            <a:srgbClr val="000000"/>
                          </a:solidFill>
                          <a:latin typeface="Arial"/>
                        </a:rPr>
                        <a:t>Intercept</a:t>
                      </a:r>
                    </a:p>
                  </a:txBody>
                  <a:tcPr marL="9525" marR="9525" marT="9525" marB="0"/>
                </a:tc>
                <a:tc>
                  <a:txBody>
                    <a:bodyPr/>
                    <a:lstStyle/>
                    <a:p>
                      <a:pPr algn="l" fontAlgn="t"/>
                      <a:r>
                        <a:rPr lang="en-US" sz="10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3.18121</a:t>
                      </a:r>
                    </a:p>
                  </a:txBody>
                  <a:tcPr marL="9525" marR="9525" marT="9525" marB="0"/>
                </a:tc>
                <a:tc>
                  <a:txBody>
                    <a:bodyPr/>
                    <a:lstStyle/>
                    <a:p>
                      <a:pPr algn="l" fontAlgn="t"/>
                      <a:r>
                        <a:rPr lang="en-US" sz="1100" b="0" i="0" u="none" strike="noStrike" dirty="0">
                          <a:solidFill>
                            <a:srgbClr val="000000"/>
                          </a:solidFill>
                          <a:latin typeface="Arial"/>
                        </a:rPr>
                        <a:t>0.33732</a:t>
                      </a:r>
                    </a:p>
                  </a:txBody>
                  <a:tcPr marL="9525" marR="9525" marT="9525" marB="0"/>
                </a:tc>
                <a:tc>
                  <a:txBody>
                    <a:bodyPr/>
                    <a:lstStyle/>
                    <a:p>
                      <a:pPr algn="l" fontAlgn="t"/>
                      <a:r>
                        <a:rPr lang="en-US" sz="1100" b="0" i="0" u="none" strike="noStrike">
                          <a:solidFill>
                            <a:srgbClr val="000000"/>
                          </a:solidFill>
                          <a:latin typeface="Arial"/>
                        </a:rPr>
                        <a:t>9.43</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31800">
                <a:tc>
                  <a:txBody>
                    <a:bodyPr/>
                    <a:lstStyle/>
                    <a:p>
                      <a:pPr algn="l" fontAlgn="t"/>
                      <a:r>
                        <a:rPr lang="en-US" sz="1000" b="1" i="0" u="none" strike="noStrike">
                          <a:solidFill>
                            <a:srgbClr val="000000"/>
                          </a:solidFill>
                          <a:latin typeface="Arial"/>
                        </a:rPr>
                        <a:t>FDI</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0.12815</a:t>
                      </a:r>
                    </a:p>
                  </a:txBody>
                  <a:tcPr marL="9525" marR="9525" marT="9525" marB="0"/>
                </a:tc>
                <a:tc>
                  <a:txBody>
                    <a:bodyPr/>
                    <a:lstStyle/>
                    <a:p>
                      <a:pPr algn="l" fontAlgn="t"/>
                      <a:r>
                        <a:rPr lang="en-US" sz="1100" b="0" i="0" u="none" strike="noStrike" dirty="0">
                          <a:solidFill>
                            <a:srgbClr val="000000"/>
                          </a:solidFill>
                          <a:latin typeface="Arial"/>
                        </a:rPr>
                        <a:t>0.0374</a:t>
                      </a:r>
                    </a:p>
                  </a:txBody>
                  <a:tcPr marL="9525" marR="9525" marT="9525" marB="0"/>
                </a:tc>
                <a:tc>
                  <a:txBody>
                    <a:bodyPr/>
                    <a:lstStyle/>
                    <a:p>
                      <a:pPr algn="l" fontAlgn="t"/>
                      <a:r>
                        <a:rPr lang="en-US" sz="1100" b="0" i="0" u="none" strike="noStrike">
                          <a:solidFill>
                            <a:srgbClr val="000000"/>
                          </a:solidFill>
                          <a:latin typeface="Arial"/>
                        </a:rPr>
                        <a:t>3.43</a:t>
                      </a:r>
                    </a:p>
                  </a:txBody>
                  <a:tcPr marL="9525" marR="9525" marT="9525" marB="0"/>
                </a:tc>
                <a:tc>
                  <a:txBody>
                    <a:bodyPr/>
                    <a:lstStyle/>
                    <a:p>
                      <a:pPr algn="l" fontAlgn="t"/>
                      <a:r>
                        <a:rPr lang="en-US" sz="1100" b="0" i="0" u="none" strike="noStrike">
                          <a:solidFill>
                            <a:srgbClr val="000000"/>
                          </a:solidFill>
                          <a:latin typeface="Arial"/>
                        </a:rPr>
                        <a:t>0.0013</a:t>
                      </a:r>
                    </a:p>
                  </a:txBody>
                  <a:tcPr marL="9525" marR="9525" marT="9525" marB="0"/>
                </a:tc>
              </a:tr>
              <a:tr h="431800">
                <a:tc>
                  <a:txBody>
                    <a:bodyPr/>
                    <a:lstStyle/>
                    <a:p>
                      <a:pPr algn="l" fontAlgn="t"/>
                      <a:r>
                        <a:rPr lang="en-US" sz="1000" b="1" i="0" u="none" strike="noStrike">
                          <a:solidFill>
                            <a:srgbClr val="000000"/>
                          </a:solidFill>
                          <a:latin typeface="Arial"/>
                        </a:rPr>
                        <a:t>Growth</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0.0323</a:t>
                      </a:r>
                    </a:p>
                  </a:txBody>
                  <a:tcPr marL="9525" marR="9525" marT="9525" marB="0"/>
                </a:tc>
                <a:tc>
                  <a:txBody>
                    <a:bodyPr/>
                    <a:lstStyle/>
                    <a:p>
                      <a:pPr algn="l" fontAlgn="t"/>
                      <a:r>
                        <a:rPr lang="en-US" sz="1100" b="0" i="0" u="none" strike="noStrike" dirty="0">
                          <a:solidFill>
                            <a:srgbClr val="000000"/>
                          </a:solidFill>
                          <a:latin typeface="Arial"/>
                        </a:rPr>
                        <a:t>0.00934</a:t>
                      </a:r>
                    </a:p>
                  </a:txBody>
                  <a:tcPr marL="9525" marR="9525" marT="9525" marB="0"/>
                </a:tc>
                <a:tc>
                  <a:txBody>
                    <a:bodyPr/>
                    <a:lstStyle/>
                    <a:p>
                      <a:pPr algn="l" fontAlgn="t"/>
                      <a:r>
                        <a:rPr lang="en-US" sz="1100" b="0" i="0" u="none" strike="noStrike">
                          <a:solidFill>
                            <a:srgbClr val="000000"/>
                          </a:solidFill>
                          <a:latin typeface="Arial"/>
                        </a:rPr>
                        <a:t>3.46</a:t>
                      </a:r>
                    </a:p>
                  </a:txBody>
                  <a:tcPr marL="9525" marR="9525" marT="9525" marB="0"/>
                </a:tc>
                <a:tc>
                  <a:txBody>
                    <a:bodyPr/>
                    <a:lstStyle/>
                    <a:p>
                      <a:pPr algn="l" fontAlgn="t"/>
                      <a:r>
                        <a:rPr lang="en-US" sz="1100" b="0" i="0" u="none" strike="noStrike">
                          <a:solidFill>
                            <a:srgbClr val="000000"/>
                          </a:solidFill>
                          <a:latin typeface="Arial"/>
                        </a:rPr>
                        <a:t>0.0011</a:t>
                      </a:r>
                    </a:p>
                  </a:txBody>
                  <a:tcPr marL="9525" marR="9525" marT="9525" marB="0"/>
                </a:tc>
              </a:tr>
              <a:tr h="431800">
                <a:tc>
                  <a:txBody>
                    <a:bodyPr/>
                    <a:lstStyle/>
                    <a:p>
                      <a:pPr algn="l" fontAlgn="t"/>
                      <a:r>
                        <a:rPr lang="en-US" sz="1000" b="1" i="0" u="none" strike="noStrike">
                          <a:solidFill>
                            <a:srgbClr val="000000"/>
                          </a:solidFill>
                          <a:latin typeface="Arial"/>
                        </a:rPr>
                        <a:t>M3</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-0.068</a:t>
                      </a:r>
                    </a:p>
                  </a:txBody>
                  <a:tcPr marL="9525" marR="9525" marT="9525" marB="0"/>
                </a:tc>
                <a:tc>
                  <a:txBody>
                    <a:bodyPr/>
                    <a:lstStyle/>
                    <a:p>
                      <a:pPr algn="l" fontAlgn="t"/>
                      <a:r>
                        <a:rPr lang="en-US" sz="1100" b="0" i="0" u="none" strike="noStrike" dirty="0">
                          <a:solidFill>
                            <a:srgbClr val="000000"/>
                          </a:solidFill>
                          <a:latin typeface="Arial"/>
                        </a:rPr>
                        <a:t>0.26195</a:t>
                      </a:r>
                    </a:p>
                  </a:txBody>
                  <a:tcPr marL="9525" marR="9525" marT="9525" marB="0"/>
                </a:tc>
                <a:tc>
                  <a:txBody>
                    <a:bodyPr/>
                    <a:lstStyle/>
                    <a:p>
                      <a:pPr algn="l" fontAlgn="t"/>
                      <a:r>
                        <a:rPr lang="en-US" sz="1100" b="0" i="0" u="none" strike="noStrike" dirty="0">
                          <a:solidFill>
                            <a:srgbClr val="000000"/>
                          </a:solidFill>
                          <a:latin typeface="Arial"/>
                        </a:rPr>
                        <a:t>-0.26</a:t>
                      </a:r>
                    </a:p>
                  </a:txBody>
                  <a:tcPr marL="9525" marR="9525" marT="9525" marB="0"/>
                </a:tc>
                <a:tc>
                  <a:txBody>
                    <a:bodyPr/>
                    <a:lstStyle/>
                    <a:p>
                      <a:pPr algn="l" fontAlgn="t"/>
                      <a:r>
                        <a:rPr lang="en-US" sz="1100" b="0" i="0" u="none" strike="noStrike" dirty="0">
                          <a:solidFill>
                            <a:srgbClr val="000000"/>
                          </a:solidFill>
                          <a:latin typeface="Arial"/>
                        </a:rPr>
                        <a:t>0.7963</a:t>
                      </a:r>
                    </a:p>
                  </a:txBody>
                  <a:tcPr marL="9525" marR="9525" marT="9525" marB="0"/>
                </a:tc>
              </a:tr>
            </a:tbl>
          </a:graphicData>
        </a:graphic>
      </p:graphicFrame>
      <p:graphicFrame>
        <p:nvGraphicFramePr>
          <p:cNvPr id="8" name="Content Placeholder 11"/>
          <p:cNvGraphicFramePr>
            <a:graphicFrameLocks/>
          </p:cNvGraphicFramePr>
          <p:nvPr/>
        </p:nvGraphicFramePr>
        <p:xfrm>
          <a:off x="4572000" y="2209800"/>
          <a:ext cx="3842656" cy="2609299"/>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448055">
                <a:tc gridSpan="6">
                  <a:txBody>
                    <a:bodyPr/>
                    <a:lstStyle/>
                    <a:p>
                      <a:pPr algn="ctr" fontAlgn="t"/>
                      <a:r>
                        <a:rPr lang="en-US" sz="1600" b="1" i="0" dirty="0" smtClean="0">
                          <a:solidFill>
                            <a:srgbClr val="000000"/>
                          </a:solidFill>
                          <a:latin typeface="Arial"/>
                        </a:rPr>
                        <a:t>EXPORT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06444">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8700">
                <a:tc>
                  <a:txBody>
                    <a:bodyPr/>
                    <a:lstStyle/>
                    <a:p>
                      <a:pPr algn="l" fontAlgn="t"/>
                      <a:r>
                        <a:rPr lang="en-US" sz="1000" b="1" i="0" dirty="0">
                          <a:solidFill>
                            <a:srgbClr val="000000"/>
                          </a:solidFill>
                          <a:latin typeface="Arial"/>
                        </a:rPr>
                        <a:t>Intercept</a:t>
                      </a:r>
                    </a:p>
                  </a:txBody>
                  <a:tcPr marL="47625" marR="47625" marT="47625" marB="47625"/>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-3.6017</a:t>
                      </a:r>
                    </a:p>
                  </a:txBody>
                  <a:tcPr marL="9525" marR="9525" marT="9525" marB="0"/>
                </a:tc>
                <a:tc>
                  <a:txBody>
                    <a:bodyPr/>
                    <a:lstStyle/>
                    <a:p>
                      <a:pPr algn="l" fontAlgn="t"/>
                      <a:r>
                        <a:rPr lang="en-US" sz="1100" b="0" i="0" u="none" strike="noStrike" dirty="0">
                          <a:solidFill>
                            <a:srgbClr val="000000"/>
                          </a:solidFill>
                          <a:latin typeface="Arial"/>
                        </a:rPr>
                        <a:t>1.00783</a:t>
                      </a:r>
                    </a:p>
                  </a:txBody>
                  <a:tcPr marL="9525" marR="9525" marT="9525" marB="0"/>
                </a:tc>
                <a:tc>
                  <a:txBody>
                    <a:bodyPr/>
                    <a:lstStyle/>
                    <a:p>
                      <a:pPr algn="l" fontAlgn="t"/>
                      <a:r>
                        <a:rPr lang="en-US" sz="1100" b="0" i="0" u="none" strike="noStrike">
                          <a:solidFill>
                            <a:srgbClr val="000000"/>
                          </a:solidFill>
                          <a:latin typeface="Arial"/>
                        </a:rPr>
                        <a:t>-3.57</a:t>
                      </a:r>
                    </a:p>
                  </a:txBody>
                  <a:tcPr marL="9525" marR="9525" marT="9525" marB="0"/>
                </a:tc>
                <a:tc>
                  <a:txBody>
                    <a:bodyPr/>
                    <a:lstStyle/>
                    <a:p>
                      <a:pPr algn="l" fontAlgn="t"/>
                      <a:r>
                        <a:rPr lang="en-US" sz="1100" b="0" i="0" u="none" strike="noStrike">
                          <a:solidFill>
                            <a:srgbClr val="000000"/>
                          </a:solidFill>
                          <a:latin typeface="Arial"/>
                        </a:rPr>
                        <a:t>0.0008</a:t>
                      </a:r>
                    </a:p>
                  </a:txBody>
                  <a:tcPr marL="9525" marR="9525" marT="9525" marB="0"/>
                </a:tc>
              </a:tr>
              <a:tr h="438700">
                <a:tc>
                  <a:txBody>
                    <a:bodyPr/>
                    <a:lstStyle/>
                    <a:p>
                      <a:pPr algn="l" fontAlgn="t"/>
                      <a:r>
                        <a:rPr lang="en-US" sz="1000" b="1" i="0" u="none" strike="noStrike">
                          <a:solidFill>
                            <a:srgbClr val="000000"/>
                          </a:solidFill>
                          <a:latin typeface="Arial"/>
                        </a:rPr>
                        <a:t>Growth</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0.07445</a:t>
                      </a:r>
                    </a:p>
                  </a:txBody>
                  <a:tcPr marL="9525" marR="9525" marT="9525" marB="0"/>
                </a:tc>
                <a:tc>
                  <a:txBody>
                    <a:bodyPr/>
                    <a:lstStyle/>
                    <a:p>
                      <a:pPr algn="l" fontAlgn="t"/>
                      <a:r>
                        <a:rPr lang="en-US" sz="1100" b="0" i="0" u="none" strike="noStrike" dirty="0">
                          <a:solidFill>
                            <a:srgbClr val="000000"/>
                          </a:solidFill>
                          <a:latin typeface="Arial"/>
                        </a:rPr>
                        <a:t>0.04816</a:t>
                      </a:r>
                    </a:p>
                  </a:txBody>
                  <a:tcPr marL="9525" marR="9525" marT="9525" marB="0"/>
                </a:tc>
                <a:tc>
                  <a:txBody>
                    <a:bodyPr/>
                    <a:lstStyle/>
                    <a:p>
                      <a:pPr algn="l" fontAlgn="t"/>
                      <a:r>
                        <a:rPr lang="en-US" sz="1100" b="0" i="0" u="none" strike="noStrike">
                          <a:solidFill>
                            <a:srgbClr val="000000"/>
                          </a:solidFill>
                          <a:latin typeface="Arial"/>
                        </a:rPr>
                        <a:t>1.55</a:t>
                      </a:r>
                    </a:p>
                  </a:txBody>
                  <a:tcPr marL="9525" marR="9525" marT="9525" marB="0"/>
                </a:tc>
                <a:tc>
                  <a:txBody>
                    <a:bodyPr/>
                    <a:lstStyle/>
                    <a:p>
                      <a:pPr algn="l" fontAlgn="t"/>
                      <a:r>
                        <a:rPr lang="en-US" sz="1100" b="0" i="0" u="none" strike="noStrike">
                          <a:solidFill>
                            <a:srgbClr val="000000"/>
                          </a:solidFill>
                          <a:latin typeface="Arial"/>
                        </a:rPr>
                        <a:t>0.1287</a:t>
                      </a:r>
                    </a:p>
                  </a:txBody>
                  <a:tcPr marL="9525" marR="9525" marT="9525" marB="0"/>
                </a:tc>
              </a:tr>
              <a:tr h="438700">
                <a:tc>
                  <a:txBody>
                    <a:bodyPr/>
                    <a:lstStyle/>
                    <a:p>
                      <a:pPr algn="l" fontAlgn="t"/>
                      <a:r>
                        <a:rPr lang="en-US" sz="1000" b="1" i="0" u="none" strike="noStrike">
                          <a:solidFill>
                            <a:srgbClr val="000000"/>
                          </a:solidFill>
                          <a:latin typeface="Arial"/>
                        </a:rPr>
                        <a:t>EXRATE</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0.04529</a:t>
                      </a:r>
                    </a:p>
                  </a:txBody>
                  <a:tcPr marL="9525" marR="9525" marT="9525" marB="0"/>
                </a:tc>
                <a:tc>
                  <a:txBody>
                    <a:bodyPr/>
                    <a:lstStyle/>
                    <a:p>
                      <a:pPr algn="l" fontAlgn="t"/>
                      <a:r>
                        <a:rPr lang="en-US" sz="1100" b="0" i="0" u="none" strike="noStrike" dirty="0">
                          <a:solidFill>
                            <a:srgbClr val="000000"/>
                          </a:solidFill>
                          <a:latin typeface="Arial"/>
                        </a:rPr>
                        <a:t>0.02006</a:t>
                      </a:r>
                    </a:p>
                  </a:txBody>
                  <a:tcPr marL="9525" marR="9525" marT="9525" marB="0"/>
                </a:tc>
                <a:tc>
                  <a:txBody>
                    <a:bodyPr/>
                    <a:lstStyle/>
                    <a:p>
                      <a:pPr algn="l" fontAlgn="t"/>
                      <a:r>
                        <a:rPr lang="en-US" sz="1100" b="0" i="0" u="none" strike="noStrike">
                          <a:solidFill>
                            <a:srgbClr val="000000"/>
                          </a:solidFill>
                          <a:latin typeface="Arial"/>
                        </a:rPr>
                        <a:t>2.26</a:t>
                      </a:r>
                    </a:p>
                  </a:txBody>
                  <a:tcPr marL="9525" marR="9525" marT="9525" marB="0"/>
                </a:tc>
                <a:tc>
                  <a:txBody>
                    <a:bodyPr/>
                    <a:lstStyle/>
                    <a:p>
                      <a:pPr algn="l" fontAlgn="t"/>
                      <a:r>
                        <a:rPr lang="en-US" sz="1100" b="0" i="0" u="none" strike="noStrike">
                          <a:solidFill>
                            <a:srgbClr val="000000"/>
                          </a:solidFill>
                          <a:latin typeface="Arial"/>
                        </a:rPr>
                        <a:t>0.0285</a:t>
                      </a:r>
                    </a:p>
                  </a:txBody>
                  <a:tcPr marL="9525" marR="9525" marT="9525" marB="0"/>
                </a:tc>
              </a:tr>
              <a:tr h="438700">
                <a:tc>
                  <a:txBody>
                    <a:bodyPr/>
                    <a:lstStyle/>
                    <a:p>
                      <a:pPr algn="l" fontAlgn="t"/>
                      <a:r>
                        <a:rPr lang="en-US" sz="1000" b="1" i="0" u="none" strike="noStrike" dirty="0">
                          <a:solidFill>
                            <a:srgbClr val="000000"/>
                          </a:solidFill>
                          <a:latin typeface="Arial"/>
                        </a:rPr>
                        <a:t>GCFC</a:t>
                      </a:r>
                    </a:p>
                  </a:txBody>
                  <a:tcPr marL="9525" marR="9525" marT="9525" marB="0"/>
                </a:tc>
                <a:tc>
                  <a:txBody>
                    <a:bodyPr/>
                    <a:lstStyle/>
                    <a:p>
                      <a:pPr algn="l" fontAlgn="t"/>
                      <a:r>
                        <a:rPr lang="en-US" sz="10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1.06574</a:t>
                      </a:r>
                    </a:p>
                  </a:txBody>
                  <a:tcPr marL="9525" marR="9525" marT="9525" marB="0"/>
                </a:tc>
                <a:tc>
                  <a:txBody>
                    <a:bodyPr/>
                    <a:lstStyle/>
                    <a:p>
                      <a:pPr algn="l" fontAlgn="t"/>
                      <a:r>
                        <a:rPr lang="en-US" sz="1100" b="0" i="0" u="none" strike="noStrike" dirty="0">
                          <a:solidFill>
                            <a:srgbClr val="000000"/>
                          </a:solidFill>
                          <a:latin typeface="Arial"/>
                        </a:rPr>
                        <a:t>0.44572</a:t>
                      </a:r>
                    </a:p>
                  </a:txBody>
                  <a:tcPr marL="9525" marR="9525" marT="9525" marB="0"/>
                </a:tc>
                <a:tc>
                  <a:txBody>
                    <a:bodyPr/>
                    <a:lstStyle/>
                    <a:p>
                      <a:pPr algn="l" fontAlgn="t"/>
                      <a:r>
                        <a:rPr lang="en-US" sz="1100" b="0" i="0" u="none" strike="noStrike">
                          <a:solidFill>
                            <a:srgbClr val="000000"/>
                          </a:solidFill>
                          <a:latin typeface="Arial"/>
                        </a:rPr>
                        <a:t>2.39</a:t>
                      </a:r>
                    </a:p>
                  </a:txBody>
                  <a:tcPr marL="9525" marR="9525" marT="9525" marB="0"/>
                </a:tc>
                <a:tc>
                  <a:txBody>
                    <a:bodyPr/>
                    <a:lstStyle/>
                    <a:p>
                      <a:pPr algn="l" fontAlgn="t"/>
                      <a:r>
                        <a:rPr lang="en-US" sz="1100" b="0" i="0" u="none" strike="noStrike" dirty="0">
                          <a:solidFill>
                            <a:srgbClr val="000000"/>
                          </a:solidFill>
                          <a:latin typeface="Arial"/>
                        </a:rPr>
                        <a:t>0.0208</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Text Placeholder 4"/>
          <p:cNvSpPr>
            <a:spLocks noGrp="1"/>
          </p:cNvSpPr>
          <p:nvPr>
            <p:ph type="body" idx="1"/>
          </p:nvPr>
        </p:nvSpPr>
        <p:spPr/>
        <p:txBody>
          <a:bodyPr/>
          <a:lstStyle/>
          <a:p>
            <a:r>
              <a:rPr lang="en-US" sz="2800" dirty="0" smtClean="0">
                <a:latin typeface="Times New Roman" pitchFamily="18" charset="0"/>
                <a:cs typeface="Times New Roman" pitchFamily="18" charset="0"/>
              </a:rPr>
              <a:t>Purpose</a:t>
            </a:r>
            <a:endParaRPr lang="en-US" sz="2800" dirty="0">
              <a:latin typeface="Times New Roman" pitchFamily="18" charset="0"/>
              <a:cs typeface="Times New Roman" pitchFamily="18" charset="0"/>
            </a:endParaRPr>
          </a:p>
        </p:txBody>
      </p:sp>
      <p:sp>
        <p:nvSpPr>
          <p:cNvPr id="7" name="Text Placeholder 6"/>
          <p:cNvSpPr>
            <a:spLocks noGrp="1"/>
          </p:cNvSpPr>
          <p:nvPr>
            <p:ph type="body" sz="half" idx="3"/>
          </p:nvPr>
        </p:nvSpPr>
        <p:spPr/>
        <p:txBody>
          <a:bodyPr/>
          <a:lstStyle/>
          <a:p>
            <a:r>
              <a:rPr lang="en-US" sz="2800" dirty="0" smtClean="0">
                <a:latin typeface="Times New Roman" pitchFamily="18" charset="0"/>
                <a:cs typeface="Times New Roman" pitchFamily="18" charset="0"/>
              </a:rPr>
              <a:t>Why SES?</a:t>
            </a:r>
            <a:endParaRPr lang="en-US" sz="2800" dirty="0">
              <a:latin typeface="Times New Roman" pitchFamily="18" charset="0"/>
              <a:cs typeface="Times New Roman" pitchFamily="18" charset="0"/>
            </a:endParaRPr>
          </a:p>
        </p:txBody>
      </p:sp>
      <p:sp>
        <p:nvSpPr>
          <p:cNvPr id="6" name="Content Placeholder 5"/>
          <p:cNvSpPr>
            <a:spLocks noGrp="1"/>
          </p:cNvSpPr>
          <p:nvPr>
            <p:ph sz="quarter" idx="2"/>
          </p:nvPr>
        </p:nvSpPr>
        <p:spPr/>
        <p:txBody>
          <a:bodyPr/>
          <a:lstStyle/>
          <a:p>
            <a:r>
              <a:rPr lang="en-US" dirty="0" smtClean="0">
                <a:latin typeface="Times New Roman" pitchFamily="18" charset="0"/>
                <a:cs typeface="Times New Roman" pitchFamily="18" charset="0"/>
              </a:rPr>
              <a:t>To investigate the importance of FDI for economic growth in India</a:t>
            </a:r>
          </a:p>
          <a:p>
            <a:r>
              <a:rPr lang="en-US" dirty="0" smtClean="0">
                <a:latin typeface="Times New Roman" pitchFamily="18" charset="0"/>
                <a:cs typeface="Times New Roman" pitchFamily="18" charset="0"/>
              </a:rPr>
              <a:t>Time period: 1999-00 to 2011-12</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8" name="Content Placeholder 7"/>
          <p:cNvSpPr>
            <a:spLocks noGrp="1"/>
          </p:cNvSpPr>
          <p:nvPr>
            <p:ph sz="quarter" idx="4"/>
          </p:nvPr>
        </p:nvSpPr>
        <p:spPr/>
        <p:txBody>
          <a:bodyPr/>
          <a:lstStyle/>
          <a:p>
            <a:r>
              <a:rPr lang="en-US" dirty="0" smtClean="0">
                <a:latin typeface="Times New Roman" pitchFamily="18" charset="0"/>
                <a:cs typeface="Times New Roman" pitchFamily="18" charset="0"/>
              </a:rPr>
              <a:t>Bi – directional connection between FDI and economic growth </a:t>
            </a:r>
          </a:p>
          <a:p>
            <a:r>
              <a:rPr lang="en-US" dirty="0" smtClean="0">
                <a:latin typeface="Times New Roman" pitchFamily="18" charset="0"/>
                <a:cs typeface="Times New Roman" pitchFamily="18" charset="0"/>
              </a:rPr>
              <a:t>Incoming FDI stimulates economic growth and in its turn a higher GDP attracts FDI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153400" cy="838200"/>
          </a:xfrm>
        </p:spPr>
        <p:txBody>
          <a:bodyPr>
            <a:normAutofit/>
          </a:bodyPr>
          <a:lstStyle/>
          <a:p>
            <a:pPr algn="ctr"/>
            <a:r>
              <a:rPr lang="en-US" sz="3600" b="1" dirty="0" smtClean="0">
                <a:latin typeface="Times New Roman" pitchFamily="18" charset="0"/>
                <a:cs typeface="Times New Roman" pitchFamily="18" charset="0"/>
              </a:rPr>
              <a:t>3SLS (Whole Model) </a:t>
            </a:r>
            <a:endParaRPr lang="en-US" sz="3600" b="1" dirty="0">
              <a:latin typeface="Times New Roman" pitchFamily="18" charset="0"/>
              <a:cs typeface="Times New Roman" pitchFamily="18" charset="0"/>
            </a:endParaRPr>
          </a:p>
        </p:txBody>
      </p:sp>
      <p:sp>
        <p:nvSpPr>
          <p:cNvPr id="5" name="Rectangle 4"/>
          <p:cNvSpPr/>
          <p:nvPr/>
        </p:nvSpPr>
        <p:spPr>
          <a:xfrm>
            <a:off x="457200" y="1295400"/>
            <a:ext cx="6400800" cy="1754326"/>
          </a:xfrm>
          <a:prstGeom prst="rect">
            <a:avLst/>
          </a:prstGeom>
        </p:spPr>
        <p:txBody>
          <a:bodyPr wrap="square">
            <a:spAutoFit/>
          </a:bodyPr>
          <a:lstStyle/>
          <a:p>
            <a:endParaRPr lang="en-US" sz="1200" b="1" dirty="0" smtClean="0"/>
          </a:p>
          <a:p>
            <a:r>
              <a:rPr lang="en-US" sz="1200" b="1" dirty="0" smtClean="0"/>
              <a:t>proc </a:t>
            </a:r>
            <a:r>
              <a:rPr lang="en-US" sz="1200" b="1" dirty="0" err="1"/>
              <a:t>syslin</a:t>
            </a:r>
            <a:r>
              <a:rPr lang="en-US" sz="1200" b="1" dirty="0"/>
              <a:t> data = </a:t>
            </a:r>
            <a:r>
              <a:rPr lang="en-US" sz="1200" b="1" dirty="0" err="1"/>
              <a:t>sasuser.Consa</a:t>
            </a:r>
            <a:r>
              <a:rPr lang="en-US" sz="1200" b="1" dirty="0"/>
              <a:t> 3sls;     </a:t>
            </a:r>
          </a:p>
          <a:p>
            <a:r>
              <a:rPr lang="en-US" sz="1200" dirty="0"/>
              <a:t>      endogenous  Growth GCFC FDI Export;</a:t>
            </a:r>
          </a:p>
          <a:p>
            <a:r>
              <a:rPr lang="en-US" sz="1200" dirty="0"/>
              <a:t>      instruments Labor Wage M3 EXRATE;</a:t>
            </a:r>
          </a:p>
          <a:p>
            <a:r>
              <a:rPr lang="en-US" sz="1200" dirty="0"/>
              <a:t>      First: model Growth = GCFC FDI Export Labor;</a:t>
            </a:r>
          </a:p>
          <a:p>
            <a:r>
              <a:rPr lang="en-US" sz="1200" dirty="0"/>
              <a:t>      Second: model FDI = Growth GCFC Wage;</a:t>
            </a:r>
          </a:p>
          <a:p>
            <a:r>
              <a:rPr lang="en-US" sz="1200" dirty="0"/>
              <a:t>      Third: model GCFC = FDI Growth M3;</a:t>
            </a:r>
          </a:p>
          <a:p>
            <a:r>
              <a:rPr lang="en-US" sz="1200" dirty="0"/>
              <a:t>      Fourth: model Export = Growth EXRATE GCFC;</a:t>
            </a:r>
          </a:p>
          <a:p>
            <a:r>
              <a:rPr lang="en-US" sz="1200" dirty="0"/>
              <a:t>   </a:t>
            </a:r>
            <a:r>
              <a:rPr lang="en-US" sz="1200" b="1" dirty="0"/>
              <a:t>run;</a:t>
            </a:r>
            <a:endParaRPr lang="en-US" sz="1200" dirty="0"/>
          </a:p>
        </p:txBody>
      </p:sp>
      <p:graphicFrame>
        <p:nvGraphicFramePr>
          <p:cNvPr id="7" name="Content Placeholder 10"/>
          <p:cNvGraphicFramePr>
            <a:graphicFrameLocks/>
          </p:cNvGraphicFramePr>
          <p:nvPr/>
        </p:nvGraphicFramePr>
        <p:xfrm>
          <a:off x="762000" y="3200400"/>
          <a:ext cx="3733800" cy="3022600"/>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431800">
                <a:tc gridSpan="6">
                  <a:txBody>
                    <a:bodyPr/>
                    <a:lstStyle/>
                    <a:p>
                      <a:pPr algn="ctr" fontAlgn="t"/>
                      <a:r>
                        <a:rPr lang="en-US" sz="1600" b="1" i="0" dirty="0" smtClean="0">
                          <a:solidFill>
                            <a:srgbClr val="000000"/>
                          </a:solidFill>
                          <a:latin typeface="Arial"/>
                        </a:rPr>
                        <a:t>GROWTH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3180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1800">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-130.54</a:t>
                      </a:r>
                    </a:p>
                  </a:txBody>
                  <a:tcPr marL="9525" marR="9525" marT="9525" marB="0"/>
                </a:tc>
                <a:tc>
                  <a:txBody>
                    <a:bodyPr/>
                    <a:lstStyle/>
                    <a:p>
                      <a:pPr algn="l" fontAlgn="t"/>
                      <a:r>
                        <a:rPr lang="en-US" sz="1100" b="0" i="0" u="none" strike="noStrike" dirty="0">
                          <a:solidFill>
                            <a:srgbClr val="000000"/>
                          </a:solidFill>
                          <a:latin typeface="Arial"/>
                        </a:rPr>
                        <a:t>87.7701</a:t>
                      </a:r>
                    </a:p>
                  </a:txBody>
                  <a:tcPr marL="9525" marR="9525" marT="9525" marB="0"/>
                </a:tc>
                <a:tc>
                  <a:txBody>
                    <a:bodyPr/>
                    <a:lstStyle/>
                    <a:p>
                      <a:pPr algn="l" fontAlgn="t"/>
                      <a:r>
                        <a:rPr lang="en-US" sz="1100" b="0" i="0" u="none" strike="noStrike">
                          <a:solidFill>
                            <a:srgbClr val="000000"/>
                          </a:solidFill>
                          <a:latin typeface="Arial"/>
                        </a:rPr>
                        <a:t>-1.49</a:t>
                      </a:r>
                    </a:p>
                  </a:txBody>
                  <a:tcPr marL="9525" marR="9525" marT="9525" marB="0"/>
                </a:tc>
                <a:tc>
                  <a:txBody>
                    <a:bodyPr/>
                    <a:lstStyle/>
                    <a:p>
                      <a:pPr algn="l" fontAlgn="t"/>
                      <a:r>
                        <a:rPr lang="en-US" sz="1100" b="0" i="0" u="none" strike="noStrike">
                          <a:solidFill>
                            <a:srgbClr val="000000"/>
                          </a:solidFill>
                          <a:latin typeface="Arial"/>
                        </a:rPr>
                        <a:t>0.1436</a:t>
                      </a:r>
                    </a:p>
                  </a:txBody>
                  <a:tcPr marL="9525" marR="9525" marT="9525" marB="0"/>
                </a:tc>
              </a:tr>
              <a:tr h="431800">
                <a:tc>
                  <a:txBody>
                    <a:bodyPr/>
                    <a:lstStyle/>
                    <a:p>
                      <a:pPr fontAlgn="t"/>
                      <a:r>
                        <a:rPr lang="en-US" sz="1000" b="0" i="0">
                          <a:solidFill>
                            <a:srgbClr val="000000"/>
                          </a:solidFill>
                          <a:latin typeface="Arial"/>
                        </a:rPr>
                        <a:t>GCFC</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29.2445</a:t>
                      </a:r>
                    </a:p>
                  </a:txBody>
                  <a:tcPr marL="9525" marR="9525" marT="9525" marB="0"/>
                </a:tc>
                <a:tc>
                  <a:txBody>
                    <a:bodyPr/>
                    <a:lstStyle/>
                    <a:p>
                      <a:pPr algn="l" fontAlgn="t"/>
                      <a:r>
                        <a:rPr lang="en-US" sz="1100" b="0" i="0" u="none" strike="noStrike" dirty="0">
                          <a:solidFill>
                            <a:srgbClr val="000000"/>
                          </a:solidFill>
                          <a:latin typeface="Arial"/>
                        </a:rPr>
                        <a:t>18.5152</a:t>
                      </a:r>
                    </a:p>
                  </a:txBody>
                  <a:tcPr marL="9525" marR="9525" marT="9525" marB="0"/>
                </a:tc>
                <a:tc>
                  <a:txBody>
                    <a:bodyPr/>
                    <a:lstStyle/>
                    <a:p>
                      <a:pPr algn="l" fontAlgn="t"/>
                      <a:r>
                        <a:rPr lang="en-US" sz="1100" b="0" i="0" u="none" strike="noStrike" dirty="0">
                          <a:solidFill>
                            <a:srgbClr val="000000"/>
                          </a:solidFill>
                          <a:latin typeface="Arial"/>
                        </a:rPr>
                        <a:t>1.58</a:t>
                      </a:r>
                    </a:p>
                  </a:txBody>
                  <a:tcPr marL="9525" marR="9525" marT="9525" marB="0"/>
                </a:tc>
                <a:tc>
                  <a:txBody>
                    <a:bodyPr/>
                    <a:lstStyle/>
                    <a:p>
                      <a:pPr algn="l" fontAlgn="t"/>
                      <a:r>
                        <a:rPr lang="en-US" sz="1100" b="0" i="0" u="none" strike="noStrike">
                          <a:solidFill>
                            <a:srgbClr val="000000"/>
                          </a:solidFill>
                          <a:latin typeface="Arial"/>
                        </a:rPr>
                        <a:t>0.1209</a:t>
                      </a:r>
                    </a:p>
                  </a:txBody>
                  <a:tcPr marL="9525" marR="9525" marT="9525" marB="0"/>
                </a:tc>
              </a:tr>
              <a:tr h="431800">
                <a:tc>
                  <a:txBody>
                    <a:bodyPr/>
                    <a:lstStyle/>
                    <a:p>
                      <a:pPr fontAlgn="t"/>
                      <a:r>
                        <a:rPr lang="en-US" sz="1000" b="0" i="0">
                          <a:solidFill>
                            <a:srgbClr val="000000"/>
                          </a:solidFill>
                          <a:latin typeface="Arial"/>
                        </a:rPr>
                        <a:t>FDI</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-5.2962</a:t>
                      </a:r>
                    </a:p>
                  </a:txBody>
                  <a:tcPr marL="9525" marR="9525" marT="9525" marB="0"/>
                </a:tc>
                <a:tc>
                  <a:txBody>
                    <a:bodyPr/>
                    <a:lstStyle/>
                    <a:p>
                      <a:pPr algn="l" fontAlgn="t"/>
                      <a:r>
                        <a:rPr lang="en-US" sz="1100" b="0" i="0" u="none" strike="noStrike">
                          <a:solidFill>
                            <a:srgbClr val="000000"/>
                          </a:solidFill>
                          <a:latin typeface="Arial"/>
                        </a:rPr>
                        <a:t>2.68594</a:t>
                      </a:r>
                    </a:p>
                  </a:txBody>
                  <a:tcPr marL="9525" marR="9525" marT="9525" marB="0"/>
                </a:tc>
                <a:tc>
                  <a:txBody>
                    <a:bodyPr/>
                    <a:lstStyle/>
                    <a:p>
                      <a:pPr algn="l" fontAlgn="t"/>
                      <a:r>
                        <a:rPr lang="en-US" sz="1100" b="0" i="0" u="none" strike="noStrike" dirty="0">
                          <a:solidFill>
                            <a:srgbClr val="000000"/>
                          </a:solidFill>
                          <a:latin typeface="Arial"/>
                        </a:rPr>
                        <a:t>-1.97</a:t>
                      </a:r>
                    </a:p>
                  </a:txBody>
                  <a:tcPr marL="9525" marR="9525" marT="9525" marB="0"/>
                </a:tc>
                <a:tc>
                  <a:txBody>
                    <a:bodyPr/>
                    <a:lstStyle/>
                    <a:p>
                      <a:pPr algn="l" fontAlgn="t"/>
                      <a:r>
                        <a:rPr lang="en-US" sz="1100" b="0" i="0" u="none" strike="noStrike">
                          <a:solidFill>
                            <a:srgbClr val="000000"/>
                          </a:solidFill>
                          <a:latin typeface="Arial"/>
                        </a:rPr>
                        <a:t>0.0545</a:t>
                      </a:r>
                    </a:p>
                  </a:txBody>
                  <a:tcPr marL="9525" marR="9525" marT="9525" marB="0"/>
                </a:tc>
              </a:tr>
              <a:tr h="431800">
                <a:tc>
                  <a:txBody>
                    <a:bodyPr/>
                    <a:lstStyle/>
                    <a:p>
                      <a:pPr fontAlgn="t"/>
                      <a:r>
                        <a:rPr lang="en-US" sz="1000" b="0" i="0">
                          <a:solidFill>
                            <a:srgbClr val="000000"/>
                          </a:solidFill>
                          <a:latin typeface="Arial"/>
                        </a:rPr>
                        <a:t>Export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13.3958</a:t>
                      </a:r>
                    </a:p>
                  </a:txBody>
                  <a:tcPr marL="9525" marR="9525" marT="9525" marB="0"/>
                </a:tc>
                <a:tc>
                  <a:txBody>
                    <a:bodyPr/>
                    <a:lstStyle/>
                    <a:p>
                      <a:pPr algn="l" fontAlgn="t"/>
                      <a:r>
                        <a:rPr lang="en-US" sz="1100" b="0" i="0" u="none" strike="noStrike">
                          <a:solidFill>
                            <a:srgbClr val="000000"/>
                          </a:solidFill>
                          <a:latin typeface="Arial"/>
                        </a:rPr>
                        <a:t>18.6372</a:t>
                      </a:r>
                    </a:p>
                  </a:txBody>
                  <a:tcPr marL="9525" marR="9525" marT="9525" marB="0"/>
                </a:tc>
                <a:tc>
                  <a:txBody>
                    <a:bodyPr/>
                    <a:lstStyle/>
                    <a:p>
                      <a:pPr algn="l" fontAlgn="t"/>
                      <a:r>
                        <a:rPr lang="en-US" sz="1100" b="0" i="0" u="none" strike="noStrike" dirty="0">
                          <a:solidFill>
                            <a:srgbClr val="000000"/>
                          </a:solidFill>
                          <a:latin typeface="Arial"/>
                        </a:rPr>
                        <a:t>0.72</a:t>
                      </a:r>
                    </a:p>
                  </a:txBody>
                  <a:tcPr marL="9525" marR="9525" marT="9525" marB="0"/>
                </a:tc>
                <a:tc>
                  <a:txBody>
                    <a:bodyPr/>
                    <a:lstStyle/>
                    <a:p>
                      <a:pPr algn="l" fontAlgn="t"/>
                      <a:r>
                        <a:rPr lang="en-US" sz="1100" b="0" i="0" u="none" strike="noStrike" dirty="0">
                          <a:solidFill>
                            <a:srgbClr val="000000"/>
                          </a:solidFill>
                          <a:latin typeface="Arial"/>
                        </a:rPr>
                        <a:t>0.4758</a:t>
                      </a:r>
                    </a:p>
                  </a:txBody>
                  <a:tcPr marL="9525" marR="9525" marT="9525" marB="0"/>
                </a:tc>
              </a:tr>
              <a:tr h="431800">
                <a:tc>
                  <a:txBody>
                    <a:bodyPr/>
                    <a:lstStyle/>
                    <a:p>
                      <a:pPr fontAlgn="t"/>
                      <a:r>
                        <a:rPr lang="en-US" sz="1000" b="0" i="0">
                          <a:solidFill>
                            <a:srgbClr val="000000"/>
                          </a:solidFill>
                          <a:latin typeface="Arial"/>
                        </a:rPr>
                        <a:t>Labor</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31.9483</a:t>
                      </a:r>
                    </a:p>
                  </a:txBody>
                  <a:tcPr marL="9525" marR="9525" marT="9525" marB="0"/>
                </a:tc>
                <a:tc>
                  <a:txBody>
                    <a:bodyPr/>
                    <a:lstStyle/>
                    <a:p>
                      <a:pPr algn="l" fontAlgn="t"/>
                      <a:r>
                        <a:rPr lang="en-US" sz="1100" b="0" i="0" u="none" strike="noStrike">
                          <a:solidFill>
                            <a:srgbClr val="000000"/>
                          </a:solidFill>
                          <a:latin typeface="Arial"/>
                        </a:rPr>
                        <a:t>53.6044</a:t>
                      </a:r>
                    </a:p>
                  </a:txBody>
                  <a:tcPr marL="9525" marR="9525" marT="9525" marB="0"/>
                </a:tc>
                <a:tc>
                  <a:txBody>
                    <a:bodyPr/>
                    <a:lstStyle/>
                    <a:p>
                      <a:pPr algn="l" fontAlgn="t"/>
                      <a:r>
                        <a:rPr lang="en-US" sz="1100" b="0" i="0" u="none" strike="noStrike">
                          <a:solidFill>
                            <a:srgbClr val="000000"/>
                          </a:solidFill>
                          <a:latin typeface="Arial"/>
                        </a:rPr>
                        <a:t>0.6</a:t>
                      </a:r>
                    </a:p>
                  </a:txBody>
                  <a:tcPr marL="9525" marR="9525" marT="9525" marB="0"/>
                </a:tc>
                <a:tc>
                  <a:txBody>
                    <a:bodyPr/>
                    <a:lstStyle/>
                    <a:p>
                      <a:pPr algn="l" fontAlgn="t"/>
                      <a:r>
                        <a:rPr lang="en-US" sz="1100" b="0" i="0" u="none" strike="noStrike" dirty="0">
                          <a:solidFill>
                            <a:srgbClr val="000000"/>
                          </a:solidFill>
                          <a:latin typeface="Arial"/>
                        </a:rPr>
                        <a:t>0.554</a:t>
                      </a:r>
                    </a:p>
                  </a:txBody>
                  <a:tcPr marL="9525" marR="9525" marT="9525" marB="0"/>
                </a:tc>
              </a:tr>
            </a:tbl>
          </a:graphicData>
        </a:graphic>
      </p:graphicFrame>
      <p:graphicFrame>
        <p:nvGraphicFramePr>
          <p:cNvPr id="8" name="Content Placeholder 11"/>
          <p:cNvGraphicFramePr>
            <a:graphicFrameLocks/>
          </p:cNvGraphicFramePr>
          <p:nvPr/>
        </p:nvGraphicFramePr>
        <p:xfrm>
          <a:off x="4572000" y="3200400"/>
          <a:ext cx="3842656" cy="3047998"/>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394989">
                <a:tc gridSpan="6">
                  <a:txBody>
                    <a:bodyPr/>
                    <a:lstStyle/>
                    <a:p>
                      <a:pPr algn="ctr" fontAlgn="t"/>
                      <a:r>
                        <a:rPr lang="en-US" sz="1600" b="1" i="0" dirty="0" smtClean="0">
                          <a:solidFill>
                            <a:srgbClr val="000000"/>
                          </a:solidFill>
                          <a:latin typeface="Arial"/>
                        </a:rPr>
                        <a:t>FDI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14739">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47654">
                <a:tc>
                  <a:txBody>
                    <a:bodyPr/>
                    <a:lstStyle/>
                    <a:p>
                      <a:pPr fontAlgn="t"/>
                      <a:r>
                        <a:rPr lang="en-US" sz="1000" b="0" i="0">
                          <a:solidFill>
                            <a:srgbClr val="000000"/>
                          </a:solidFill>
                          <a:latin typeface="Arial"/>
                        </a:rPr>
                        <a:t>Intercept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-16.796</a:t>
                      </a:r>
                    </a:p>
                  </a:txBody>
                  <a:tcPr marL="9525" marR="9525" marT="9525" marB="0"/>
                </a:tc>
                <a:tc>
                  <a:txBody>
                    <a:bodyPr/>
                    <a:lstStyle/>
                    <a:p>
                      <a:pPr algn="l" fontAlgn="t"/>
                      <a:r>
                        <a:rPr lang="en-US" sz="1100" b="0" i="0" u="none" strike="noStrike" dirty="0">
                          <a:solidFill>
                            <a:srgbClr val="000000"/>
                          </a:solidFill>
                          <a:latin typeface="Arial"/>
                        </a:rPr>
                        <a:t>2.23752</a:t>
                      </a:r>
                    </a:p>
                  </a:txBody>
                  <a:tcPr marL="9525" marR="9525" marT="9525" marB="0"/>
                </a:tc>
                <a:tc>
                  <a:txBody>
                    <a:bodyPr/>
                    <a:lstStyle/>
                    <a:p>
                      <a:pPr algn="l" fontAlgn="t"/>
                      <a:r>
                        <a:rPr lang="en-US" sz="1100" b="0" i="0" u="none" strike="noStrike">
                          <a:solidFill>
                            <a:srgbClr val="000000"/>
                          </a:solidFill>
                          <a:latin typeface="Arial"/>
                        </a:rPr>
                        <a:t>-7.51</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47654">
                <a:tc>
                  <a:txBody>
                    <a:bodyPr/>
                    <a:lstStyle/>
                    <a:p>
                      <a:pPr fontAlgn="t"/>
                      <a:r>
                        <a:rPr lang="en-US" sz="1000" b="0" i="0">
                          <a:solidFill>
                            <a:srgbClr val="000000"/>
                          </a:solidFill>
                          <a:latin typeface="Arial"/>
                        </a:rPr>
                        <a:t>Growth</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-0.1468</a:t>
                      </a:r>
                    </a:p>
                  </a:txBody>
                  <a:tcPr marL="9525" marR="9525" marT="9525" marB="0"/>
                </a:tc>
                <a:tc>
                  <a:txBody>
                    <a:bodyPr/>
                    <a:lstStyle/>
                    <a:p>
                      <a:pPr algn="l" fontAlgn="t"/>
                      <a:r>
                        <a:rPr lang="en-US" sz="1100" b="0" i="0" u="none" strike="noStrike" dirty="0">
                          <a:solidFill>
                            <a:srgbClr val="000000"/>
                          </a:solidFill>
                          <a:latin typeface="Arial"/>
                        </a:rPr>
                        <a:t>0.05802</a:t>
                      </a:r>
                    </a:p>
                  </a:txBody>
                  <a:tcPr marL="9525" marR="9525" marT="9525" marB="0"/>
                </a:tc>
                <a:tc>
                  <a:txBody>
                    <a:bodyPr/>
                    <a:lstStyle/>
                    <a:p>
                      <a:pPr algn="l" fontAlgn="t"/>
                      <a:r>
                        <a:rPr lang="en-US" sz="1100" b="0" i="0" u="none" strike="noStrike">
                          <a:solidFill>
                            <a:srgbClr val="000000"/>
                          </a:solidFill>
                          <a:latin typeface="Arial"/>
                        </a:rPr>
                        <a:t>-2.53</a:t>
                      </a:r>
                    </a:p>
                  </a:txBody>
                  <a:tcPr marL="9525" marR="9525" marT="9525" marB="0"/>
                </a:tc>
                <a:tc>
                  <a:txBody>
                    <a:bodyPr/>
                    <a:lstStyle/>
                    <a:p>
                      <a:pPr algn="l" fontAlgn="t"/>
                      <a:r>
                        <a:rPr lang="en-US" sz="1100" b="0" i="0" u="none" strike="noStrike">
                          <a:solidFill>
                            <a:srgbClr val="000000"/>
                          </a:solidFill>
                          <a:latin typeface="Arial"/>
                        </a:rPr>
                        <a:t>0.0147</a:t>
                      </a:r>
                    </a:p>
                  </a:txBody>
                  <a:tcPr marL="9525" marR="9525" marT="9525" marB="0"/>
                </a:tc>
              </a:tr>
              <a:tr h="447654">
                <a:tc>
                  <a:txBody>
                    <a:bodyPr/>
                    <a:lstStyle/>
                    <a:p>
                      <a:pPr fontAlgn="t"/>
                      <a:r>
                        <a:rPr lang="en-US" sz="1000" b="0" i="0">
                          <a:solidFill>
                            <a:srgbClr val="000000"/>
                          </a:solidFill>
                          <a:latin typeface="Arial"/>
                        </a:rPr>
                        <a:t>GCFC</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5.21591</a:t>
                      </a:r>
                    </a:p>
                  </a:txBody>
                  <a:tcPr marL="9525" marR="9525" marT="9525" marB="0"/>
                </a:tc>
                <a:tc>
                  <a:txBody>
                    <a:bodyPr/>
                    <a:lstStyle/>
                    <a:p>
                      <a:pPr algn="l" fontAlgn="t"/>
                      <a:r>
                        <a:rPr lang="en-US" sz="1100" b="0" i="0" u="none" strike="noStrike" dirty="0">
                          <a:solidFill>
                            <a:srgbClr val="000000"/>
                          </a:solidFill>
                          <a:latin typeface="Arial"/>
                        </a:rPr>
                        <a:t>0.76458</a:t>
                      </a:r>
                    </a:p>
                  </a:txBody>
                  <a:tcPr marL="9525" marR="9525" marT="9525" marB="0"/>
                </a:tc>
                <a:tc>
                  <a:txBody>
                    <a:bodyPr/>
                    <a:lstStyle/>
                    <a:p>
                      <a:pPr algn="l" fontAlgn="t"/>
                      <a:r>
                        <a:rPr lang="en-US" sz="1100" b="0" i="0" u="none" strike="noStrike">
                          <a:solidFill>
                            <a:srgbClr val="000000"/>
                          </a:solidFill>
                          <a:latin typeface="Arial"/>
                        </a:rPr>
                        <a:t>6.82</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47654">
                <a:tc>
                  <a:txBody>
                    <a:bodyPr/>
                    <a:lstStyle/>
                    <a:p>
                      <a:pPr fontAlgn="t"/>
                      <a:r>
                        <a:rPr lang="en-US" sz="1000" b="0" i="0">
                          <a:solidFill>
                            <a:srgbClr val="000000"/>
                          </a:solidFill>
                          <a:latin typeface="Arial"/>
                        </a:rPr>
                        <a:t>Wage</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0.62866</a:t>
                      </a:r>
                    </a:p>
                  </a:txBody>
                  <a:tcPr marL="9525" marR="9525" marT="9525" marB="0"/>
                </a:tc>
                <a:tc>
                  <a:txBody>
                    <a:bodyPr/>
                    <a:lstStyle/>
                    <a:p>
                      <a:pPr algn="l" fontAlgn="t"/>
                      <a:r>
                        <a:rPr lang="en-US" sz="1100" b="0" i="0" u="none" strike="noStrike" dirty="0">
                          <a:solidFill>
                            <a:srgbClr val="000000"/>
                          </a:solidFill>
                          <a:latin typeface="Arial"/>
                        </a:rPr>
                        <a:t>0.30145</a:t>
                      </a:r>
                    </a:p>
                  </a:txBody>
                  <a:tcPr marL="9525" marR="9525" marT="9525" marB="0"/>
                </a:tc>
                <a:tc>
                  <a:txBody>
                    <a:bodyPr/>
                    <a:lstStyle/>
                    <a:p>
                      <a:pPr algn="l" fontAlgn="t"/>
                      <a:r>
                        <a:rPr lang="en-US" sz="1100" b="0" i="0" u="none" strike="noStrike">
                          <a:solidFill>
                            <a:srgbClr val="000000"/>
                          </a:solidFill>
                          <a:latin typeface="Arial"/>
                        </a:rPr>
                        <a:t>2.09</a:t>
                      </a:r>
                    </a:p>
                  </a:txBody>
                  <a:tcPr marL="9525" marR="9525" marT="9525" marB="0"/>
                </a:tc>
                <a:tc>
                  <a:txBody>
                    <a:bodyPr/>
                    <a:lstStyle/>
                    <a:p>
                      <a:pPr algn="l" fontAlgn="t"/>
                      <a:r>
                        <a:rPr lang="en-US" sz="1100" b="0" i="0" u="none" strike="noStrike" dirty="0">
                          <a:solidFill>
                            <a:srgbClr val="000000"/>
                          </a:solidFill>
                          <a:latin typeface="Arial"/>
                        </a:rPr>
                        <a:t>0.0424</a:t>
                      </a:r>
                    </a:p>
                  </a:txBody>
                  <a:tcPr marL="9525" marR="9525" marT="9525" marB="0"/>
                </a:tc>
              </a:tr>
              <a:tr h="447654">
                <a:tc>
                  <a:txBody>
                    <a:bodyPr/>
                    <a:lstStyle/>
                    <a:p>
                      <a:pPr fontAlgn="t"/>
                      <a:endParaRPr lang="en-US" sz="1000" b="0" i="0" dirty="0">
                        <a:solidFill>
                          <a:srgbClr val="000000"/>
                        </a:solidFill>
                        <a:latin typeface="Arial"/>
                      </a:endParaRPr>
                    </a:p>
                  </a:txBody>
                  <a:tcPr marL="47625" marR="47625" marT="47625" marB="47625"/>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Times New Roman" pitchFamily="18" charset="0"/>
                <a:cs typeface="Times New Roman" pitchFamily="18" charset="0"/>
              </a:rPr>
              <a:t>3SLS (Whole Model) </a:t>
            </a:r>
            <a:endParaRPr lang="en-US" sz="3600" b="1" dirty="0">
              <a:latin typeface="Times New Roman" pitchFamily="18" charset="0"/>
              <a:cs typeface="Times New Roman" pitchFamily="18" charset="0"/>
            </a:endParaRPr>
          </a:p>
        </p:txBody>
      </p:sp>
      <p:graphicFrame>
        <p:nvGraphicFramePr>
          <p:cNvPr id="7" name="Content Placeholder 10"/>
          <p:cNvGraphicFramePr>
            <a:graphicFrameLocks/>
          </p:cNvGraphicFramePr>
          <p:nvPr/>
        </p:nvGraphicFramePr>
        <p:xfrm>
          <a:off x="685800" y="2286000"/>
          <a:ext cx="3733800" cy="2590800"/>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431800">
                <a:tc gridSpan="6">
                  <a:txBody>
                    <a:bodyPr/>
                    <a:lstStyle/>
                    <a:p>
                      <a:pPr algn="ctr" fontAlgn="t"/>
                      <a:r>
                        <a:rPr lang="en-US" sz="1600" b="1" i="0" dirty="0" smtClean="0">
                          <a:solidFill>
                            <a:srgbClr val="000000"/>
                          </a:solidFill>
                          <a:latin typeface="Arial"/>
                        </a:rPr>
                        <a:t>GFCF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31800">
                <a:tc>
                  <a:txBody>
                    <a:bodyPr/>
                    <a:lstStyle/>
                    <a:p>
                      <a:pPr algn="l" fontAlgn="t"/>
                      <a:r>
                        <a:rPr lang="en-US" sz="1000" b="1" i="0" dirty="0">
                          <a:solidFill>
                            <a:srgbClr val="000000"/>
                          </a:solidFill>
                          <a:latin typeface="Arial"/>
                        </a:rPr>
                        <a:t>Variable</a:t>
                      </a:r>
                    </a:p>
                  </a:txBody>
                  <a:tcPr marL="47625" marR="47625" marT="47625" marB="47625"/>
                </a:tc>
                <a:tc>
                  <a:txBody>
                    <a:bodyPr/>
                    <a:lstStyle/>
                    <a:p>
                      <a:pPr algn="l" fontAlgn="t"/>
                      <a:r>
                        <a:rPr lang="en-US" sz="1000" b="1" i="0" dirty="0">
                          <a:solidFill>
                            <a:srgbClr val="000000"/>
                          </a:solidFill>
                          <a:latin typeface="Arial"/>
                        </a:rPr>
                        <a:t>DF</a:t>
                      </a:r>
                    </a:p>
                  </a:txBody>
                  <a:tcPr marL="47625" marR="47625" marT="47625" marB="47625"/>
                </a:tc>
                <a:tc>
                  <a:txBody>
                    <a:bodyPr/>
                    <a:lstStyle/>
                    <a:p>
                      <a:pPr algn="l"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algn="l"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algn="l" fontAlgn="t"/>
                      <a:r>
                        <a:rPr lang="en-US" sz="1000" b="1" i="0" dirty="0">
                          <a:solidFill>
                            <a:srgbClr val="000000"/>
                          </a:solidFill>
                          <a:latin typeface="Arial"/>
                        </a:rPr>
                        <a:t>t Value</a:t>
                      </a:r>
                    </a:p>
                  </a:txBody>
                  <a:tcPr marL="47625" marR="47625" marT="47625" marB="47625"/>
                </a:tc>
                <a:tc>
                  <a:txBody>
                    <a:bodyPr/>
                    <a:lstStyle/>
                    <a:p>
                      <a:pPr algn="l" fontAlgn="t"/>
                      <a:r>
                        <a:rPr lang="en-US" sz="1000" b="1" i="0" dirty="0">
                          <a:solidFill>
                            <a:srgbClr val="000000"/>
                          </a:solidFill>
                          <a:latin typeface="Arial"/>
                        </a:rPr>
                        <a:t>Pr &gt; |t|</a:t>
                      </a:r>
                    </a:p>
                  </a:txBody>
                  <a:tcPr marL="47625" marR="47625" marT="47625" marB="47625"/>
                </a:tc>
              </a:tr>
              <a:tr h="431800">
                <a:tc>
                  <a:txBody>
                    <a:bodyPr/>
                    <a:lstStyle/>
                    <a:p>
                      <a:pPr algn="l" fontAlgn="t"/>
                      <a:r>
                        <a:rPr lang="en-US" sz="1000" b="1" i="0" u="none" strike="noStrike" dirty="0">
                          <a:solidFill>
                            <a:srgbClr val="000000"/>
                          </a:solidFill>
                          <a:latin typeface="Arial"/>
                        </a:rPr>
                        <a:t>Intercept</a:t>
                      </a:r>
                    </a:p>
                  </a:txBody>
                  <a:tcPr marL="9525" marR="9525" marT="9525" marB="0"/>
                </a:tc>
                <a:tc>
                  <a:txBody>
                    <a:bodyPr/>
                    <a:lstStyle/>
                    <a:p>
                      <a:pPr algn="l" fontAlgn="t"/>
                      <a:r>
                        <a:rPr lang="en-US" sz="1000" b="0" i="0" u="none" strike="noStrike" dirty="0">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2.80296</a:t>
                      </a:r>
                    </a:p>
                  </a:txBody>
                  <a:tcPr marL="9525" marR="9525" marT="9525" marB="0"/>
                </a:tc>
                <a:tc>
                  <a:txBody>
                    <a:bodyPr/>
                    <a:lstStyle/>
                    <a:p>
                      <a:pPr algn="l" fontAlgn="t"/>
                      <a:r>
                        <a:rPr lang="en-US" sz="1000" b="0" i="0" u="none" strike="noStrike" dirty="0">
                          <a:solidFill>
                            <a:srgbClr val="000000"/>
                          </a:solidFill>
                          <a:latin typeface="Arial"/>
                        </a:rPr>
                        <a:t>0.27973</a:t>
                      </a:r>
                    </a:p>
                  </a:txBody>
                  <a:tcPr marL="9525" marR="9525" marT="9525" marB="0"/>
                </a:tc>
                <a:tc>
                  <a:txBody>
                    <a:bodyPr/>
                    <a:lstStyle/>
                    <a:p>
                      <a:pPr algn="l" fontAlgn="t"/>
                      <a:r>
                        <a:rPr lang="en-US" sz="1000" b="0" i="0" u="none" strike="noStrike">
                          <a:solidFill>
                            <a:srgbClr val="000000"/>
                          </a:solidFill>
                          <a:latin typeface="Arial"/>
                        </a:rPr>
                        <a:t>10.02</a:t>
                      </a:r>
                    </a:p>
                  </a:txBody>
                  <a:tcPr marL="9525" marR="9525" marT="9525" marB="0"/>
                </a:tc>
                <a:tc>
                  <a:txBody>
                    <a:bodyPr/>
                    <a:lstStyle/>
                    <a:p>
                      <a:pPr algn="l" fontAlgn="t"/>
                      <a:r>
                        <a:rPr lang="en-US" sz="1000" b="0" i="0" u="none" strike="noStrike">
                          <a:solidFill>
                            <a:srgbClr val="000000"/>
                          </a:solidFill>
                          <a:latin typeface="Arial"/>
                        </a:rPr>
                        <a:t>&lt;.0001</a:t>
                      </a:r>
                    </a:p>
                  </a:txBody>
                  <a:tcPr marL="9525" marR="9525" marT="9525" marB="0"/>
                </a:tc>
              </a:tr>
              <a:tr h="431800">
                <a:tc>
                  <a:txBody>
                    <a:bodyPr/>
                    <a:lstStyle/>
                    <a:p>
                      <a:pPr algn="l" fontAlgn="t"/>
                      <a:r>
                        <a:rPr lang="en-US" sz="1000" b="1" i="0" u="none" strike="noStrike" dirty="0">
                          <a:solidFill>
                            <a:srgbClr val="000000"/>
                          </a:solidFill>
                          <a:latin typeface="Arial"/>
                        </a:rPr>
                        <a:t>FDI</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0.11556</a:t>
                      </a:r>
                    </a:p>
                  </a:txBody>
                  <a:tcPr marL="9525" marR="9525" marT="9525" marB="0"/>
                </a:tc>
                <a:tc>
                  <a:txBody>
                    <a:bodyPr/>
                    <a:lstStyle/>
                    <a:p>
                      <a:pPr algn="l" fontAlgn="t"/>
                      <a:r>
                        <a:rPr lang="en-US" sz="1000" b="0" i="0" u="none" strike="noStrike" dirty="0">
                          <a:solidFill>
                            <a:srgbClr val="000000"/>
                          </a:solidFill>
                          <a:latin typeface="Arial"/>
                        </a:rPr>
                        <a:t>0.03682</a:t>
                      </a:r>
                    </a:p>
                  </a:txBody>
                  <a:tcPr marL="9525" marR="9525" marT="9525" marB="0"/>
                </a:tc>
                <a:tc>
                  <a:txBody>
                    <a:bodyPr/>
                    <a:lstStyle/>
                    <a:p>
                      <a:pPr algn="l" fontAlgn="t"/>
                      <a:r>
                        <a:rPr lang="en-US" sz="1000" b="0" i="0" u="none" strike="noStrike">
                          <a:solidFill>
                            <a:srgbClr val="000000"/>
                          </a:solidFill>
                          <a:latin typeface="Arial"/>
                        </a:rPr>
                        <a:t>3.14</a:t>
                      </a:r>
                    </a:p>
                  </a:txBody>
                  <a:tcPr marL="9525" marR="9525" marT="9525" marB="0"/>
                </a:tc>
                <a:tc>
                  <a:txBody>
                    <a:bodyPr/>
                    <a:lstStyle/>
                    <a:p>
                      <a:pPr algn="l" fontAlgn="t"/>
                      <a:r>
                        <a:rPr lang="en-US" sz="1000" b="0" i="0" u="none" strike="noStrike">
                          <a:solidFill>
                            <a:srgbClr val="000000"/>
                          </a:solidFill>
                          <a:latin typeface="Arial"/>
                        </a:rPr>
                        <a:t>0.0029</a:t>
                      </a:r>
                    </a:p>
                  </a:txBody>
                  <a:tcPr marL="9525" marR="9525" marT="9525" marB="0"/>
                </a:tc>
              </a:tr>
              <a:tr h="431800">
                <a:tc>
                  <a:txBody>
                    <a:bodyPr/>
                    <a:lstStyle/>
                    <a:p>
                      <a:pPr algn="l" fontAlgn="t"/>
                      <a:r>
                        <a:rPr lang="en-US" sz="1000" b="1" i="0" u="none" strike="noStrike" dirty="0">
                          <a:solidFill>
                            <a:srgbClr val="000000"/>
                          </a:solidFill>
                          <a:latin typeface="Arial"/>
                        </a:rPr>
                        <a:t>Growth</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0.02972</a:t>
                      </a:r>
                    </a:p>
                  </a:txBody>
                  <a:tcPr marL="9525" marR="9525" marT="9525" marB="0"/>
                </a:tc>
                <a:tc>
                  <a:txBody>
                    <a:bodyPr/>
                    <a:lstStyle/>
                    <a:p>
                      <a:pPr algn="l" fontAlgn="t"/>
                      <a:r>
                        <a:rPr lang="en-US" sz="1000" b="0" i="0" u="none" strike="noStrike" dirty="0">
                          <a:solidFill>
                            <a:srgbClr val="000000"/>
                          </a:solidFill>
                          <a:latin typeface="Arial"/>
                        </a:rPr>
                        <a:t>0.00925</a:t>
                      </a:r>
                    </a:p>
                  </a:txBody>
                  <a:tcPr marL="9525" marR="9525" marT="9525" marB="0"/>
                </a:tc>
                <a:tc>
                  <a:txBody>
                    <a:bodyPr/>
                    <a:lstStyle/>
                    <a:p>
                      <a:pPr algn="l" fontAlgn="t"/>
                      <a:r>
                        <a:rPr lang="en-US" sz="1000" b="0" i="0" u="none" strike="noStrike">
                          <a:solidFill>
                            <a:srgbClr val="000000"/>
                          </a:solidFill>
                          <a:latin typeface="Arial"/>
                        </a:rPr>
                        <a:t>3.21</a:t>
                      </a:r>
                    </a:p>
                  </a:txBody>
                  <a:tcPr marL="9525" marR="9525" marT="9525" marB="0"/>
                </a:tc>
                <a:tc>
                  <a:txBody>
                    <a:bodyPr/>
                    <a:lstStyle/>
                    <a:p>
                      <a:pPr algn="l" fontAlgn="t"/>
                      <a:r>
                        <a:rPr lang="en-US" sz="1000" b="0" i="0" u="none" strike="noStrike">
                          <a:solidFill>
                            <a:srgbClr val="000000"/>
                          </a:solidFill>
                          <a:latin typeface="Arial"/>
                        </a:rPr>
                        <a:t>0.0023</a:t>
                      </a:r>
                    </a:p>
                  </a:txBody>
                  <a:tcPr marL="9525" marR="9525" marT="9525" marB="0"/>
                </a:tc>
              </a:tr>
              <a:tr h="431800">
                <a:tc>
                  <a:txBody>
                    <a:bodyPr/>
                    <a:lstStyle/>
                    <a:p>
                      <a:pPr algn="l" fontAlgn="t"/>
                      <a:r>
                        <a:rPr lang="en-US" sz="1000" b="1" i="0" u="none" strike="noStrike" dirty="0">
                          <a:solidFill>
                            <a:srgbClr val="000000"/>
                          </a:solidFill>
                          <a:latin typeface="Arial"/>
                        </a:rPr>
                        <a:t>M3</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0.25544</a:t>
                      </a:r>
                    </a:p>
                  </a:txBody>
                  <a:tcPr marL="9525" marR="9525" marT="9525" marB="0"/>
                </a:tc>
                <a:tc>
                  <a:txBody>
                    <a:bodyPr/>
                    <a:lstStyle/>
                    <a:p>
                      <a:pPr algn="l" fontAlgn="t"/>
                      <a:r>
                        <a:rPr lang="en-US" sz="1000" b="0" i="0" u="none" strike="noStrike" dirty="0">
                          <a:solidFill>
                            <a:srgbClr val="000000"/>
                          </a:solidFill>
                          <a:latin typeface="Arial"/>
                        </a:rPr>
                        <a:t>0.2066</a:t>
                      </a:r>
                    </a:p>
                  </a:txBody>
                  <a:tcPr marL="9525" marR="9525" marT="9525" marB="0"/>
                </a:tc>
                <a:tc>
                  <a:txBody>
                    <a:bodyPr/>
                    <a:lstStyle/>
                    <a:p>
                      <a:pPr algn="l" fontAlgn="t"/>
                      <a:r>
                        <a:rPr lang="en-US" sz="1000" b="0" i="0" u="none" strike="noStrike" dirty="0">
                          <a:solidFill>
                            <a:srgbClr val="000000"/>
                          </a:solidFill>
                          <a:latin typeface="Arial"/>
                        </a:rPr>
                        <a:t>1.24</a:t>
                      </a:r>
                    </a:p>
                  </a:txBody>
                  <a:tcPr marL="9525" marR="9525" marT="9525" marB="0"/>
                </a:tc>
                <a:tc>
                  <a:txBody>
                    <a:bodyPr/>
                    <a:lstStyle/>
                    <a:p>
                      <a:pPr algn="l" fontAlgn="t"/>
                      <a:r>
                        <a:rPr lang="en-US" sz="1000" b="0" i="0" u="none" strike="noStrike" dirty="0">
                          <a:solidFill>
                            <a:srgbClr val="000000"/>
                          </a:solidFill>
                          <a:latin typeface="Arial"/>
                        </a:rPr>
                        <a:t>0.2223</a:t>
                      </a:r>
                    </a:p>
                  </a:txBody>
                  <a:tcPr marL="9525" marR="9525" marT="9525" marB="0"/>
                </a:tc>
              </a:tr>
            </a:tbl>
          </a:graphicData>
        </a:graphic>
      </p:graphicFrame>
      <p:graphicFrame>
        <p:nvGraphicFramePr>
          <p:cNvPr id="8" name="Content Placeholder 11"/>
          <p:cNvGraphicFramePr>
            <a:graphicFrameLocks/>
          </p:cNvGraphicFramePr>
          <p:nvPr/>
        </p:nvGraphicFramePr>
        <p:xfrm>
          <a:off x="4495800" y="2286000"/>
          <a:ext cx="3842656" cy="2609299"/>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448055">
                <a:tc gridSpan="6">
                  <a:txBody>
                    <a:bodyPr/>
                    <a:lstStyle/>
                    <a:p>
                      <a:pPr algn="ctr" fontAlgn="t"/>
                      <a:r>
                        <a:rPr lang="en-US" sz="1600" b="1" i="0" dirty="0" smtClean="0">
                          <a:solidFill>
                            <a:srgbClr val="000000"/>
                          </a:solidFill>
                          <a:latin typeface="Arial"/>
                        </a:rPr>
                        <a:t>EXPORT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06444">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8700">
                <a:tc>
                  <a:txBody>
                    <a:bodyPr/>
                    <a:lstStyle/>
                    <a:p>
                      <a:pPr algn="l" fontAlgn="t"/>
                      <a:r>
                        <a:rPr lang="en-US" sz="1000" b="1" i="0" dirty="0">
                          <a:solidFill>
                            <a:srgbClr val="000000"/>
                          </a:solidFill>
                          <a:latin typeface="Arial"/>
                        </a:rPr>
                        <a:t>Intercept</a:t>
                      </a:r>
                    </a:p>
                  </a:txBody>
                  <a:tcPr marL="47625" marR="47625" marT="47625" marB="47625"/>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-3.4908</a:t>
                      </a:r>
                    </a:p>
                  </a:txBody>
                  <a:tcPr marL="9525" marR="9525" marT="9525" marB="0"/>
                </a:tc>
                <a:tc>
                  <a:txBody>
                    <a:bodyPr/>
                    <a:lstStyle/>
                    <a:p>
                      <a:pPr algn="l" fontAlgn="t"/>
                      <a:r>
                        <a:rPr lang="en-US" sz="1000" b="0" i="0" u="none" strike="noStrike" dirty="0">
                          <a:solidFill>
                            <a:srgbClr val="000000"/>
                          </a:solidFill>
                          <a:latin typeface="Arial"/>
                        </a:rPr>
                        <a:t>1.00532</a:t>
                      </a:r>
                    </a:p>
                  </a:txBody>
                  <a:tcPr marL="9525" marR="9525" marT="9525" marB="0"/>
                </a:tc>
                <a:tc>
                  <a:txBody>
                    <a:bodyPr/>
                    <a:lstStyle/>
                    <a:p>
                      <a:pPr algn="l" fontAlgn="t"/>
                      <a:r>
                        <a:rPr lang="en-US" sz="1000" b="0" i="0" u="none" strike="noStrike">
                          <a:solidFill>
                            <a:srgbClr val="000000"/>
                          </a:solidFill>
                          <a:latin typeface="Arial"/>
                        </a:rPr>
                        <a:t>-3.47</a:t>
                      </a:r>
                    </a:p>
                  </a:txBody>
                  <a:tcPr marL="9525" marR="9525" marT="9525" marB="0"/>
                </a:tc>
                <a:tc>
                  <a:txBody>
                    <a:bodyPr/>
                    <a:lstStyle/>
                    <a:p>
                      <a:pPr algn="l" fontAlgn="t"/>
                      <a:r>
                        <a:rPr lang="en-US" sz="1000" b="0" i="0" u="none" strike="noStrike">
                          <a:solidFill>
                            <a:srgbClr val="000000"/>
                          </a:solidFill>
                          <a:latin typeface="Arial"/>
                        </a:rPr>
                        <a:t>0.0011</a:t>
                      </a:r>
                    </a:p>
                  </a:txBody>
                  <a:tcPr marL="9525" marR="9525" marT="9525" marB="0"/>
                </a:tc>
              </a:tr>
              <a:tr h="438700">
                <a:tc>
                  <a:txBody>
                    <a:bodyPr/>
                    <a:lstStyle/>
                    <a:p>
                      <a:pPr algn="l" fontAlgn="t"/>
                      <a:r>
                        <a:rPr lang="en-US" sz="1000" b="1" i="0" u="none" strike="noStrike" dirty="0">
                          <a:solidFill>
                            <a:srgbClr val="000000"/>
                          </a:solidFill>
                          <a:latin typeface="Arial"/>
                        </a:rPr>
                        <a:t>Growth</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0.083</a:t>
                      </a:r>
                    </a:p>
                  </a:txBody>
                  <a:tcPr marL="9525" marR="9525" marT="9525" marB="0"/>
                </a:tc>
                <a:tc>
                  <a:txBody>
                    <a:bodyPr/>
                    <a:lstStyle/>
                    <a:p>
                      <a:pPr algn="l" fontAlgn="t"/>
                      <a:r>
                        <a:rPr lang="en-US" sz="1000" b="0" i="0" u="none" strike="noStrike" dirty="0">
                          <a:solidFill>
                            <a:srgbClr val="000000"/>
                          </a:solidFill>
                          <a:latin typeface="Arial"/>
                        </a:rPr>
                        <a:t>0.0481</a:t>
                      </a:r>
                    </a:p>
                  </a:txBody>
                  <a:tcPr marL="9525" marR="9525" marT="9525" marB="0"/>
                </a:tc>
                <a:tc>
                  <a:txBody>
                    <a:bodyPr/>
                    <a:lstStyle/>
                    <a:p>
                      <a:pPr algn="l" fontAlgn="t"/>
                      <a:r>
                        <a:rPr lang="en-US" sz="1000" b="0" i="0" u="none" strike="noStrike">
                          <a:solidFill>
                            <a:srgbClr val="000000"/>
                          </a:solidFill>
                          <a:latin typeface="Arial"/>
                        </a:rPr>
                        <a:t>1.73</a:t>
                      </a:r>
                    </a:p>
                  </a:txBody>
                  <a:tcPr marL="9525" marR="9525" marT="9525" marB="0"/>
                </a:tc>
                <a:tc>
                  <a:txBody>
                    <a:bodyPr/>
                    <a:lstStyle/>
                    <a:p>
                      <a:pPr algn="l" fontAlgn="t"/>
                      <a:r>
                        <a:rPr lang="en-US" sz="1000" b="0" i="0" u="none" strike="noStrike">
                          <a:solidFill>
                            <a:srgbClr val="000000"/>
                          </a:solidFill>
                          <a:latin typeface="Arial"/>
                        </a:rPr>
                        <a:t>0.0908</a:t>
                      </a:r>
                    </a:p>
                  </a:txBody>
                  <a:tcPr marL="9525" marR="9525" marT="9525" marB="0"/>
                </a:tc>
              </a:tr>
              <a:tr h="438700">
                <a:tc>
                  <a:txBody>
                    <a:bodyPr/>
                    <a:lstStyle/>
                    <a:p>
                      <a:pPr algn="l" fontAlgn="t"/>
                      <a:r>
                        <a:rPr lang="en-US" sz="1000" b="1" i="0" u="none" strike="noStrike" dirty="0">
                          <a:solidFill>
                            <a:srgbClr val="000000"/>
                          </a:solidFill>
                          <a:latin typeface="Arial"/>
                        </a:rPr>
                        <a:t>EXRATE</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0.04811</a:t>
                      </a:r>
                    </a:p>
                  </a:txBody>
                  <a:tcPr marL="9525" marR="9525" marT="9525" marB="0"/>
                </a:tc>
                <a:tc>
                  <a:txBody>
                    <a:bodyPr/>
                    <a:lstStyle/>
                    <a:p>
                      <a:pPr algn="l" fontAlgn="t"/>
                      <a:r>
                        <a:rPr lang="en-US" sz="1000" b="0" i="0" u="none" strike="noStrike" dirty="0">
                          <a:solidFill>
                            <a:srgbClr val="000000"/>
                          </a:solidFill>
                          <a:latin typeface="Arial"/>
                        </a:rPr>
                        <a:t>0.02002</a:t>
                      </a:r>
                    </a:p>
                  </a:txBody>
                  <a:tcPr marL="9525" marR="9525" marT="9525" marB="0"/>
                </a:tc>
                <a:tc>
                  <a:txBody>
                    <a:bodyPr/>
                    <a:lstStyle/>
                    <a:p>
                      <a:pPr algn="l" fontAlgn="t"/>
                      <a:r>
                        <a:rPr lang="en-US" sz="1000" b="0" i="0" u="none" strike="noStrike">
                          <a:solidFill>
                            <a:srgbClr val="000000"/>
                          </a:solidFill>
                          <a:latin typeface="Arial"/>
                        </a:rPr>
                        <a:t>2.4</a:t>
                      </a:r>
                    </a:p>
                  </a:txBody>
                  <a:tcPr marL="9525" marR="9525" marT="9525" marB="0"/>
                </a:tc>
                <a:tc>
                  <a:txBody>
                    <a:bodyPr/>
                    <a:lstStyle/>
                    <a:p>
                      <a:pPr algn="l" fontAlgn="t"/>
                      <a:r>
                        <a:rPr lang="en-US" sz="1000" b="0" i="0" u="none" strike="noStrike">
                          <a:solidFill>
                            <a:srgbClr val="000000"/>
                          </a:solidFill>
                          <a:latin typeface="Arial"/>
                        </a:rPr>
                        <a:t>0.0202</a:t>
                      </a:r>
                    </a:p>
                  </a:txBody>
                  <a:tcPr marL="9525" marR="9525" marT="9525" marB="0"/>
                </a:tc>
              </a:tr>
              <a:tr h="438700">
                <a:tc>
                  <a:txBody>
                    <a:bodyPr/>
                    <a:lstStyle/>
                    <a:p>
                      <a:pPr algn="l" fontAlgn="t"/>
                      <a:r>
                        <a:rPr lang="en-US" sz="1000" b="1" i="0" u="none" strike="noStrike" dirty="0">
                          <a:solidFill>
                            <a:srgbClr val="000000"/>
                          </a:solidFill>
                          <a:latin typeface="Arial"/>
                        </a:rPr>
                        <a:t>GCFC</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0.97501</a:t>
                      </a:r>
                    </a:p>
                  </a:txBody>
                  <a:tcPr marL="9525" marR="9525" marT="9525" marB="0"/>
                </a:tc>
                <a:tc>
                  <a:txBody>
                    <a:bodyPr/>
                    <a:lstStyle/>
                    <a:p>
                      <a:pPr algn="l" fontAlgn="t"/>
                      <a:r>
                        <a:rPr lang="en-US" sz="1000" b="0" i="0" u="none" strike="noStrike" dirty="0">
                          <a:solidFill>
                            <a:srgbClr val="000000"/>
                          </a:solidFill>
                          <a:latin typeface="Arial"/>
                        </a:rPr>
                        <a:t>0.44513</a:t>
                      </a:r>
                    </a:p>
                  </a:txBody>
                  <a:tcPr marL="9525" marR="9525" marT="9525" marB="0"/>
                </a:tc>
                <a:tc>
                  <a:txBody>
                    <a:bodyPr/>
                    <a:lstStyle/>
                    <a:p>
                      <a:pPr algn="l" fontAlgn="t"/>
                      <a:r>
                        <a:rPr lang="en-US" sz="1000" b="0" i="0" u="none" strike="noStrike">
                          <a:solidFill>
                            <a:srgbClr val="000000"/>
                          </a:solidFill>
                          <a:latin typeface="Arial"/>
                        </a:rPr>
                        <a:t>2.19</a:t>
                      </a:r>
                    </a:p>
                  </a:txBody>
                  <a:tcPr marL="9525" marR="9525" marT="9525" marB="0"/>
                </a:tc>
                <a:tc>
                  <a:txBody>
                    <a:bodyPr/>
                    <a:lstStyle/>
                    <a:p>
                      <a:pPr algn="l" fontAlgn="t"/>
                      <a:r>
                        <a:rPr lang="en-US" sz="1000" b="0" i="0" u="none" strike="noStrike" dirty="0">
                          <a:solidFill>
                            <a:srgbClr val="000000"/>
                          </a:solidFill>
                          <a:latin typeface="Arial"/>
                        </a:rPr>
                        <a:t>0.0334</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Comparison </a:t>
            </a:r>
            <a:r>
              <a:rPr lang="en-US" dirty="0" smtClean="0"/>
              <a:t>- 2SLS </a:t>
            </a:r>
            <a:r>
              <a:rPr lang="en-US" dirty="0" smtClean="0"/>
              <a:t>and 3SLS</a:t>
            </a:r>
            <a:endParaRPr lang="en-US" dirty="0"/>
          </a:p>
        </p:txBody>
      </p:sp>
      <p:graphicFrame>
        <p:nvGraphicFramePr>
          <p:cNvPr id="4" name="Content Placeholder 3"/>
          <p:cNvGraphicFramePr>
            <a:graphicFrameLocks noGrp="1"/>
          </p:cNvGraphicFramePr>
          <p:nvPr>
            <p:ph idx="1"/>
          </p:nvPr>
        </p:nvGraphicFramePr>
        <p:xfrm>
          <a:off x="228600" y="2362200"/>
          <a:ext cx="1828800" cy="3124201"/>
        </p:xfrm>
        <a:graphic>
          <a:graphicData uri="http://schemas.openxmlformats.org/drawingml/2006/table">
            <a:tbl>
              <a:tblPr firstRow="1" bandRow="1">
                <a:tableStyleId>{5C22544A-7EE6-4342-B048-85BDC9FD1C3A}</a:tableStyleId>
              </a:tblPr>
              <a:tblGrid>
                <a:gridCol w="609600"/>
                <a:gridCol w="533400"/>
                <a:gridCol w="685800"/>
              </a:tblGrid>
              <a:tr h="611519">
                <a:tc gridSpan="3">
                  <a:txBody>
                    <a:bodyPr/>
                    <a:lstStyle/>
                    <a:p>
                      <a:pPr algn="ctr" fontAlgn="t"/>
                      <a:r>
                        <a:rPr lang="en-US" sz="1600" b="1" i="0" dirty="0" smtClean="0">
                          <a:solidFill>
                            <a:srgbClr val="000000"/>
                          </a:solidFill>
                          <a:latin typeface="Arial"/>
                        </a:rPr>
                        <a:t>GROWTH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45912">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smtClean="0">
                          <a:solidFill>
                            <a:srgbClr val="000000"/>
                          </a:solidFill>
                          <a:latin typeface="Arial"/>
                        </a:rPr>
                        <a:t>S.E (3SLS)</a:t>
                      </a:r>
                      <a:endParaRPr lang="en-US" sz="1000" b="1" i="0" dirty="0">
                        <a:solidFill>
                          <a:srgbClr val="000000"/>
                        </a:solidFill>
                        <a:latin typeface="Arial"/>
                      </a:endParaRPr>
                    </a:p>
                  </a:txBody>
                  <a:tcPr marL="47625" marR="47625" marT="47625" marB="47625"/>
                </a:tc>
                <a:tc>
                  <a:txBody>
                    <a:bodyPr/>
                    <a:lstStyle/>
                    <a:p>
                      <a:pPr fontAlgn="t"/>
                      <a:r>
                        <a:rPr lang="en-US" sz="1000" b="1" i="0" dirty="0" smtClean="0">
                          <a:solidFill>
                            <a:srgbClr val="000000"/>
                          </a:solidFill>
                          <a:latin typeface="Arial"/>
                        </a:rPr>
                        <a:t>S.E</a:t>
                      </a:r>
                      <a:r>
                        <a:rPr lang="en-US" sz="1000" b="1" i="0" baseline="0" dirty="0" smtClean="0">
                          <a:solidFill>
                            <a:srgbClr val="000000"/>
                          </a:solidFill>
                          <a:latin typeface="Arial"/>
                        </a:rPr>
                        <a:t> (2SLS)</a:t>
                      </a:r>
                      <a:endParaRPr lang="en-US" sz="1000" b="1" i="0" dirty="0">
                        <a:solidFill>
                          <a:srgbClr val="000000"/>
                        </a:solidFill>
                        <a:latin typeface="Arial"/>
                      </a:endParaRPr>
                    </a:p>
                  </a:txBody>
                  <a:tcPr marL="47625" marR="47625" marT="47625" marB="47625"/>
                </a:tc>
              </a:tr>
              <a:tr h="413354">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a:solidFill>
                            <a:srgbClr val="000000"/>
                          </a:solidFill>
                          <a:latin typeface="Arial"/>
                        </a:rPr>
                        <a:t>87.7701</a:t>
                      </a:r>
                    </a:p>
                  </a:txBody>
                  <a:tcPr marL="9525" marR="9525" marT="9525" marB="0"/>
                </a:tc>
                <a:tc>
                  <a:txBody>
                    <a:bodyPr/>
                    <a:lstStyle/>
                    <a:p>
                      <a:pPr algn="l" fontAlgn="t"/>
                      <a:r>
                        <a:rPr lang="en-US" sz="1100" b="0" i="0" u="none" strike="noStrike" dirty="0">
                          <a:solidFill>
                            <a:srgbClr val="000000"/>
                          </a:solidFill>
                          <a:latin typeface="Arial"/>
                        </a:rPr>
                        <a:t>92.3074</a:t>
                      </a:r>
                    </a:p>
                  </a:txBody>
                  <a:tcPr marL="9525" marR="9525" marT="9525" marB="0"/>
                </a:tc>
              </a:tr>
              <a:tr h="413354">
                <a:tc>
                  <a:txBody>
                    <a:bodyPr/>
                    <a:lstStyle/>
                    <a:p>
                      <a:pPr fontAlgn="t"/>
                      <a:r>
                        <a:rPr lang="en-US" sz="1000" b="0" i="0">
                          <a:solidFill>
                            <a:srgbClr val="000000"/>
                          </a:solidFill>
                          <a:latin typeface="Arial"/>
                        </a:rPr>
                        <a:t>GCFC</a:t>
                      </a:r>
                    </a:p>
                  </a:txBody>
                  <a:tcPr marL="47625" marR="47625" marT="47625" marB="47625"/>
                </a:tc>
                <a:tc>
                  <a:txBody>
                    <a:bodyPr/>
                    <a:lstStyle/>
                    <a:p>
                      <a:pPr algn="l" fontAlgn="t"/>
                      <a:r>
                        <a:rPr lang="en-US" sz="1100" b="0" i="0" u="none" strike="noStrike" dirty="0">
                          <a:solidFill>
                            <a:srgbClr val="000000"/>
                          </a:solidFill>
                          <a:latin typeface="Arial"/>
                        </a:rPr>
                        <a:t>18.5152</a:t>
                      </a:r>
                    </a:p>
                  </a:txBody>
                  <a:tcPr marL="9525" marR="9525" marT="9525" marB="0"/>
                </a:tc>
                <a:tc>
                  <a:txBody>
                    <a:bodyPr/>
                    <a:lstStyle/>
                    <a:p>
                      <a:pPr algn="l" fontAlgn="t"/>
                      <a:r>
                        <a:rPr lang="en-US" sz="1100" b="0" i="0" u="none" strike="noStrike" dirty="0">
                          <a:solidFill>
                            <a:srgbClr val="000000"/>
                          </a:solidFill>
                          <a:latin typeface="Arial"/>
                        </a:rPr>
                        <a:t>18.67</a:t>
                      </a:r>
                    </a:p>
                  </a:txBody>
                  <a:tcPr marL="9525" marR="9525" marT="9525" marB="0"/>
                </a:tc>
              </a:tr>
              <a:tr h="413354">
                <a:tc>
                  <a:txBody>
                    <a:bodyPr/>
                    <a:lstStyle/>
                    <a:p>
                      <a:pPr fontAlgn="t"/>
                      <a:r>
                        <a:rPr lang="en-US" sz="1000" b="0" i="0">
                          <a:solidFill>
                            <a:srgbClr val="000000"/>
                          </a:solidFill>
                          <a:latin typeface="Arial"/>
                        </a:rPr>
                        <a:t>FDI</a:t>
                      </a:r>
                    </a:p>
                  </a:txBody>
                  <a:tcPr marL="47625" marR="47625" marT="47625" marB="47625"/>
                </a:tc>
                <a:tc>
                  <a:txBody>
                    <a:bodyPr/>
                    <a:lstStyle/>
                    <a:p>
                      <a:pPr algn="l" fontAlgn="t"/>
                      <a:r>
                        <a:rPr lang="en-US" sz="1100" b="0" i="0" u="none" strike="noStrike">
                          <a:solidFill>
                            <a:srgbClr val="000000"/>
                          </a:solidFill>
                          <a:latin typeface="Arial"/>
                        </a:rPr>
                        <a:t>2.68594</a:t>
                      </a:r>
                    </a:p>
                  </a:txBody>
                  <a:tcPr marL="9525" marR="9525" marT="9525" marB="0"/>
                </a:tc>
                <a:tc>
                  <a:txBody>
                    <a:bodyPr/>
                    <a:lstStyle/>
                    <a:p>
                      <a:pPr algn="l" fontAlgn="t"/>
                      <a:r>
                        <a:rPr lang="en-US" sz="1100" b="0" i="0" u="none" strike="noStrike" dirty="0">
                          <a:solidFill>
                            <a:srgbClr val="000000"/>
                          </a:solidFill>
                          <a:latin typeface="Arial"/>
                        </a:rPr>
                        <a:t>2.81752</a:t>
                      </a:r>
                    </a:p>
                  </a:txBody>
                  <a:tcPr marL="9525" marR="9525" marT="9525" marB="0"/>
                </a:tc>
              </a:tr>
              <a:tr h="413354">
                <a:tc>
                  <a:txBody>
                    <a:bodyPr/>
                    <a:lstStyle/>
                    <a:p>
                      <a:pPr fontAlgn="t"/>
                      <a:r>
                        <a:rPr lang="en-US" sz="1000" b="0" i="0">
                          <a:solidFill>
                            <a:srgbClr val="000000"/>
                          </a:solidFill>
                          <a:latin typeface="Arial"/>
                        </a:rPr>
                        <a:t>Export</a:t>
                      </a:r>
                    </a:p>
                  </a:txBody>
                  <a:tcPr marL="47625" marR="47625" marT="47625" marB="47625"/>
                </a:tc>
                <a:tc>
                  <a:txBody>
                    <a:bodyPr/>
                    <a:lstStyle/>
                    <a:p>
                      <a:pPr algn="l" fontAlgn="t"/>
                      <a:r>
                        <a:rPr lang="en-US" sz="1100" b="0" i="0" u="none" strike="noStrike">
                          <a:solidFill>
                            <a:srgbClr val="000000"/>
                          </a:solidFill>
                          <a:latin typeface="Arial"/>
                        </a:rPr>
                        <a:t>18.6372</a:t>
                      </a:r>
                    </a:p>
                  </a:txBody>
                  <a:tcPr marL="9525" marR="9525" marT="9525" marB="0"/>
                </a:tc>
                <a:tc>
                  <a:txBody>
                    <a:bodyPr/>
                    <a:lstStyle/>
                    <a:p>
                      <a:pPr algn="l" fontAlgn="t"/>
                      <a:r>
                        <a:rPr lang="en-US" sz="1100" b="0" i="0" u="none" strike="noStrike" dirty="0">
                          <a:solidFill>
                            <a:srgbClr val="000000"/>
                          </a:solidFill>
                          <a:latin typeface="Arial"/>
                        </a:rPr>
                        <a:t>20.9007</a:t>
                      </a:r>
                    </a:p>
                  </a:txBody>
                  <a:tcPr marL="9525" marR="9525" marT="9525" marB="0"/>
                </a:tc>
              </a:tr>
              <a:tr h="413354">
                <a:tc>
                  <a:txBody>
                    <a:bodyPr/>
                    <a:lstStyle/>
                    <a:p>
                      <a:pPr fontAlgn="t"/>
                      <a:r>
                        <a:rPr lang="en-US" sz="1000" b="0" i="0">
                          <a:solidFill>
                            <a:srgbClr val="000000"/>
                          </a:solidFill>
                          <a:latin typeface="Arial"/>
                        </a:rPr>
                        <a:t>Labor</a:t>
                      </a:r>
                    </a:p>
                  </a:txBody>
                  <a:tcPr marL="47625" marR="47625" marT="47625" marB="47625"/>
                </a:tc>
                <a:tc>
                  <a:txBody>
                    <a:bodyPr/>
                    <a:lstStyle/>
                    <a:p>
                      <a:pPr algn="l" fontAlgn="t"/>
                      <a:r>
                        <a:rPr lang="en-US" sz="1100" b="0" i="0" u="none" strike="noStrike" dirty="0">
                          <a:solidFill>
                            <a:srgbClr val="000000"/>
                          </a:solidFill>
                          <a:latin typeface="Arial"/>
                        </a:rPr>
                        <a:t>53.6044</a:t>
                      </a:r>
                    </a:p>
                  </a:txBody>
                  <a:tcPr marL="9525" marR="9525" marT="9525" marB="0"/>
                </a:tc>
                <a:tc>
                  <a:txBody>
                    <a:bodyPr/>
                    <a:lstStyle/>
                    <a:p>
                      <a:pPr algn="l" fontAlgn="t"/>
                      <a:r>
                        <a:rPr lang="en-US" sz="1100" b="0" i="0" u="none" strike="noStrike" dirty="0">
                          <a:solidFill>
                            <a:srgbClr val="000000"/>
                          </a:solidFill>
                          <a:latin typeface="Arial"/>
                        </a:rPr>
                        <a:t>60.7713</a:t>
                      </a:r>
                    </a:p>
                  </a:txBody>
                  <a:tcPr marL="9525" marR="9525" marT="9525" marB="0"/>
                </a:tc>
              </a:tr>
            </a:tbl>
          </a:graphicData>
        </a:graphic>
      </p:graphicFrame>
      <p:graphicFrame>
        <p:nvGraphicFramePr>
          <p:cNvPr id="6" name="Table 5"/>
          <p:cNvGraphicFramePr>
            <a:graphicFrameLocks noGrp="1"/>
          </p:cNvGraphicFramePr>
          <p:nvPr/>
        </p:nvGraphicFramePr>
        <p:xfrm>
          <a:off x="2133600" y="2362200"/>
          <a:ext cx="1981200" cy="3124200"/>
        </p:xfrm>
        <a:graphic>
          <a:graphicData uri="http://schemas.openxmlformats.org/drawingml/2006/table">
            <a:tbl>
              <a:tblPr firstRow="1" bandRow="1">
                <a:tableStyleId>{5C22544A-7EE6-4342-B048-85BDC9FD1C3A}</a:tableStyleId>
              </a:tblPr>
              <a:tblGrid>
                <a:gridCol w="775252"/>
                <a:gridCol w="545548"/>
                <a:gridCol w="660400"/>
              </a:tblGrid>
              <a:tr h="63135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dirty="0" smtClean="0">
                          <a:solidFill>
                            <a:srgbClr val="000000"/>
                          </a:solidFill>
                          <a:latin typeface="Arial"/>
                        </a:rPr>
                        <a:t>FDI </a:t>
                      </a:r>
                      <a:r>
                        <a:rPr lang="en-US" sz="1800" b="1" i="0" baseline="0" dirty="0" smtClean="0">
                          <a:solidFill>
                            <a:srgbClr val="000000"/>
                          </a:solidFill>
                          <a:latin typeface="Arial"/>
                        </a:rPr>
                        <a:t>EQUATION</a:t>
                      </a:r>
                      <a:endParaRPr lang="en-US" dirty="0"/>
                    </a:p>
                  </a:txBody>
                  <a:tcPr/>
                </a:tc>
                <a:tc hMerge="1">
                  <a:txBody>
                    <a:bodyPr/>
                    <a:lstStyle/>
                    <a:p>
                      <a:endParaRPr lang="en-US" dirty="0"/>
                    </a:p>
                  </a:txBody>
                  <a:tcPr/>
                </a:tc>
                <a:tc hMerge="1">
                  <a:txBody>
                    <a:bodyPr/>
                    <a:lstStyle/>
                    <a:p>
                      <a:endParaRPr lang="en-US" dirty="0"/>
                    </a:p>
                  </a:txBody>
                  <a:tcPr/>
                </a:tc>
              </a:tr>
              <a:tr h="49857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smtClean="0">
                          <a:solidFill>
                            <a:srgbClr val="000000"/>
                          </a:solidFill>
                          <a:latin typeface="Arial"/>
                        </a:rPr>
                        <a:t>S.E (3SLS)</a:t>
                      </a:r>
                      <a:endParaRPr lang="en-US" sz="1000" b="1" i="0" dirty="0">
                        <a:solidFill>
                          <a:srgbClr val="000000"/>
                        </a:solidFill>
                        <a:latin typeface="Arial"/>
                      </a:endParaRPr>
                    </a:p>
                  </a:txBody>
                  <a:tcPr marL="47625" marR="47625" marT="47625" marB="47625"/>
                </a:tc>
                <a:tc>
                  <a:txBody>
                    <a:bodyPr/>
                    <a:lstStyle/>
                    <a:p>
                      <a:pPr fontAlgn="t"/>
                      <a:r>
                        <a:rPr lang="en-US" sz="1000" b="1" i="0" dirty="0" smtClean="0">
                          <a:solidFill>
                            <a:srgbClr val="000000"/>
                          </a:solidFill>
                          <a:latin typeface="Arial"/>
                        </a:rPr>
                        <a:t>S.E</a:t>
                      </a:r>
                      <a:r>
                        <a:rPr lang="en-US" sz="1000" b="1" i="0" baseline="0" dirty="0" smtClean="0">
                          <a:solidFill>
                            <a:srgbClr val="000000"/>
                          </a:solidFill>
                          <a:latin typeface="Arial"/>
                        </a:rPr>
                        <a:t> (2SLS)</a:t>
                      </a:r>
                      <a:endParaRPr lang="en-US" sz="1000" b="1" i="0" dirty="0">
                        <a:solidFill>
                          <a:srgbClr val="000000"/>
                        </a:solidFill>
                        <a:latin typeface="Arial"/>
                      </a:endParaRPr>
                    </a:p>
                  </a:txBody>
                  <a:tcPr marL="47625" marR="47625" marT="47625" marB="47625"/>
                </a:tc>
              </a:tr>
              <a:tr h="498570">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dirty="0">
                          <a:solidFill>
                            <a:srgbClr val="000000"/>
                          </a:solidFill>
                          <a:latin typeface="Arial"/>
                        </a:rPr>
                        <a:t>2.23752</a:t>
                      </a:r>
                    </a:p>
                  </a:txBody>
                  <a:tcPr marL="9525" marR="9525" marT="9525" marB="0"/>
                </a:tc>
                <a:tc>
                  <a:txBody>
                    <a:bodyPr/>
                    <a:lstStyle/>
                    <a:p>
                      <a:pPr algn="l" fontAlgn="t"/>
                      <a:r>
                        <a:rPr lang="en-US" sz="1100" b="0" i="0" u="none" strike="noStrike" dirty="0">
                          <a:solidFill>
                            <a:srgbClr val="000000"/>
                          </a:solidFill>
                          <a:latin typeface="Arial"/>
                        </a:rPr>
                        <a:t>3.21839</a:t>
                      </a:r>
                    </a:p>
                  </a:txBody>
                  <a:tcPr marL="9525" marR="9525" marT="9525" marB="0"/>
                </a:tc>
              </a:tr>
              <a:tr h="498570">
                <a:tc>
                  <a:txBody>
                    <a:bodyPr/>
                    <a:lstStyle/>
                    <a:p>
                      <a:pPr fontAlgn="t"/>
                      <a:r>
                        <a:rPr lang="en-US" sz="1000" b="0" i="0" dirty="0">
                          <a:solidFill>
                            <a:srgbClr val="000000"/>
                          </a:solidFill>
                          <a:latin typeface="Arial"/>
                        </a:rPr>
                        <a:t>Growth</a:t>
                      </a:r>
                    </a:p>
                  </a:txBody>
                  <a:tcPr marL="47625" marR="47625" marT="47625" marB="47625"/>
                </a:tc>
                <a:tc>
                  <a:txBody>
                    <a:bodyPr/>
                    <a:lstStyle/>
                    <a:p>
                      <a:pPr algn="l" fontAlgn="t"/>
                      <a:r>
                        <a:rPr lang="en-US" sz="1100" b="0" i="0" u="none" strike="noStrike" dirty="0">
                          <a:solidFill>
                            <a:srgbClr val="000000"/>
                          </a:solidFill>
                          <a:latin typeface="Arial"/>
                        </a:rPr>
                        <a:t>0.05802</a:t>
                      </a:r>
                    </a:p>
                  </a:txBody>
                  <a:tcPr marL="9525" marR="9525" marT="9525" marB="0"/>
                </a:tc>
                <a:tc>
                  <a:txBody>
                    <a:bodyPr/>
                    <a:lstStyle/>
                    <a:p>
                      <a:pPr algn="l" fontAlgn="t"/>
                      <a:r>
                        <a:rPr lang="en-US" sz="1100" b="0" i="0" u="none" strike="noStrike" dirty="0">
                          <a:solidFill>
                            <a:srgbClr val="000000"/>
                          </a:solidFill>
                          <a:latin typeface="Arial"/>
                        </a:rPr>
                        <a:t>0.06579</a:t>
                      </a:r>
                    </a:p>
                  </a:txBody>
                  <a:tcPr marL="9525" marR="9525" marT="9525" marB="0"/>
                </a:tc>
              </a:tr>
              <a:tr h="498570">
                <a:tc>
                  <a:txBody>
                    <a:bodyPr/>
                    <a:lstStyle/>
                    <a:p>
                      <a:pPr fontAlgn="t"/>
                      <a:r>
                        <a:rPr lang="en-US" sz="1000" b="0" i="0" dirty="0">
                          <a:solidFill>
                            <a:srgbClr val="000000"/>
                          </a:solidFill>
                          <a:latin typeface="Arial"/>
                        </a:rPr>
                        <a:t>GCFC</a:t>
                      </a:r>
                    </a:p>
                  </a:txBody>
                  <a:tcPr marL="47625" marR="47625" marT="47625" marB="47625"/>
                </a:tc>
                <a:tc>
                  <a:txBody>
                    <a:bodyPr/>
                    <a:lstStyle/>
                    <a:p>
                      <a:pPr algn="l" fontAlgn="t"/>
                      <a:r>
                        <a:rPr lang="en-US" sz="1100" b="0" i="0" u="none" strike="noStrike" dirty="0">
                          <a:solidFill>
                            <a:srgbClr val="000000"/>
                          </a:solidFill>
                          <a:latin typeface="Arial"/>
                        </a:rPr>
                        <a:t>0.76458</a:t>
                      </a:r>
                    </a:p>
                  </a:txBody>
                  <a:tcPr marL="9525" marR="9525" marT="9525" marB="0"/>
                </a:tc>
                <a:tc>
                  <a:txBody>
                    <a:bodyPr/>
                    <a:lstStyle/>
                    <a:p>
                      <a:pPr algn="l" fontAlgn="t"/>
                      <a:r>
                        <a:rPr lang="en-US" sz="1100" b="0" i="0" u="none" strike="noStrike" dirty="0">
                          <a:solidFill>
                            <a:srgbClr val="000000"/>
                          </a:solidFill>
                          <a:latin typeface="Arial"/>
                        </a:rPr>
                        <a:t>1.10956</a:t>
                      </a:r>
                    </a:p>
                  </a:txBody>
                  <a:tcPr marL="9525" marR="9525" marT="9525" marB="0"/>
                </a:tc>
              </a:tr>
              <a:tr h="498570">
                <a:tc>
                  <a:txBody>
                    <a:bodyPr/>
                    <a:lstStyle/>
                    <a:p>
                      <a:pPr fontAlgn="t"/>
                      <a:r>
                        <a:rPr lang="en-US" sz="1000" b="0" i="0" dirty="0">
                          <a:solidFill>
                            <a:srgbClr val="000000"/>
                          </a:solidFill>
                          <a:latin typeface="Arial"/>
                        </a:rPr>
                        <a:t>Wage</a:t>
                      </a:r>
                    </a:p>
                  </a:txBody>
                  <a:tcPr marL="47625" marR="47625" marT="47625" marB="47625"/>
                </a:tc>
                <a:tc>
                  <a:txBody>
                    <a:bodyPr/>
                    <a:lstStyle/>
                    <a:p>
                      <a:pPr algn="l" fontAlgn="t"/>
                      <a:r>
                        <a:rPr lang="en-US" sz="1100" b="0" i="0" u="none" strike="noStrike" dirty="0">
                          <a:solidFill>
                            <a:srgbClr val="000000"/>
                          </a:solidFill>
                          <a:latin typeface="Arial"/>
                        </a:rPr>
                        <a:t>0.30145</a:t>
                      </a:r>
                    </a:p>
                  </a:txBody>
                  <a:tcPr marL="9525" marR="9525" marT="9525" marB="0"/>
                </a:tc>
                <a:tc>
                  <a:txBody>
                    <a:bodyPr/>
                    <a:lstStyle/>
                    <a:p>
                      <a:pPr algn="l" fontAlgn="t"/>
                      <a:r>
                        <a:rPr lang="en-US" sz="1100" b="0" i="0" u="none" strike="noStrike" dirty="0">
                          <a:solidFill>
                            <a:srgbClr val="000000"/>
                          </a:solidFill>
                          <a:latin typeface="Arial"/>
                        </a:rPr>
                        <a:t>0.35325</a:t>
                      </a:r>
                    </a:p>
                  </a:txBody>
                  <a:tcPr marL="9525" marR="9525" marT="9525" marB="0"/>
                </a:tc>
              </a:tr>
            </a:tbl>
          </a:graphicData>
        </a:graphic>
      </p:graphicFrame>
      <p:graphicFrame>
        <p:nvGraphicFramePr>
          <p:cNvPr id="7" name="Table 6"/>
          <p:cNvGraphicFramePr>
            <a:graphicFrameLocks noGrp="1"/>
          </p:cNvGraphicFramePr>
          <p:nvPr/>
        </p:nvGraphicFramePr>
        <p:xfrm>
          <a:off x="4267200" y="2362200"/>
          <a:ext cx="2057400" cy="3124198"/>
        </p:xfrm>
        <a:graphic>
          <a:graphicData uri="http://schemas.openxmlformats.org/drawingml/2006/table">
            <a:tbl>
              <a:tblPr firstRow="1" bandRow="1">
                <a:tableStyleId>{5C22544A-7EE6-4342-B048-85BDC9FD1C3A}</a:tableStyleId>
              </a:tblPr>
              <a:tblGrid>
                <a:gridCol w="685800"/>
                <a:gridCol w="685800"/>
                <a:gridCol w="685800"/>
              </a:tblGrid>
              <a:tr h="650668">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dirty="0" smtClean="0">
                          <a:solidFill>
                            <a:srgbClr val="000000"/>
                          </a:solidFill>
                          <a:latin typeface="Arial"/>
                        </a:rPr>
                        <a:t>GFCF EQUATION</a:t>
                      </a:r>
                    </a:p>
                  </a:txBody>
                  <a:tcPr/>
                </a:tc>
                <a:tc hMerge="1">
                  <a:txBody>
                    <a:bodyPr/>
                    <a:lstStyle/>
                    <a:p>
                      <a:endParaRPr lang="en-US" dirty="0"/>
                    </a:p>
                  </a:txBody>
                  <a:tcPr/>
                </a:tc>
                <a:tc hMerge="1">
                  <a:txBody>
                    <a:bodyPr/>
                    <a:lstStyle/>
                    <a:p>
                      <a:endParaRPr lang="en-US" dirty="0"/>
                    </a:p>
                  </a:txBody>
                  <a:tcPr/>
                </a:tc>
              </a:tr>
              <a:tr h="438965">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smtClean="0">
                          <a:solidFill>
                            <a:srgbClr val="000000"/>
                          </a:solidFill>
                          <a:latin typeface="Arial"/>
                        </a:rPr>
                        <a:t>S.E (3SLS)</a:t>
                      </a:r>
                      <a:endParaRPr lang="en-US" sz="1000" b="1" i="0" dirty="0">
                        <a:solidFill>
                          <a:srgbClr val="000000"/>
                        </a:solidFill>
                        <a:latin typeface="Arial"/>
                      </a:endParaRPr>
                    </a:p>
                  </a:txBody>
                  <a:tcPr marL="47625" marR="47625" marT="47625" marB="47625"/>
                </a:tc>
                <a:tc>
                  <a:txBody>
                    <a:bodyPr/>
                    <a:lstStyle/>
                    <a:p>
                      <a:pPr fontAlgn="t"/>
                      <a:r>
                        <a:rPr lang="en-US" sz="1000" b="1" i="0" dirty="0" smtClean="0">
                          <a:solidFill>
                            <a:srgbClr val="000000"/>
                          </a:solidFill>
                          <a:latin typeface="Arial"/>
                        </a:rPr>
                        <a:t>S.E</a:t>
                      </a:r>
                      <a:r>
                        <a:rPr lang="en-US" sz="1000" b="1" i="0" baseline="0" dirty="0" smtClean="0">
                          <a:solidFill>
                            <a:srgbClr val="000000"/>
                          </a:solidFill>
                          <a:latin typeface="Arial"/>
                        </a:rPr>
                        <a:t> (2SLS)</a:t>
                      </a:r>
                      <a:endParaRPr lang="en-US" sz="1000" b="1" i="0" dirty="0">
                        <a:solidFill>
                          <a:srgbClr val="000000"/>
                        </a:solidFill>
                        <a:latin typeface="Arial"/>
                      </a:endParaRPr>
                    </a:p>
                  </a:txBody>
                  <a:tcPr marL="47625" marR="47625" marT="47625" marB="47625"/>
                </a:tc>
              </a:tr>
              <a:tr h="406913">
                <a:tc>
                  <a:txBody>
                    <a:bodyPr/>
                    <a:lstStyle/>
                    <a:p>
                      <a:pPr algn="l" fontAlgn="t"/>
                      <a:r>
                        <a:rPr lang="en-US" sz="1000" b="0" i="0" u="none" strike="noStrike" dirty="0">
                          <a:solidFill>
                            <a:srgbClr val="000000"/>
                          </a:solidFill>
                          <a:latin typeface="Arial"/>
                        </a:rPr>
                        <a:t>Intercept</a:t>
                      </a:r>
                    </a:p>
                  </a:txBody>
                  <a:tcPr marL="9525" marR="9525" marT="9525" marB="0"/>
                </a:tc>
                <a:tc>
                  <a:txBody>
                    <a:bodyPr/>
                    <a:lstStyle/>
                    <a:p>
                      <a:pPr algn="l" fontAlgn="t"/>
                      <a:r>
                        <a:rPr lang="en-US" sz="1000" b="0" i="0" u="none" strike="noStrike" dirty="0">
                          <a:solidFill>
                            <a:srgbClr val="000000"/>
                          </a:solidFill>
                          <a:latin typeface="Arial"/>
                        </a:rPr>
                        <a:t>0.27973</a:t>
                      </a:r>
                    </a:p>
                  </a:txBody>
                  <a:tcPr marL="9525" marR="9525" marT="9525" marB="0"/>
                </a:tc>
                <a:tc>
                  <a:txBody>
                    <a:bodyPr/>
                    <a:lstStyle/>
                    <a:p>
                      <a:pPr algn="l" fontAlgn="t"/>
                      <a:r>
                        <a:rPr lang="en-US" sz="1100" b="0" i="0" u="none" strike="noStrike" dirty="0">
                          <a:solidFill>
                            <a:srgbClr val="000000"/>
                          </a:solidFill>
                          <a:latin typeface="Arial"/>
                        </a:rPr>
                        <a:t>0.33732</a:t>
                      </a:r>
                    </a:p>
                  </a:txBody>
                  <a:tcPr marL="9525" marR="9525" marT="9525" marB="0"/>
                </a:tc>
              </a:tr>
              <a:tr h="406913">
                <a:tc>
                  <a:txBody>
                    <a:bodyPr/>
                    <a:lstStyle/>
                    <a:p>
                      <a:pPr algn="l" fontAlgn="t"/>
                      <a:r>
                        <a:rPr lang="en-US" sz="1000" b="0" i="0" u="none" strike="noStrike" dirty="0">
                          <a:solidFill>
                            <a:srgbClr val="000000"/>
                          </a:solidFill>
                          <a:latin typeface="Arial"/>
                        </a:rPr>
                        <a:t>FDI</a:t>
                      </a:r>
                    </a:p>
                  </a:txBody>
                  <a:tcPr marL="9525" marR="9525" marT="9525" marB="0"/>
                </a:tc>
                <a:tc>
                  <a:txBody>
                    <a:bodyPr/>
                    <a:lstStyle/>
                    <a:p>
                      <a:pPr algn="l" fontAlgn="t"/>
                      <a:r>
                        <a:rPr lang="en-US" sz="1000" b="0" i="0" u="none" strike="noStrike" dirty="0">
                          <a:solidFill>
                            <a:srgbClr val="000000"/>
                          </a:solidFill>
                          <a:latin typeface="Arial"/>
                        </a:rPr>
                        <a:t>0.03682</a:t>
                      </a:r>
                    </a:p>
                  </a:txBody>
                  <a:tcPr marL="9525" marR="9525" marT="9525" marB="0"/>
                </a:tc>
                <a:tc>
                  <a:txBody>
                    <a:bodyPr/>
                    <a:lstStyle/>
                    <a:p>
                      <a:pPr algn="l" fontAlgn="t"/>
                      <a:r>
                        <a:rPr lang="en-US" sz="1100" b="0" i="0" u="none" strike="noStrike" dirty="0">
                          <a:solidFill>
                            <a:srgbClr val="000000"/>
                          </a:solidFill>
                          <a:latin typeface="Arial"/>
                        </a:rPr>
                        <a:t>0.0374</a:t>
                      </a:r>
                    </a:p>
                  </a:txBody>
                  <a:tcPr marL="9525" marR="9525" marT="9525" marB="0"/>
                </a:tc>
              </a:tr>
              <a:tr h="406913">
                <a:tc>
                  <a:txBody>
                    <a:bodyPr/>
                    <a:lstStyle/>
                    <a:p>
                      <a:pPr algn="l" fontAlgn="t"/>
                      <a:r>
                        <a:rPr lang="en-US" sz="1000" b="0" i="0" u="none" strike="noStrike" dirty="0">
                          <a:solidFill>
                            <a:srgbClr val="000000"/>
                          </a:solidFill>
                          <a:latin typeface="Arial"/>
                        </a:rPr>
                        <a:t>Growth</a:t>
                      </a:r>
                    </a:p>
                  </a:txBody>
                  <a:tcPr marL="9525" marR="9525" marT="9525" marB="0"/>
                </a:tc>
                <a:tc>
                  <a:txBody>
                    <a:bodyPr/>
                    <a:lstStyle/>
                    <a:p>
                      <a:pPr algn="l" fontAlgn="t"/>
                      <a:r>
                        <a:rPr lang="en-US" sz="1000" b="0" i="0" u="none" strike="noStrike" dirty="0">
                          <a:solidFill>
                            <a:srgbClr val="000000"/>
                          </a:solidFill>
                          <a:latin typeface="Arial"/>
                        </a:rPr>
                        <a:t>0.00925</a:t>
                      </a:r>
                    </a:p>
                  </a:txBody>
                  <a:tcPr marL="9525" marR="9525" marT="9525" marB="0"/>
                </a:tc>
                <a:tc>
                  <a:txBody>
                    <a:bodyPr/>
                    <a:lstStyle/>
                    <a:p>
                      <a:pPr algn="l" fontAlgn="t"/>
                      <a:r>
                        <a:rPr lang="en-US" sz="1100" b="0" i="0" u="none" strike="noStrike" dirty="0">
                          <a:solidFill>
                            <a:srgbClr val="000000"/>
                          </a:solidFill>
                          <a:latin typeface="Arial"/>
                        </a:rPr>
                        <a:t>0.00934</a:t>
                      </a:r>
                    </a:p>
                  </a:txBody>
                  <a:tcPr marL="9525" marR="9525" marT="9525" marB="0"/>
                </a:tc>
              </a:tr>
              <a:tr h="406913">
                <a:tc>
                  <a:txBody>
                    <a:bodyPr/>
                    <a:lstStyle/>
                    <a:p>
                      <a:pPr algn="l" fontAlgn="t"/>
                      <a:r>
                        <a:rPr lang="en-US" sz="1000" b="0" i="0" u="none" strike="noStrike" dirty="0">
                          <a:solidFill>
                            <a:srgbClr val="000000"/>
                          </a:solidFill>
                          <a:latin typeface="Arial"/>
                        </a:rPr>
                        <a:t>M3</a:t>
                      </a:r>
                    </a:p>
                  </a:txBody>
                  <a:tcPr marL="9525" marR="9525" marT="9525" marB="0"/>
                </a:tc>
                <a:tc>
                  <a:txBody>
                    <a:bodyPr/>
                    <a:lstStyle/>
                    <a:p>
                      <a:pPr algn="l" fontAlgn="t"/>
                      <a:r>
                        <a:rPr lang="en-US" sz="1000" b="0" i="0" u="none" strike="noStrike" dirty="0">
                          <a:solidFill>
                            <a:srgbClr val="000000"/>
                          </a:solidFill>
                          <a:latin typeface="Arial"/>
                        </a:rPr>
                        <a:t>0.2066</a:t>
                      </a:r>
                    </a:p>
                  </a:txBody>
                  <a:tcPr marL="9525" marR="9525" marT="9525" marB="0"/>
                </a:tc>
                <a:tc>
                  <a:txBody>
                    <a:bodyPr/>
                    <a:lstStyle/>
                    <a:p>
                      <a:pPr algn="l" fontAlgn="t"/>
                      <a:r>
                        <a:rPr lang="en-US" sz="1100" b="0" i="0" u="none" strike="noStrike" dirty="0">
                          <a:solidFill>
                            <a:srgbClr val="000000"/>
                          </a:solidFill>
                          <a:latin typeface="Arial"/>
                        </a:rPr>
                        <a:t>0.26195</a:t>
                      </a:r>
                    </a:p>
                  </a:txBody>
                  <a:tcPr marL="9525" marR="9525" marT="9525" marB="0"/>
                </a:tc>
              </a:tr>
              <a:tr h="406913">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graphicFrame>
        <p:nvGraphicFramePr>
          <p:cNvPr id="8" name="Table 7"/>
          <p:cNvGraphicFramePr>
            <a:graphicFrameLocks noGrp="1"/>
          </p:cNvGraphicFramePr>
          <p:nvPr/>
        </p:nvGraphicFramePr>
        <p:xfrm>
          <a:off x="6477000" y="2362200"/>
          <a:ext cx="2133600" cy="3066318"/>
        </p:xfrm>
        <a:graphic>
          <a:graphicData uri="http://schemas.openxmlformats.org/drawingml/2006/table">
            <a:tbl>
              <a:tblPr firstRow="1" bandRow="1">
                <a:tableStyleId>{5C22544A-7EE6-4342-B048-85BDC9FD1C3A}</a:tableStyleId>
              </a:tblPr>
              <a:tblGrid>
                <a:gridCol w="711200"/>
                <a:gridCol w="711200"/>
                <a:gridCol w="711200"/>
              </a:tblGrid>
              <a:tr h="609600">
                <a:tc gridSpan="3">
                  <a:txBody>
                    <a:bodyPr/>
                    <a:lstStyle/>
                    <a:p>
                      <a:pPr algn="ctr" fontAlgn="t"/>
                      <a:r>
                        <a:rPr lang="en-US" sz="1800" b="1" i="0" dirty="0" smtClean="0">
                          <a:solidFill>
                            <a:srgbClr val="000000"/>
                          </a:solidFill>
                          <a:latin typeface="Arial"/>
                        </a:rPr>
                        <a:t>EXPORT </a:t>
                      </a:r>
                      <a:r>
                        <a:rPr lang="en-US" sz="1800" b="1" i="0" baseline="0" dirty="0" smtClean="0">
                          <a:solidFill>
                            <a:srgbClr val="000000"/>
                          </a:solidFill>
                          <a:latin typeface="Arial"/>
                        </a:rPr>
                        <a:t>EQUATION</a:t>
                      </a:r>
                      <a:endParaRPr lang="en-US" sz="1800" b="1" i="0" dirty="0">
                        <a:solidFill>
                          <a:srgbClr val="000000"/>
                        </a:solidFill>
                        <a:latin typeface="Arial"/>
                      </a:endParaRPr>
                    </a:p>
                  </a:txBody>
                  <a:tcPr/>
                </a:tc>
                <a:tc hMerge="1">
                  <a:txBody>
                    <a:bodyPr/>
                    <a:lstStyle/>
                    <a:p>
                      <a:endParaRPr lang="en-US" dirty="0"/>
                    </a:p>
                  </a:txBody>
                  <a:tcPr/>
                </a:tc>
                <a:tc hMerge="1">
                  <a:txBody>
                    <a:bodyPr/>
                    <a:lstStyle/>
                    <a:p>
                      <a:endParaRPr lang="en-US" dirty="0"/>
                    </a:p>
                  </a:txBody>
                  <a:tcPr/>
                </a:tc>
              </a:tr>
              <a:tr h="404373">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smtClean="0">
                          <a:solidFill>
                            <a:srgbClr val="000000"/>
                          </a:solidFill>
                          <a:latin typeface="Arial"/>
                        </a:rPr>
                        <a:t>S.E (3SLS)</a:t>
                      </a:r>
                      <a:endParaRPr lang="en-US" sz="1000" b="1" i="0" dirty="0">
                        <a:solidFill>
                          <a:srgbClr val="000000"/>
                        </a:solidFill>
                        <a:latin typeface="Arial"/>
                      </a:endParaRPr>
                    </a:p>
                  </a:txBody>
                  <a:tcPr marL="47625" marR="47625" marT="47625" marB="47625"/>
                </a:tc>
                <a:tc>
                  <a:txBody>
                    <a:bodyPr/>
                    <a:lstStyle/>
                    <a:p>
                      <a:pPr fontAlgn="t"/>
                      <a:r>
                        <a:rPr lang="en-US" sz="1000" b="1" i="0" dirty="0" smtClean="0">
                          <a:solidFill>
                            <a:srgbClr val="000000"/>
                          </a:solidFill>
                          <a:latin typeface="Arial"/>
                        </a:rPr>
                        <a:t>S.E</a:t>
                      </a:r>
                      <a:r>
                        <a:rPr lang="en-US" sz="1000" b="1" i="0" baseline="0" dirty="0" smtClean="0">
                          <a:solidFill>
                            <a:srgbClr val="000000"/>
                          </a:solidFill>
                          <a:latin typeface="Arial"/>
                        </a:rPr>
                        <a:t> (2SLS)</a:t>
                      </a:r>
                      <a:endParaRPr lang="en-US" sz="1000" b="1" i="0" dirty="0">
                        <a:solidFill>
                          <a:srgbClr val="000000"/>
                        </a:solidFill>
                        <a:latin typeface="Arial"/>
                      </a:endParaRPr>
                    </a:p>
                  </a:txBody>
                  <a:tcPr marL="47625" marR="47625" marT="47625" marB="47625"/>
                </a:tc>
              </a:tr>
              <a:tr h="404373">
                <a:tc>
                  <a:txBody>
                    <a:bodyPr/>
                    <a:lstStyle/>
                    <a:p>
                      <a:pPr algn="l" fontAlgn="t"/>
                      <a:r>
                        <a:rPr lang="en-US" sz="1000" b="0" i="0" dirty="0">
                          <a:solidFill>
                            <a:srgbClr val="000000"/>
                          </a:solidFill>
                          <a:latin typeface="Arial"/>
                        </a:rPr>
                        <a:t>Intercept</a:t>
                      </a:r>
                    </a:p>
                  </a:txBody>
                  <a:tcPr marL="47625" marR="47625" marT="47625" marB="47625"/>
                </a:tc>
                <a:tc>
                  <a:txBody>
                    <a:bodyPr/>
                    <a:lstStyle/>
                    <a:p>
                      <a:pPr algn="l" fontAlgn="t"/>
                      <a:r>
                        <a:rPr lang="en-US" sz="1000" b="0" i="0" u="none" strike="noStrike" dirty="0">
                          <a:solidFill>
                            <a:srgbClr val="000000"/>
                          </a:solidFill>
                          <a:latin typeface="Arial"/>
                        </a:rPr>
                        <a:t>1.00532</a:t>
                      </a:r>
                    </a:p>
                  </a:txBody>
                  <a:tcPr marL="9525" marR="9525" marT="9525" marB="0"/>
                </a:tc>
                <a:tc>
                  <a:txBody>
                    <a:bodyPr/>
                    <a:lstStyle/>
                    <a:p>
                      <a:pPr algn="l" fontAlgn="t"/>
                      <a:r>
                        <a:rPr lang="en-US" sz="1100" b="0" i="0" u="none" strike="noStrike" dirty="0">
                          <a:solidFill>
                            <a:srgbClr val="000000"/>
                          </a:solidFill>
                          <a:latin typeface="Arial"/>
                        </a:rPr>
                        <a:t>1.00783</a:t>
                      </a:r>
                    </a:p>
                  </a:txBody>
                  <a:tcPr marL="9525" marR="9525" marT="9525" marB="0"/>
                </a:tc>
              </a:tr>
              <a:tr h="404373">
                <a:tc>
                  <a:txBody>
                    <a:bodyPr/>
                    <a:lstStyle/>
                    <a:p>
                      <a:pPr algn="l" fontAlgn="t"/>
                      <a:r>
                        <a:rPr lang="en-US" sz="1000" b="0" i="0" u="none" strike="noStrike" dirty="0">
                          <a:solidFill>
                            <a:srgbClr val="000000"/>
                          </a:solidFill>
                          <a:latin typeface="Arial"/>
                        </a:rPr>
                        <a:t>Growth</a:t>
                      </a:r>
                    </a:p>
                  </a:txBody>
                  <a:tcPr marL="9525" marR="9525" marT="9525" marB="0"/>
                </a:tc>
                <a:tc>
                  <a:txBody>
                    <a:bodyPr/>
                    <a:lstStyle/>
                    <a:p>
                      <a:pPr algn="l" fontAlgn="t"/>
                      <a:r>
                        <a:rPr lang="en-US" sz="1000" b="0" i="0" u="none" strike="noStrike" dirty="0">
                          <a:solidFill>
                            <a:srgbClr val="000000"/>
                          </a:solidFill>
                          <a:latin typeface="Arial"/>
                        </a:rPr>
                        <a:t>0.0481</a:t>
                      </a:r>
                    </a:p>
                  </a:txBody>
                  <a:tcPr marL="9525" marR="9525" marT="9525" marB="0"/>
                </a:tc>
                <a:tc>
                  <a:txBody>
                    <a:bodyPr/>
                    <a:lstStyle/>
                    <a:p>
                      <a:pPr algn="l" fontAlgn="t"/>
                      <a:r>
                        <a:rPr lang="en-US" sz="1100" b="0" i="0" u="none" strike="noStrike" dirty="0">
                          <a:solidFill>
                            <a:srgbClr val="000000"/>
                          </a:solidFill>
                          <a:latin typeface="Arial"/>
                        </a:rPr>
                        <a:t>0.04816</a:t>
                      </a:r>
                    </a:p>
                  </a:txBody>
                  <a:tcPr marL="9525" marR="9525" marT="9525" marB="0"/>
                </a:tc>
              </a:tr>
              <a:tr h="404373">
                <a:tc>
                  <a:txBody>
                    <a:bodyPr/>
                    <a:lstStyle/>
                    <a:p>
                      <a:pPr algn="l" fontAlgn="t"/>
                      <a:r>
                        <a:rPr lang="en-US" sz="1000" b="0" i="0" u="none" strike="noStrike" dirty="0">
                          <a:solidFill>
                            <a:srgbClr val="000000"/>
                          </a:solidFill>
                          <a:latin typeface="Arial"/>
                        </a:rPr>
                        <a:t>EXRATE</a:t>
                      </a:r>
                    </a:p>
                  </a:txBody>
                  <a:tcPr marL="9525" marR="9525" marT="9525" marB="0"/>
                </a:tc>
                <a:tc>
                  <a:txBody>
                    <a:bodyPr/>
                    <a:lstStyle/>
                    <a:p>
                      <a:pPr algn="l" fontAlgn="t"/>
                      <a:r>
                        <a:rPr lang="en-US" sz="1000" b="0" i="0" u="none" strike="noStrike" dirty="0">
                          <a:solidFill>
                            <a:srgbClr val="000000"/>
                          </a:solidFill>
                          <a:latin typeface="Arial"/>
                        </a:rPr>
                        <a:t>0.02002</a:t>
                      </a:r>
                    </a:p>
                  </a:txBody>
                  <a:tcPr marL="9525" marR="9525" marT="9525" marB="0"/>
                </a:tc>
                <a:tc>
                  <a:txBody>
                    <a:bodyPr/>
                    <a:lstStyle/>
                    <a:p>
                      <a:pPr algn="l" fontAlgn="t"/>
                      <a:r>
                        <a:rPr lang="en-US" sz="1100" b="0" i="0" u="none" strike="noStrike" dirty="0">
                          <a:solidFill>
                            <a:srgbClr val="000000"/>
                          </a:solidFill>
                          <a:latin typeface="Arial"/>
                        </a:rPr>
                        <a:t>0.02006</a:t>
                      </a:r>
                    </a:p>
                  </a:txBody>
                  <a:tcPr marL="9525" marR="9525" marT="9525" marB="0"/>
                </a:tc>
              </a:tr>
              <a:tr h="404373">
                <a:tc>
                  <a:txBody>
                    <a:bodyPr/>
                    <a:lstStyle/>
                    <a:p>
                      <a:pPr algn="l" fontAlgn="t"/>
                      <a:r>
                        <a:rPr lang="en-US" sz="1000" b="0" i="0" u="none" strike="noStrike" dirty="0">
                          <a:solidFill>
                            <a:srgbClr val="000000"/>
                          </a:solidFill>
                          <a:latin typeface="Arial"/>
                        </a:rPr>
                        <a:t>GCFC</a:t>
                      </a:r>
                    </a:p>
                  </a:txBody>
                  <a:tcPr marL="9525" marR="9525" marT="9525" marB="0"/>
                </a:tc>
                <a:tc>
                  <a:txBody>
                    <a:bodyPr/>
                    <a:lstStyle/>
                    <a:p>
                      <a:pPr algn="l" fontAlgn="t"/>
                      <a:r>
                        <a:rPr lang="en-US" sz="1000" b="0" i="0" u="none" strike="noStrike" dirty="0">
                          <a:solidFill>
                            <a:srgbClr val="000000"/>
                          </a:solidFill>
                          <a:latin typeface="Arial"/>
                        </a:rPr>
                        <a:t>0.44513</a:t>
                      </a:r>
                    </a:p>
                  </a:txBody>
                  <a:tcPr marL="9525" marR="9525" marT="9525" marB="0"/>
                </a:tc>
                <a:tc>
                  <a:txBody>
                    <a:bodyPr/>
                    <a:lstStyle/>
                    <a:p>
                      <a:pPr algn="l" fontAlgn="t"/>
                      <a:r>
                        <a:rPr lang="en-US" sz="1100" b="0" i="0" u="none" strike="noStrike" dirty="0">
                          <a:solidFill>
                            <a:srgbClr val="000000"/>
                          </a:solidFill>
                          <a:latin typeface="Arial"/>
                        </a:rPr>
                        <a:t>0.44572</a:t>
                      </a:r>
                    </a:p>
                  </a:txBody>
                  <a:tcPr marL="9525" marR="9525" marT="9525" marB="0"/>
                </a:tc>
              </a:tr>
              <a:tr h="404373">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err="1" smtClean="0">
                <a:latin typeface="Times New Roman" pitchFamily="18" charset="0"/>
                <a:cs typeface="Times New Roman" pitchFamily="18" charset="0"/>
              </a:rPr>
              <a:t>Zellner</a:t>
            </a:r>
            <a:r>
              <a:rPr lang="en-US" sz="3600" b="1" dirty="0" smtClean="0">
                <a:latin typeface="Times New Roman" pitchFamily="18" charset="0"/>
                <a:cs typeface="Times New Roman" pitchFamily="18" charset="0"/>
              </a:rPr>
              <a:t> and </a:t>
            </a:r>
            <a:r>
              <a:rPr lang="en-US" sz="3600" b="1" dirty="0" err="1" smtClean="0">
                <a:latin typeface="Times New Roman" pitchFamily="18" charset="0"/>
                <a:cs typeface="Times New Roman" pitchFamily="18" charset="0"/>
              </a:rPr>
              <a:t>Theil’s</a:t>
            </a:r>
            <a:r>
              <a:rPr lang="en-US" sz="3600" b="1" dirty="0" smtClean="0">
                <a:latin typeface="Times New Roman" pitchFamily="18" charset="0"/>
                <a:cs typeface="Times New Roman" pitchFamily="18" charset="0"/>
              </a:rPr>
              <a:t> Equivalence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3 SLS on whole model= 3 SLS on OID equations (</a:t>
            </a:r>
            <a:r>
              <a:rPr lang="en-US" dirty="0" err="1" smtClean="0">
                <a:latin typeface="Times New Roman" pitchFamily="18" charset="0"/>
                <a:cs typeface="Times New Roman" pitchFamily="18" charset="0"/>
              </a:rPr>
              <a:t>Zellner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Theil’s</a:t>
            </a:r>
            <a:r>
              <a:rPr lang="en-US" dirty="0" smtClean="0">
                <a:latin typeface="Times New Roman" pitchFamily="18" charset="0"/>
                <a:cs typeface="Times New Roman" pitchFamily="18" charset="0"/>
              </a:rPr>
              <a:t>, 1962)</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3SLS on EID= 2SLS+ linear equation of the OID equations (</a:t>
            </a:r>
            <a:r>
              <a:rPr lang="en-US" dirty="0" err="1" smtClean="0">
                <a:latin typeface="Times New Roman" pitchFamily="18" charset="0"/>
                <a:cs typeface="Times New Roman" pitchFamily="18" charset="0"/>
              </a:rPr>
              <a:t>Zellner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Theil’s</a:t>
            </a:r>
            <a:r>
              <a:rPr lang="en-US" dirty="0" smtClean="0">
                <a:latin typeface="Times New Roman" pitchFamily="18" charset="0"/>
                <a:cs typeface="Times New Roman" pitchFamily="18" charset="0"/>
              </a:rPr>
              <a:t>, 1962)</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083296" cy="728472"/>
          </a:xfrm>
        </p:spPr>
        <p:txBody>
          <a:bodyPr>
            <a:normAutofit/>
          </a:bodyPr>
          <a:lstStyle/>
          <a:p>
            <a:pPr algn="ctr"/>
            <a:r>
              <a:rPr lang="en-US" sz="3600" b="1" dirty="0" smtClean="0">
                <a:latin typeface="Times New Roman" pitchFamily="18" charset="0"/>
                <a:cs typeface="Times New Roman" pitchFamily="18" charset="0"/>
              </a:rPr>
              <a:t>3SLS (OID Equations) </a:t>
            </a:r>
            <a:endParaRPr lang="en-US" sz="3600" b="1" dirty="0">
              <a:latin typeface="Times New Roman" pitchFamily="18" charset="0"/>
              <a:cs typeface="Times New Roman" pitchFamily="18" charset="0"/>
            </a:endParaRPr>
          </a:p>
        </p:txBody>
      </p:sp>
      <p:sp>
        <p:nvSpPr>
          <p:cNvPr id="5" name="Rectangle 4"/>
          <p:cNvSpPr/>
          <p:nvPr/>
        </p:nvSpPr>
        <p:spPr>
          <a:xfrm>
            <a:off x="457200" y="1524000"/>
            <a:ext cx="3429000" cy="1384995"/>
          </a:xfrm>
          <a:prstGeom prst="rect">
            <a:avLst/>
          </a:prstGeom>
        </p:spPr>
        <p:txBody>
          <a:bodyPr wrap="square">
            <a:spAutoFit/>
          </a:bodyPr>
          <a:lstStyle/>
          <a:p>
            <a:r>
              <a:rPr lang="en-US" sz="1200" b="1" dirty="0" smtClean="0"/>
              <a:t>proc </a:t>
            </a:r>
            <a:r>
              <a:rPr lang="en-US" sz="1200" b="1" dirty="0" err="1" smtClean="0"/>
              <a:t>syslin</a:t>
            </a:r>
            <a:r>
              <a:rPr lang="en-US" sz="1200" b="1" dirty="0" smtClean="0"/>
              <a:t> data = </a:t>
            </a:r>
            <a:r>
              <a:rPr lang="en-US" sz="1200" b="1" dirty="0" err="1" smtClean="0"/>
              <a:t>sasuser.Consa</a:t>
            </a:r>
            <a:r>
              <a:rPr lang="en-US" sz="1200" b="1" dirty="0" smtClean="0"/>
              <a:t> 3sls;     </a:t>
            </a:r>
          </a:p>
          <a:p>
            <a:r>
              <a:rPr lang="en-US" sz="1200" dirty="0" smtClean="0"/>
              <a:t>      endogenous  Growth GCFC FDI Export;</a:t>
            </a:r>
          </a:p>
          <a:p>
            <a:r>
              <a:rPr lang="en-US" sz="1200" dirty="0" smtClean="0"/>
              <a:t>      instruments Labor Wage M3 EXRATE;      </a:t>
            </a:r>
          </a:p>
          <a:p>
            <a:r>
              <a:rPr lang="en-US" sz="1200" dirty="0" smtClean="0"/>
              <a:t>      Second: model FDI = Growth GCFC Wage;</a:t>
            </a:r>
          </a:p>
          <a:p>
            <a:r>
              <a:rPr lang="en-US" sz="1200" dirty="0" smtClean="0"/>
              <a:t>      Third: model GCFC = FDI Growth M3;</a:t>
            </a:r>
          </a:p>
          <a:p>
            <a:r>
              <a:rPr lang="en-US" sz="1200" dirty="0" smtClean="0"/>
              <a:t>      Fourth: model Export = Growth EXRATE GCFC;</a:t>
            </a:r>
          </a:p>
          <a:p>
            <a:r>
              <a:rPr lang="en-US" sz="1200" dirty="0" smtClean="0"/>
              <a:t>   </a:t>
            </a:r>
            <a:r>
              <a:rPr lang="en-US" sz="1200" b="1" dirty="0" smtClean="0"/>
              <a:t>run;</a:t>
            </a:r>
            <a:endParaRPr lang="en-US" sz="1200" dirty="0"/>
          </a:p>
        </p:txBody>
      </p:sp>
      <p:graphicFrame>
        <p:nvGraphicFramePr>
          <p:cNvPr id="8" name="Content Placeholder 11"/>
          <p:cNvGraphicFramePr>
            <a:graphicFrameLocks/>
          </p:cNvGraphicFramePr>
          <p:nvPr/>
        </p:nvGraphicFramePr>
        <p:xfrm>
          <a:off x="457200" y="3810000"/>
          <a:ext cx="3810001" cy="2393515"/>
        </p:xfrm>
        <a:graphic>
          <a:graphicData uri="http://schemas.openxmlformats.org/drawingml/2006/table">
            <a:tbl>
              <a:tblPr firstRow="1" bandRow="1">
                <a:tableStyleId>{5C22544A-7EE6-4342-B048-85BDC9FD1C3A}</a:tableStyleId>
              </a:tblPr>
              <a:tblGrid>
                <a:gridCol w="683847"/>
                <a:gridCol w="427404"/>
                <a:gridCol w="793750"/>
                <a:gridCol w="744904"/>
                <a:gridCol w="598850"/>
                <a:gridCol w="561246"/>
              </a:tblGrid>
              <a:tr h="360265">
                <a:tc gridSpan="6">
                  <a:txBody>
                    <a:bodyPr/>
                    <a:lstStyle/>
                    <a:p>
                      <a:pPr algn="ctr" fontAlgn="t"/>
                      <a:r>
                        <a:rPr lang="en-US" sz="1600" b="1" i="0" dirty="0" smtClean="0">
                          <a:solidFill>
                            <a:srgbClr val="000000"/>
                          </a:solidFill>
                          <a:latin typeface="Arial"/>
                        </a:rPr>
                        <a:t>FDI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378279">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08300">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-16.796</a:t>
                      </a:r>
                    </a:p>
                  </a:txBody>
                  <a:tcPr marL="9525" marR="9525" marT="9525" marB="0"/>
                </a:tc>
                <a:tc>
                  <a:txBody>
                    <a:bodyPr/>
                    <a:lstStyle/>
                    <a:p>
                      <a:pPr algn="l" fontAlgn="t"/>
                      <a:r>
                        <a:rPr lang="en-US" sz="1100" b="0" i="0" u="none" strike="noStrike" dirty="0">
                          <a:solidFill>
                            <a:srgbClr val="000000"/>
                          </a:solidFill>
                          <a:latin typeface="Arial"/>
                        </a:rPr>
                        <a:t>2.23752</a:t>
                      </a:r>
                    </a:p>
                  </a:txBody>
                  <a:tcPr marL="9525" marR="9525" marT="9525" marB="0"/>
                </a:tc>
                <a:tc>
                  <a:txBody>
                    <a:bodyPr/>
                    <a:lstStyle/>
                    <a:p>
                      <a:pPr algn="l" fontAlgn="t"/>
                      <a:r>
                        <a:rPr lang="en-US" sz="1100" b="0" i="0" u="none" strike="noStrike">
                          <a:solidFill>
                            <a:srgbClr val="000000"/>
                          </a:solidFill>
                          <a:latin typeface="Arial"/>
                        </a:rPr>
                        <a:t>-7.51</a:t>
                      </a:r>
                    </a:p>
                  </a:txBody>
                  <a:tcPr marL="9525" marR="9525" marT="9525" marB="0"/>
                </a:tc>
                <a:tc>
                  <a:txBody>
                    <a:bodyPr/>
                    <a:lstStyle/>
                    <a:p>
                      <a:pPr algn="l" fontAlgn="t"/>
                      <a:r>
                        <a:rPr lang="en-US" sz="1100" b="0" i="0" u="none" strike="noStrike" dirty="0">
                          <a:solidFill>
                            <a:srgbClr val="000000"/>
                          </a:solidFill>
                          <a:latin typeface="Arial"/>
                        </a:rPr>
                        <a:t>&lt;.0001</a:t>
                      </a:r>
                    </a:p>
                  </a:txBody>
                  <a:tcPr marL="9525" marR="9525" marT="9525" marB="0"/>
                </a:tc>
              </a:tr>
              <a:tr h="408300">
                <a:tc>
                  <a:txBody>
                    <a:bodyPr/>
                    <a:lstStyle/>
                    <a:p>
                      <a:pPr fontAlgn="t"/>
                      <a:r>
                        <a:rPr lang="en-US" sz="1000" b="0" i="0" dirty="0">
                          <a:solidFill>
                            <a:srgbClr val="000000"/>
                          </a:solidFill>
                          <a:latin typeface="Arial"/>
                        </a:rPr>
                        <a:t>Growth</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-0.1468</a:t>
                      </a:r>
                    </a:p>
                  </a:txBody>
                  <a:tcPr marL="9525" marR="9525" marT="9525" marB="0"/>
                </a:tc>
                <a:tc>
                  <a:txBody>
                    <a:bodyPr/>
                    <a:lstStyle/>
                    <a:p>
                      <a:pPr algn="l" fontAlgn="t"/>
                      <a:r>
                        <a:rPr lang="en-US" sz="1100" b="0" i="0" u="none" strike="noStrike" dirty="0">
                          <a:solidFill>
                            <a:srgbClr val="000000"/>
                          </a:solidFill>
                          <a:latin typeface="Arial"/>
                        </a:rPr>
                        <a:t>0.05802</a:t>
                      </a:r>
                    </a:p>
                  </a:txBody>
                  <a:tcPr marL="9525" marR="9525" marT="9525" marB="0"/>
                </a:tc>
                <a:tc>
                  <a:txBody>
                    <a:bodyPr/>
                    <a:lstStyle/>
                    <a:p>
                      <a:pPr algn="l" fontAlgn="t"/>
                      <a:r>
                        <a:rPr lang="en-US" sz="1100" b="0" i="0" u="none" strike="noStrike">
                          <a:solidFill>
                            <a:srgbClr val="000000"/>
                          </a:solidFill>
                          <a:latin typeface="Arial"/>
                        </a:rPr>
                        <a:t>-2.53</a:t>
                      </a:r>
                    </a:p>
                  </a:txBody>
                  <a:tcPr marL="9525" marR="9525" marT="9525" marB="0"/>
                </a:tc>
                <a:tc>
                  <a:txBody>
                    <a:bodyPr/>
                    <a:lstStyle/>
                    <a:p>
                      <a:pPr algn="l" fontAlgn="t"/>
                      <a:r>
                        <a:rPr lang="en-US" sz="1100" b="0" i="0" u="none" strike="noStrike">
                          <a:solidFill>
                            <a:srgbClr val="000000"/>
                          </a:solidFill>
                          <a:latin typeface="Arial"/>
                        </a:rPr>
                        <a:t>0.0147</a:t>
                      </a:r>
                    </a:p>
                  </a:txBody>
                  <a:tcPr marL="9525" marR="9525" marT="9525" marB="0"/>
                </a:tc>
              </a:tr>
              <a:tr h="408300">
                <a:tc>
                  <a:txBody>
                    <a:bodyPr/>
                    <a:lstStyle/>
                    <a:p>
                      <a:pPr fontAlgn="t"/>
                      <a:r>
                        <a:rPr lang="en-US" sz="1000" b="0" i="0" dirty="0">
                          <a:solidFill>
                            <a:srgbClr val="000000"/>
                          </a:solidFill>
                          <a:latin typeface="Arial"/>
                        </a:rPr>
                        <a:t>GCFC</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5.21591</a:t>
                      </a:r>
                    </a:p>
                  </a:txBody>
                  <a:tcPr marL="9525" marR="9525" marT="9525" marB="0"/>
                </a:tc>
                <a:tc>
                  <a:txBody>
                    <a:bodyPr/>
                    <a:lstStyle/>
                    <a:p>
                      <a:pPr algn="l" fontAlgn="t"/>
                      <a:r>
                        <a:rPr lang="en-US" sz="1100" b="0" i="0" u="none" strike="noStrike" dirty="0">
                          <a:solidFill>
                            <a:srgbClr val="000000"/>
                          </a:solidFill>
                          <a:latin typeface="Arial"/>
                        </a:rPr>
                        <a:t>0.76458</a:t>
                      </a:r>
                    </a:p>
                  </a:txBody>
                  <a:tcPr marL="9525" marR="9525" marT="9525" marB="0"/>
                </a:tc>
                <a:tc>
                  <a:txBody>
                    <a:bodyPr/>
                    <a:lstStyle/>
                    <a:p>
                      <a:pPr algn="l" fontAlgn="t"/>
                      <a:r>
                        <a:rPr lang="en-US" sz="1100" b="0" i="0" u="none" strike="noStrike">
                          <a:solidFill>
                            <a:srgbClr val="000000"/>
                          </a:solidFill>
                          <a:latin typeface="Arial"/>
                        </a:rPr>
                        <a:t>6.82</a:t>
                      </a:r>
                    </a:p>
                  </a:txBody>
                  <a:tcPr marL="9525" marR="9525" marT="9525" marB="0"/>
                </a:tc>
                <a:tc>
                  <a:txBody>
                    <a:bodyPr/>
                    <a:lstStyle/>
                    <a:p>
                      <a:pPr algn="l" fontAlgn="t"/>
                      <a:r>
                        <a:rPr lang="en-US" sz="1100" b="0" i="0" u="none" strike="noStrike">
                          <a:solidFill>
                            <a:srgbClr val="000000"/>
                          </a:solidFill>
                          <a:latin typeface="Arial"/>
                        </a:rPr>
                        <a:t>&lt;.0001</a:t>
                      </a:r>
                    </a:p>
                  </a:txBody>
                  <a:tcPr marL="9525" marR="9525" marT="9525" marB="0"/>
                </a:tc>
              </a:tr>
              <a:tr h="408300">
                <a:tc>
                  <a:txBody>
                    <a:bodyPr/>
                    <a:lstStyle/>
                    <a:p>
                      <a:pPr fontAlgn="t"/>
                      <a:r>
                        <a:rPr lang="en-US" sz="1000" b="0" i="0" dirty="0">
                          <a:solidFill>
                            <a:srgbClr val="000000"/>
                          </a:solidFill>
                          <a:latin typeface="Arial"/>
                        </a:rPr>
                        <a:t>Wage</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0.62866</a:t>
                      </a:r>
                    </a:p>
                  </a:txBody>
                  <a:tcPr marL="9525" marR="9525" marT="9525" marB="0"/>
                </a:tc>
                <a:tc>
                  <a:txBody>
                    <a:bodyPr/>
                    <a:lstStyle/>
                    <a:p>
                      <a:pPr algn="l" fontAlgn="t"/>
                      <a:r>
                        <a:rPr lang="en-US" sz="1100" b="0" i="0" u="none" strike="noStrike" dirty="0">
                          <a:solidFill>
                            <a:srgbClr val="000000"/>
                          </a:solidFill>
                          <a:latin typeface="Arial"/>
                        </a:rPr>
                        <a:t>0.30145</a:t>
                      </a:r>
                    </a:p>
                  </a:txBody>
                  <a:tcPr marL="9525" marR="9525" marT="9525" marB="0"/>
                </a:tc>
                <a:tc>
                  <a:txBody>
                    <a:bodyPr/>
                    <a:lstStyle/>
                    <a:p>
                      <a:pPr algn="l" fontAlgn="t"/>
                      <a:r>
                        <a:rPr lang="en-US" sz="1100" b="0" i="0" u="none" strike="noStrike">
                          <a:solidFill>
                            <a:srgbClr val="000000"/>
                          </a:solidFill>
                          <a:latin typeface="Arial"/>
                        </a:rPr>
                        <a:t>2.09</a:t>
                      </a:r>
                    </a:p>
                  </a:txBody>
                  <a:tcPr marL="9525" marR="9525" marT="9525" marB="0"/>
                </a:tc>
                <a:tc>
                  <a:txBody>
                    <a:bodyPr/>
                    <a:lstStyle/>
                    <a:p>
                      <a:pPr algn="l" fontAlgn="t"/>
                      <a:r>
                        <a:rPr lang="en-US" sz="1100" b="0" i="0" u="none" strike="noStrike" dirty="0">
                          <a:solidFill>
                            <a:srgbClr val="000000"/>
                          </a:solidFill>
                          <a:latin typeface="Arial"/>
                        </a:rPr>
                        <a:t>0.0424</a:t>
                      </a:r>
                    </a:p>
                  </a:txBody>
                  <a:tcPr marL="9525" marR="9525" marT="9525" marB="0"/>
                </a:tc>
              </a:tr>
            </a:tbl>
          </a:graphicData>
        </a:graphic>
      </p:graphicFrame>
      <p:graphicFrame>
        <p:nvGraphicFramePr>
          <p:cNvPr id="6" name="Content Placeholder 10"/>
          <p:cNvGraphicFramePr>
            <a:graphicFrameLocks/>
          </p:cNvGraphicFramePr>
          <p:nvPr/>
        </p:nvGraphicFramePr>
        <p:xfrm>
          <a:off x="4495800" y="1447801"/>
          <a:ext cx="3733800" cy="2223695"/>
        </p:xfrm>
        <a:graphic>
          <a:graphicData uri="http://schemas.openxmlformats.org/drawingml/2006/table">
            <a:tbl>
              <a:tblPr firstRow="1" bandRow="1">
                <a:tableStyleId>{5C22544A-7EE6-4342-B048-85BDC9FD1C3A}</a:tableStyleId>
              </a:tblPr>
              <a:tblGrid>
                <a:gridCol w="663787"/>
                <a:gridCol w="331893"/>
                <a:gridCol w="829733"/>
                <a:gridCol w="746761"/>
                <a:gridCol w="568959"/>
                <a:gridCol w="592667"/>
              </a:tblGrid>
              <a:tr h="364729">
                <a:tc gridSpan="6">
                  <a:txBody>
                    <a:bodyPr/>
                    <a:lstStyle/>
                    <a:p>
                      <a:pPr algn="ctr" fontAlgn="t"/>
                      <a:r>
                        <a:rPr lang="en-US" sz="1600" b="1" i="0" dirty="0" smtClean="0">
                          <a:solidFill>
                            <a:srgbClr val="000000"/>
                          </a:solidFill>
                          <a:latin typeface="Arial"/>
                        </a:rPr>
                        <a:t>GFCF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386157">
                <a:tc>
                  <a:txBody>
                    <a:bodyPr/>
                    <a:lstStyle/>
                    <a:p>
                      <a:pPr algn="l" fontAlgn="t"/>
                      <a:r>
                        <a:rPr lang="en-US" sz="1000" b="1" i="0" dirty="0">
                          <a:solidFill>
                            <a:srgbClr val="000000"/>
                          </a:solidFill>
                          <a:latin typeface="Arial"/>
                        </a:rPr>
                        <a:t>Variable</a:t>
                      </a:r>
                    </a:p>
                  </a:txBody>
                  <a:tcPr marL="47625" marR="47625" marT="47625" marB="47625"/>
                </a:tc>
                <a:tc>
                  <a:txBody>
                    <a:bodyPr/>
                    <a:lstStyle/>
                    <a:p>
                      <a:pPr algn="l" fontAlgn="t"/>
                      <a:r>
                        <a:rPr lang="en-US" sz="1000" b="1" i="0" dirty="0">
                          <a:solidFill>
                            <a:srgbClr val="000000"/>
                          </a:solidFill>
                          <a:latin typeface="Arial"/>
                        </a:rPr>
                        <a:t>DF</a:t>
                      </a:r>
                    </a:p>
                  </a:txBody>
                  <a:tcPr marL="47625" marR="47625" marT="47625" marB="47625"/>
                </a:tc>
                <a:tc>
                  <a:txBody>
                    <a:bodyPr/>
                    <a:lstStyle/>
                    <a:p>
                      <a:pPr algn="l"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algn="l"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algn="l" fontAlgn="t"/>
                      <a:r>
                        <a:rPr lang="en-US" sz="1000" b="1" i="0" dirty="0">
                          <a:solidFill>
                            <a:srgbClr val="000000"/>
                          </a:solidFill>
                          <a:latin typeface="Arial"/>
                        </a:rPr>
                        <a:t>t Value</a:t>
                      </a:r>
                    </a:p>
                  </a:txBody>
                  <a:tcPr marL="47625" marR="47625" marT="47625" marB="47625"/>
                </a:tc>
                <a:tc>
                  <a:txBody>
                    <a:bodyPr/>
                    <a:lstStyle/>
                    <a:p>
                      <a:pPr algn="l" fontAlgn="t"/>
                      <a:r>
                        <a:rPr lang="en-US" sz="1000" b="1" i="0" dirty="0">
                          <a:solidFill>
                            <a:srgbClr val="000000"/>
                          </a:solidFill>
                          <a:latin typeface="Arial"/>
                        </a:rPr>
                        <a:t>Pr &gt; |t|</a:t>
                      </a:r>
                    </a:p>
                  </a:txBody>
                  <a:tcPr marL="47625" marR="47625" marT="47625" marB="47625"/>
                </a:tc>
              </a:tr>
              <a:tr h="364729">
                <a:tc>
                  <a:txBody>
                    <a:bodyPr/>
                    <a:lstStyle/>
                    <a:p>
                      <a:pPr algn="l" fontAlgn="t"/>
                      <a:r>
                        <a:rPr lang="en-US" sz="1000" b="0" i="0" u="none" strike="noStrike" dirty="0">
                          <a:solidFill>
                            <a:srgbClr val="000000"/>
                          </a:solidFill>
                          <a:latin typeface="Arial"/>
                        </a:rPr>
                        <a:t>Intercept</a:t>
                      </a:r>
                    </a:p>
                  </a:txBody>
                  <a:tcPr marL="9525" marR="9525" marT="9525" marB="0"/>
                </a:tc>
                <a:tc>
                  <a:txBody>
                    <a:bodyPr/>
                    <a:lstStyle/>
                    <a:p>
                      <a:pPr algn="l" fontAlgn="t"/>
                      <a:r>
                        <a:rPr lang="en-US" sz="1000" b="0" i="0" u="none" strike="noStrike" dirty="0">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2.80296</a:t>
                      </a:r>
                    </a:p>
                  </a:txBody>
                  <a:tcPr marL="9525" marR="9525" marT="9525" marB="0"/>
                </a:tc>
                <a:tc>
                  <a:txBody>
                    <a:bodyPr/>
                    <a:lstStyle/>
                    <a:p>
                      <a:pPr algn="l" fontAlgn="t"/>
                      <a:r>
                        <a:rPr lang="en-US" sz="1000" b="0" i="0" u="none" strike="noStrike" dirty="0">
                          <a:solidFill>
                            <a:srgbClr val="000000"/>
                          </a:solidFill>
                          <a:latin typeface="Arial"/>
                        </a:rPr>
                        <a:t>0.27973</a:t>
                      </a:r>
                    </a:p>
                  </a:txBody>
                  <a:tcPr marL="9525" marR="9525" marT="9525" marB="0"/>
                </a:tc>
                <a:tc>
                  <a:txBody>
                    <a:bodyPr/>
                    <a:lstStyle/>
                    <a:p>
                      <a:pPr algn="l" fontAlgn="t"/>
                      <a:r>
                        <a:rPr lang="en-US" sz="1000" b="0" i="0" u="none" strike="noStrike">
                          <a:solidFill>
                            <a:srgbClr val="000000"/>
                          </a:solidFill>
                          <a:latin typeface="Arial"/>
                        </a:rPr>
                        <a:t>10.02</a:t>
                      </a:r>
                    </a:p>
                  </a:txBody>
                  <a:tcPr marL="9525" marR="9525" marT="9525" marB="0"/>
                </a:tc>
                <a:tc>
                  <a:txBody>
                    <a:bodyPr/>
                    <a:lstStyle/>
                    <a:p>
                      <a:pPr algn="l" fontAlgn="t"/>
                      <a:r>
                        <a:rPr lang="en-US" sz="1000" b="0" i="0" u="none" strike="noStrike">
                          <a:solidFill>
                            <a:srgbClr val="000000"/>
                          </a:solidFill>
                          <a:latin typeface="Arial"/>
                        </a:rPr>
                        <a:t>&lt;.0001</a:t>
                      </a:r>
                    </a:p>
                  </a:txBody>
                  <a:tcPr marL="9525" marR="9525" marT="9525" marB="0"/>
                </a:tc>
              </a:tr>
              <a:tr h="364729">
                <a:tc>
                  <a:txBody>
                    <a:bodyPr/>
                    <a:lstStyle/>
                    <a:p>
                      <a:pPr algn="l" fontAlgn="t"/>
                      <a:r>
                        <a:rPr lang="en-US" sz="1000" b="0" i="0" u="none" strike="noStrike">
                          <a:solidFill>
                            <a:srgbClr val="000000"/>
                          </a:solidFill>
                          <a:latin typeface="Arial"/>
                        </a:rPr>
                        <a:t>FDI</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0.11556</a:t>
                      </a:r>
                    </a:p>
                  </a:txBody>
                  <a:tcPr marL="9525" marR="9525" marT="9525" marB="0"/>
                </a:tc>
                <a:tc>
                  <a:txBody>
                    <a:bodyPr/>
                    <a:lstStyle/>
                    <a:p>
                      <a:pPr algn="l" fontAlgn="t"/>
                      <a:r>
                        <a:rPr lang="en-US" sz="1000" b="0" i="0" u="none" strike="noStrike" dirty="0">
                          <a:solidFill>
                            <a:srgbClr val="000000"/>
                          </a:solidFill>
                          <a:latin typeface="Arial"/>
                        </a:rPr>
                        <a:t>0.03682</a:t>
                      </a:r>
                    </a:p>
                  </a:txBody>
                  <a:tcPr marL="9525" marR="9525" marT="9525" marB="0"/>
                </a:tc>
                <a:tc>
                  <a:txBody>
                    <a:bodyPr/>
                    <a:lstStyle/>
                    <a:p>
                      <a:pPr algn="l" fontAlgn="t"/>
                      <a:r>
                        <a:rPr lang="en-US" sz="1000" b="0" i="0" u="none" strike="noStrike">
                          <a:solidFill>
                            <a:srgbClr val="000000"/>
                          </a:solidFill>
                          <a:latin typeface="Arial"/>
                        </a:rPr>
                        <a:t>3.14</a:t>
                      </a:r>
                    </a:p>
                  </a:txBody>
                  <a:tcPr marL="9525" marR="9525" marT="9525" marB="0"/>
                </a:tc>
                <a:tc>
                  <a:txBody>
                    <a:bodyPr/>
                    <a:lstStyle/>
                    <a:p>
                      <a:pPr algn="l" fontAlgn="t"/>
                      <a:r>
                        <a:rPr lang="en-US" sz="1000" b="0" i="0" u="none" strike="noStrike">
                          <a:solidFill>
                            <a:srgbClr val="000000"/>
                          </a:solidFill>
                          <a:latin typeface="Arial"/>
                        </a:rPr>
                        <a:t>0.0029</a:t>
                      </a:r>
                    </a:p>
                  </a:txBody>
                  <a:tcPr marL="9525" marR="9525" marT="9525" marB="0"/>
                </a:tc>
              </a:tr>
              <a:tr h="364729">
                <a:tc>
                  <a:txBody>
                    <a:bodyPr/>
                    <a:lstStyle/>
                    <a:p>
                      <a:pPr algn="l" fontAlgn="t"/>
                      <a:r>
                        <a:rPr lang="en-US" sz="1000" b="0" i="0" u="none" strike="noStrike">
                          <a:solidFill>
                            <a:srgbClr val="000000"/>
                          </a:solidFill>
                          <a:latin typeface="Arial"/>
                        </a:rPr>
                        <a:t>Growth</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0.02972</a:t>
                      </a:r>
                    </a:p>
                  </a:txBody>
                  <a:tcPr marL="9525" marR="9525" marT="9525" marB="0"/>
                </a:tc>
                <a:tc>
                  <a:txBody>
                    <a:bodyPr/>
                    <a:lstStyle/>
                    <a:p>
                      <a:pPr algn="l" fontAlgn="t"/>
                      <a:r>
                        <a:rPr lang="en-US" sz="1000" b="0" i="0" u="none" strike="noStrike" dirty="0">
                          <a:solidFill>
                            <a:srgbClr val="000000"/>
                          </a:solidFill>
                          <a:latin typeface="Arial"/>
                        </a:rPr>
                        <a:t>0.00925</a:t>
                      </a:r>
                    </a:p>
                  </a:txBody>
                  <a:tcPr marL="9525" marR="9525" marT="9525" marB="0"/>
                </a:tc>
                <a:tc>
                  <a:txBody>
                    <a:bodyPr/>
                    <a:lstStyle/>
                    <a:p>
                      <a:pPr algn="l" fontAlgn="t"/>
                      <a:r>
                        <a:rPr lang="en-US" sz="1000" b="0" i="0" u="none" strike="noStrike" dirty="0">
                          <a:solidFill>
                            <a:srgbClr val="000000"/>
                          </a:solidFill>
                          <a:latin typeface="Arial"/>
                        </a:rPr>
                        <a:t>3.21</a:t>
                      </a:r>
                    </a:p>
                  </a:txBody>
                  <a:tcPr marL="9525" marR="9525" marT="9525" marB="0"/>
                </a:tc>
                <a:tc>
                  <a:txBody>
                    <a:bodyPr/>
                    <a:lstStyle/>
                    <a:p>
                      <a:pPr algn="l" fontAlgn="t"/>
                      <a:r>
                        <a:rPr lang="en-US" sz="1000" b="0" i="0" u="none" strike="noStrike">
                          <a:solidFill>
                            <a:srgbClr val="000000"/>
                          </a:solidFill>
                          <a:latin typeface="Arial"/>
                        </a:rPr>
                        <a:t>0.0023</a:t>
                      </a:r>
                    </a:p>
                  </a:txBody>
                  <a:tcPr marL="9525" marR="9525" marT="9525" marB="0"/>
                </a:tc>
              </a:tr>
              <a:tr h="364729">
                <a:tc>
                  <a:txBody>
                    <a:bodyPr/>
                    <a:lstStyle/>
                    <a:p>
                      <a:pPr algn="l" fontAlgn="t"/>
                      <a:r>
                        <a:rPr lang="en-US" sz="1000" b="0" i="0" u="none" strike="noStrike" dirty="0">
                          <a:solidFill>
                            <a:srgbClr val="000000"/>
                          </a:solidFill>
                          <a:latin typeface="Arial"/>
                        </a:rPr>
                        <a:t>M3</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0.25544</a:t>
                      </a:r>
                    </a:p>
                  </a:txBody>
                  <a:tcPr marL="9525" marR="9525" marT="9525" marB="0"/>
                </a:tc>
                <a:tc>
                  <a:txBody>
                    <a:bodyPr/>
                    <a:lstStyle/>
                    <a:p>
                      <a:pPr algn="l" fontAlgn="t"/>
                      <a:r>
                        <a:rPr lang="en-US" sz="1000" b="0" i="0" u="none" strike="noStrike" dirty="0">
                          <a:solidFill>
                            <a:srgbClr val="000000"/>
                          </a:solidFill>
                          <a:latin typeface="Arial"/>
                        </a:rPr>
                        <a:t>0.2066</a:t>
                      </a:r>
                    </a:p>
                  </a:txBody>
                  <a:tcPr marL="9525" marR="9525" marT="9525" marB="0"/>
                </a:tc>
                <a:tc>
                  <a:txBody>
                    <a:bodyPr/>
                    <a:lstStyle/>
                    <a:p>
                      <a:pPr algn="l" fontAlgn="t"/>
                      <a:r>
                        <a:rPr lang="en-US" sz="1000" b="0" i="0" u="none" strike="noStrike" dirty="0">
                          <a:solidFill>
                            <a:srgbClr val="000000"/>
                          </a:solidFill>
                          <a:latin typeface="Arial"/>
                        </a:rPr>
                        <a:t>1.24</a:t>
                      </a:r>
                    </a:p>
                  </a:txBody>
                  <a:tcPr marL="9525" marR="9525" marT="9525" marB="0"/>
                </a:tc>
                <a:tc>
                  <a:txBody>
                    <a:bodyPr/>
                    <a:lstStyle/>
                    <a:p>
                      <a:pPr algn="l" fontAlgn="t"/>
                      <a:r>
                        <a:rPr lang="en-US" sz="1000" b="0" i="0" u="none" strike="noStrike" dirty="0">
                          <a:solidFill>
                            <a:srgbClr val="000000"/>
                          </a:solidFill>
                          <a:latin typeface="Arial"/>
                        </a:rPr>
                        <a:t>0.2223</a:t>
                      </a:r>
                    </a:p>
                  </a:txBody>
                  <a:tcPr marL="9525" marR="9525" marT="9525" marB="0"/>
                </a:tc>
              </a:tr>
            </a:tbl>
          </a:graphicData>
        </a:graphic>
      </p:graphicFrame>
      <p:graphicFrame>
        <p:nvGraphicFramePr>
          <p:cNvPr id="9" name="Content Placeholder 11"/>
          <p:cNvGraphicFramePr>
            <a:graphicFrameLocks/>
          </p:cNvGraphicFramePr>
          <p:nvPr/>
        </p:nvGraphicFramePr>
        <p:xfrm>
          <a:off x="4495800" y="3810000"/>
          <a:ext cx="3842656" cy="2396992"/>
        </p:xfrm>
        <a:graphic>
          <a:graphicData uri="http://schemas.openxmlformats.org/drawingml/2006/table">
            <a:tbl>
              <a:tblPr firstRow="1" bandRow="1">
                <a:tableStyleId>{5C22544A-7EE6-4342-B048-85BDC9FD1C3A}</a:tableStyleId>
              </a:tblPr>
              <a:tblGrid>
                <a:gridCol w="689708"/>
                <a:gridCol w="431067"/>
                <a:gridCol w="800553"/>
                <a:gridCol w="751289"/>
                <a:gridCol w="603983"/>
                <a:gridCol w="566056"/>
              </a:tblGrid>
              <a:tr h="320357">
                <a:tc gridSpan="6">
                  <a:txBody>
                    <a:bodyPr/>
                    <a:lstStyle/>
                    <a:p>
                      <a:pPr algn="ctr" fontAlgn="t"/>
                      <a:r>
                        <a:rPr lang="en-US" sz="1600" b="1" i="0" dirty="0" smtClean="0">
                          <a:solidFill>
                            <a:srgbClr val="000000"/>
                          </a:solidFill>
                          <a:latin typeface="Arial"/>
                        </a:rPr>
                        <a:t>EXPORT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38399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14463">
                <a:tc>
                  <a:txBody>
                    <a:bodyPr/>
                    <a:lstStyle/>
                    <a:p>
                      <a:pPr algn="l" fontAlgn="t"/>
                      <a:r>
                        <a:rPr lang="en-US" sz="1000" b="0" i="0" dirty="0">
                          <a:solidFill>
                            <a:srgbClr val="000000"/>
                          </a:solidFill>
                          <a:latin typeface="Arial"/>
                        </a:rPr>
                        <a:t>Intercept</a:t>
                      </a:r>
                    </a:p>
                  </a:txBody>
                  <a:tcPr marL="47625" marR="47625" marT="47625" marB="47625"/>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-3.4908</a:t>
                      </a:r>
                    </a:p>
                  </a:txBody>
                  <a:tcPr marL="9525" marR="9525" marT="9525" marB="0"/>
                </a:tc>
                <a:tc>
                  <a:txBody>
                    <a:bodyPr/>
                    <a:lstStyle/>
                    <a:p>
                      <a:pPr algn="l" fontAlgn="t"/>
                      <a:r>
                        <a:rPr lang="en-US" sz="1000" b="0" i="0" u="none" strike="noStrike" dirty="0">
                          <a:solidFill>
                            <a:srgbClr val="000000"/>
                          </a:solidFill>
                          <a:latin typeface="Arial"/>
                        </a:rPr>
                        <a:t>1.00532</a:t>
                      </a:r>
                    </a:p>
                  </a:txBody>
                  <a:tcPr marL="9525" marR="9525" marT="9525" marB="0"/>
                </a:tc>
                <a:tc>
                  <a:txBody>
                    <a:bodyPr/>
                    <a:lstStyle/>
                    <a:p>
                      <a:pPr algn="l" fontAlgn="t"/>
                      <a:r>
                        <a:rPr lang="en-US" sz="1000" b="0" i="0" u="none" strike="noStrike" dirty="0">
                          <a:solidFill>
                            <a:srgbClr val="000000"/>
                          </a:solidFill>
                          <a:latin typeface="Arial"/>
                        </a:rPr>
                        <a:t>-3.47</a:t>
                      </a:r>
                    </a:p>
                  </a:txBody>
                  <a:tcPr marL="9525" marR="9525" marT="9525" marB="0"/>
                </a:tc>
                <a:tc>
                  <a:txBody>
                    <a:bodyPr/>
                    <a:lstStyle/>
                    <a:p>
                      <a:pPr algn="l" fontAlgn="t"/>
                      <a:r>
                        <a:rPr lang="en-US" sz="1000" b="0" i="0" u="none" strike="noStrike">
                          <a:solidFill>
                            <a:srgbClr val="000000"/>
                          </a:solidFill>
                          <a:latin typeface="Arial"/>
                        </a:rPr>
                        <a:t>0.0011</a:t>
                      </a:r>
                    </a:p>
                  </a:txBody>
                  <a:tcPr marL="9525" marR="9525" marT="9525" marB="0"/>
                </a:tc>
              </a:tr>
              <a:tr h="414463">
                <a:tc>
                  <a:txBody>
                    <a:bodyPr/>
                    <a:lstStyle/>
                    <a:p>
                      <a:pPr algn="l" fontAlgn="t"/>
                      <a:r>
                        <a:rPr lang="en-US" sz="1000" b="0" i="0" u="none" strike="noStrike">
                          <a:solidFill>
                            <a:srgbClr val="000000"/>
                          </a:solidFill>
                          <a:latin typeface="Arial"/>
                        </a:rPr>
                        <a:t>Growth</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dirty="0">
                          <a:solidFill>
                            <a:srgbClr val="000000"/>
                          </a:solidFill>
                          <a:latin typeface="Arial"/>
                        </a:rPr>
                        <a:t>0.083</a:t>
                      </a:r>
                    </a:p>
                  </a:txBody>
                  <a:tcPr marL="9525" marR="9525" marT="9525" marB="0"/>
                </a:tc>
                <a:tc>
                  <a:txBody>
                    <a:bodyPr/>
                    <a:lstStyle/>
                    <a:p>
                      <a:pPr algn="l" fontAlgn="t"/>
                      <a:r>
                        <a:rPr lang="en-US" sz="1000" b="0" i="0" u="none" strike="noStrike" dirty="0">
                          <a:solidFill>
                            <a:srgbClr val="000000"/>
                          </a:solidFill>
                          <a:latin typeface="Arial"/>
                        </a:rPr>
                        <a:t>0.0481</a:t>
                      </a:r>
                    </a:p>
                  </a:txBody>
                  <a:tcPr marL="9525" marR="9525" marT="9525" marB="0"/>
                </a:tc>
                <a:tc>
                  <a:txBody>
                    <a:bodyPr/>
                    <a:lstStyle/>
                    <a:p>
                      <a:pPr algn="l" fontAlgn="t"/>
                      <a:r>
                        <a:rPr lang="en-US" sz="1000" b="0" i="0" u="none" strike="noStrike" dirty="0">
                          <a:solidFill>
                            <a:srgbClr val="000000"/>
                          </a:solidFill>
                          <a:latin typeface="Arial"/>
                        </a:rPr>
                        <a:t>1.73</a:t>
                      </a:r>
                    </a:p>
                  </a:txBody>
                  <a:tcPr marL="9525" marR="9525" marT="9525" marB="0"/>
                </a:tc>
                <a:tc>
                  <a:txBody>
                    <a:bodyPr/>
                    <a:lstStyle/>
                    <a:p>
                      <a:pPr algn="l" fontAlgn="t"/>
                      <a:r>
                        <a:rPr lang="en-US" sz="1000" b="0" i="0" u="none" strike="noStrike">
                          <a:solidFill>
                            <a:srgbClr val="000000"/>
                          </a:solidFill>
                          <a:latin typeface="Arial"/>
                        </a:rPr>
                        <a:t>0.0908</a:t>
                      </a:r>
                    </a:p>
                  </a:txBody>
                  <a:tcPr marL="9525" marR="9525" marT="9525" marB="0"/>
                </a:tc>
              </a:tr>
              <a:tr h="414463">
                <a:tc>
                  <a:txBody>
                    <a:bodyPr/>
                    <a:lstStyle/>
                    <a:p>
                      <a:pPr algn="l" fontAlgn="t"/>
                      <a:r>
                        <a:rPr lang="en-US" sz="1000" b="0" i="0" u="none" strike="noStrike">
                          <a:solidFill>
                            <a:srgbClr val="000000"/>
                          </a:solidFill>
                          <a:latin typeface="Arial"/>
                        </a:rPr>
                        <a:t>EXRATE</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0.04811</a:t>
                      </a:r>
                    </a:p>
                  </a:txBody>
                  <a:tcPr marL="9525" marR="9525" marT="9525" marB="0"/>
                </a:tc>
                <a:tc>
                  <a:txBody>
                    <a:bodyPr/>
                    <a:lstStyle/>
                    <a:p>
                      <a:pPr algn="l" fontAlgn="t"/>
                      <a:r>
                        <a:rPr lang="en-US" sz="1000" b="0" i="0" u="none" strike="noStrike" dirty="0">
                          <a:solidFill>
                            <a:srgbClr val="000000"/>
                          </a:solidFill>
                          <a:latin typeface="Arial"/>
                        </a:rPr>
                        <a:t>0.02002</a:t>
                      </a:r>
                    </a:p>
                  </a:txBody>
                  <a:tcPr marL="9525" marR="9525" marT="9525" marB="0"/>
                </a:tc>
                <a:tc>
                  <a:txBody>
                    <a:bodyPr/>
                    <a:lstStyle/>
                    <a:p>
                      <a:pPr algn="l" fontAlgn="t"/>
                      <a:r>
                        <a:rPr lang="en-US" sz="1000" b="0" i="0" u="none" strike="noStrike" dirty="0">
                          <a:solidFill>
                            <a:srgbClr val="000000"/>
                          </a:solidFill>
                          <a:latin typeface="Arial"/>
                        </a:rPr>
                        <a:t>2.4</a:t>
                      </a:r>
                    </a:p>
                  </a:txBody>
                  <a:tcPr marL="9525" marR="9525" marT="9525" marB="0"/>
                </a:tc>
                <a:tc>
                  <a:txBody>
                    <a:bodyPr/>
                    <a:lstStyle/>
                    <a:p>
                      <a:pPr algn="l" fontAlgn="t"/>
                      <a:r>
                        <a:rPr lang="en-US" sz="1000" b="0" i="0" u="none" strike="noStrike">
                          <a:solidFill>
                            <a:srgbClr val="000000"/>
                          </a:solidFill>
                          <a:latin typeface="Arial"/>
                        </a:rPr>
                        <a:t>0.0202</a:t>
                      </a:r>
                    </a:p>
                  </a:txBody>
                  <a:tcPr marL="9525" marR="9525" marT="9525" marB="0"/>
                </a:tc>
              </a:tr>
              <a:tr h="414463">
                <a:tc>
                  <a:txBody>
                    <a:bodyPr/>
                    <a:lstStyle/>
                    <a:p>
                      <a:pPr algn="l" fontAlgn="t"/>
                      <a:r>
                        <a:rPr lang="en-US" sz="1000" b="0" i="0" u="none" strike="noStrike" dirty="0">
                          <a:solidFill>
                            <a:srgbClr val="000000"/>
                          </a:solidFill>
                          <a:latin typeface="Arial"/>
                        </a:rPr>
                        <a:t>GCFC</a:t>
                      </a:r>
                    </a:p>
                  </a:txBody>
                  <a:tcPr marL="9525" marR="9525" marT="9525" marB="0"/>
                </a:tc>
                <a:tc>
                  <a:txBody>
                    <a:bodyPr/>
                    <a:lstStyle/>
                    <a:p>
                      <a:pPr algn="l" fontAlgn="t"/>
                      <a:r>
                        <a:rPr lang="en-US" sz="1000" b="0" i="0" u="none" strike="noStrike">
                          <a:solidFill>
                            <a:srgbClr val="000000"/>
                          </a:solidFill>
                          <a:latin typeface="Arial"/>
                        </a:rPr>
                        <a:t>1</a:t>
                      </a:r>
                    </a:p>
                  </a:txBody>
                  <a:tcPr marL="9525" marR="9525" marT="9525" marB="0"/>
                </a:tc>
                <a:tc>
                  <a:txBody>
                    <a:bodyPr/>
                    <a:lstStyle/>
                    <a:p>
                      <a:pPr algn="l" fontAlgn="t"/>
                      <a:r>
                        <a:rPr lang="en-US" sz="1000" b="0" i="0" u="none" strike="noStrike">
                          <a:solidFill>
                            <a:srgbClr val="000000"/>
                          </a:solidFill>
                          <a:latin typeface="Arial"/>
                        </a:rPr>
                        <a:t>0.97501</a:t>
                      </a:r>
                    </a:p>
                  </a:txBody>
                  <a:tcPr marL="9525" marR="9525" marT="9525" marB="0"/>
                </a:tc>
                <a:tc>
                  <a:txBody>
                    <a:bodyPr/>
                    <a:lstStyle/>
                    <a:p>
                      <a:pPr algn="l" fontAlgn="t"/>
                      <a:r>
                        <a:rPr lang="en-US" sz="1000" b="0" i="0" u="none" strike="noStrike" dirty="0">
                          <a:solidFill>
                            <a:srgbClr val="000000"/>
                          </a:solidFill>
                          <a:latin typeface="Arial"/>
                        </a:rPr>
                        <a:t>0.44513</a:t>
                      </a:r>
                    </a:p>
                  </a:txBody>
                  <a:tcPr marL="9525" marR="9525" marT="9525" marB="0"/>
                </a:tc>
                <a:tc>
                  <a:txBody>
                    <a:bodyPr/>
                    <a:lstStyle/>
                    <a:p>
                      <a:pPr algn="l" fontAlgn="t"/>
                      <a:r>
                        <a:rPr lang="en-US" sz="1000" b="0" i="0" u="none" strike="noStrike" dirty="0">
                          <a:solidFill>
                            <a:srgbClr val="000000"/>
                          </a:solidFill>
                          <a:latin typeface="Arial"/>
                        </a:rPr>
                        <a:t>2.19</a:t>
                      </a:r>
                    </a:p>
                  </a:txBody>
                  <a:tcPr marL="9525" marR="9525" marT="9525" marB="0"/>
                </a:tc>
                <a:tc>
                  <a:txBody>
                    <a:bodyPr/>
                    <a:lstStyle/>
                    <a:p>
                      <a:pPr algn="l" fontAlgn="t"/>
                      <a:r>
                        <a:rPr lang="en-US" sz="1000" b="0" i="0" u="none" strike="noStrike" dirty="0">
                          <a:solidFill>
                            <a:srgbClr val="000000"/>
                          </a:solidFill>
                          <a:latin typeface="Arial"/>
                        </a:rPr>
                        <a:t>0.0334</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768" y="298704"/>
            <a:ext cx="8229600" cy="1143000"/>
          </a:xfrm>
        </p:spPr>
        <p:txBody>
          <a:bodyPr>
            <a:normAutofit/>
          </a:bodyPr>
          <a:lstStyle/>
          <a:p>
            <a:pPr algn="ctr"/>
            <a:r>
              <a:rPr lang="en-US" sz="3000" b="1" dirty="0" smtClean="0">
                <a:latin typeface="Times New Roman" pitchFamily="18" charset="0"/>
                <a:cs typeface="Times New Roman" pitchFamily="18" charset="0"/>
              </a:rPr>
              <a:t>3SLS Comparison</a:t>
            </a:r>
            <a:br>
              <a:rPr lang="en-US" sz="3000" b="1" dirty="0" smtClean="0">
                <a:latin typeface="Times New Roman" pitchFamily="18" charset="0"/>
                <a:cs typeface="Times New Roman" pitchFamily="18" charset="0"/>
              </a:rPr>
            </a:br>
            <a:r>
              <a:rPr lang="en-US" sz="3000" b="1" dirty="0" smtClean="0">
                <a:latin typeface="Times New Roman" pitchFamily="18" charset="0"/>
                <a:cs typeface="Times New Roman" pitchFamily="18" charset="0"/>
              </a:rPr>
              <a:t>(Whole </a:t>
            </a:r>
            <a:r>
              <a:rPr lang="en-US" sz="3000" b="1" dirty="0" err="1" smtClean="0">
                <a:latin typeface="Times New Roman" pitchFamily="18" charset="0"/>
                <a:cs typeface="Times New Roman" pitchFamily="18" charset="0"/>
              </a:rPr>
              <a:t>vs</a:t>
            </a:r>
            <a:r>
              <a:rPr lang="en-US" sz="3000" b="1" dirty="0" smtClean="0">
                <a:latin typeface="Times New Roman" pitchFamily="18" charset="0"/>
                <a:cs typeface="Times New Roman" pitchFamily="18" charset="0"/>
              </a:rPr>
              <a:t> OID Equation System)</a:t>
            </a:r>
            <a:endParaRPr lang="en-US" sz="3000" b="1" dirty="0">
              <a:latin typeface="Times New Roman" pitchFamily="18" charset="0"/>
              <a:cs typeface="Times New Roman" pitchFamily="18" charset="0"/>
            </a:endParaRPr>
          </a:p>
        </p:txBody>
      </p:sp>
      <p:graphicFrame>
        <p:nvGraphicFramePr>
          <p:cNvPr id="8" name="Content Placeholder 11"/>
          <p:cNvGraphicFramePr>
            <a:graphicFrameLocks/>
          </p:cNvGraphicFramePr>
          <p:nvPr/>
        </p:nvGraphicFramePr>
        <p:xfrm>
          <a:off x="457200" y="1600200"/>
          <a:ext cx="3657601" cy="2389435"/>
        </p:xfrm>
        <a:graphic>
          <a:graphicData uri="http://schemas.openxmlformats.org/drawingml/2006/table">
            <a:tbl>
              <a:tblPr firstRow="1" bandRow="1">
                <a:tableStyleId>{5C22544A-7EE6-4342-B048-85BDC9FD1C3A}</a:tableStyleId>
              </a:tblPr>
              <a:tblGrid>
                <a:gridCol w="831273"/>
                <a:gridCol w="831273"/>
                <a:gridCol w="690596"/>
                <a:gridCol w="716682"/>
                <a:gridCol w="587777"/>
              </a:tblGrid>
              <a:tr h="323351">
                <a:tc gridSpan="5">
                  <a:txBody>
                    <a:bodyPr/>
                    <a:lstStyle/>
                    <a:p>
                      <a:pPr algn="ctr" fontAlgn="t"/>
                      <a:r>
                        <a:rPr lang="en-US" sz="1600" b="1" i="0" dirty="0" smtClean="0">
                          <a:solidFill>
                            <a:srgbClr val="000000"/>
                          </a:solidFill>
                          <a:latin typeface="Arial"/>
                        </a:rPr>
                        <a:t>FDI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algn="ctr" fontAlgn="t"/>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236155">
                <a:tc rowSpan="2">
                  <a:txBody>
                    <a:bodyPr/>
                    <a:lstStyle/>
                    <a:p>
                      <a:pPr algn="ctr" fontAlgn="t"/>
                      <a:endParaRPr lang="en-US" sz="1000" b="1" i="0" dirty="0">
                        <a:solidFill>
                          <a:srgbClr val="000000"/>
                        </a:solidFill>
                        <a:latin typeface="Arial"/>
                      </a:endParaRPr>
                    </a:p>
                  </a:txBody>
                  <a:tcPr marL="47625" marR="47625" marT="47625" marB="47625"/>
                </a:tc>
                <a:tc gridSpan="2">
                  <a:txBody>
                    <a:bodyPr/>
                    <a:lstStyle/>
                    <a:p>
                      <a:pPr algn="ctr" fontAlgn="t"/>
                      <a:r>
                        <a:rPr lang="en-US" sz="1000" b="1" i="0" dirty="0" smtClean="0">
                          <a:solidFill>
                            <a:srgbClr val="000000"/>
                          </a:solidFill>
                          <a:latin typeface="Arial"/>
                        </a:rPr>
                        <a:t>Whole System</a:t>
                      </a:r>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gridSpan="2">
                  <a:txBody>
                    <a:bodyPr/>
                    <a:lstStyle/>
                    <a:p>
                      <a:pPr algn="ctr" fontAlgn="t"/>
                      <a:r>
                        <a:rPr lang="en-US" sz="1000" b="1" i="0" dirty="0" smtClean="0">
                          <a:solidFill>
                            <a:srgbClr val="000000"/>
                          </a:solidFill>
                          <a:latin typeface="Arial"/>
                        </a:rPr>
                        <a:t>OID Equations</a:t>
                      </a:r>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69523">
                <a:tc vMerge="1">
                  <a:txBody>
                    <a:bodyPr/>
                    <a:lstStyle/>
                    <a:p>
                      <a:pPr fontAlgn="t"/>
                      <a:endParaRPr lang="en-US" sz="1000" b="0"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r>
              <a:tr h="333293">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dirty="0">
                          <a:solidFill>
                            <a:srgbClr val="000000"/>
                          </a:solidFill>
                          <a:latin typeface="Arial"/>
                        </a:rPr>
                        <a:t>-16.796</a:t>
                      </a:r>
                    </a:p>
                  </a:txBody>
                  <a:tcPr marL="9525" marR="9525" marT="9525" marB="0"/>
                </a:tc>
                <a:tc>
                  <a:txBody>
                    <a:bodyPr/>
                    <a:lstStyle/>
                    <a:p>
                      <a:pPr algn="l" fontAlgn="t"/>
                      <a:r>
                        <a:rPr lang="en-US" sz="1100" b="0" i="0" u="none" strike="noStrike" dirty="0">
                          <a:solidFill>
                            <a:srgbClr val="000000"/>
                          </a:solidFill>
                          <a:latin typeface="Arial"/>
                        </a:rPr>
                        <a:t>2.23752</a:t>
                      </a:r>
                    </a:p>
                  </a:txBody>
                  <a:tcPr marL="9525" marR="9525" marT="9525" marB="0"/>
                </a:tc>
                <a:tc>
                  <a:txBody>
                    <a:bodyPr/>
                    <a:lstStyle/>
                    <a:p>
                      <a:pPr algn="l" fontAlgn="t"/>
                      <a:r>
                        <a:rPr lang="en-US" sz="1100" b="0" i="0" u="none" strike="noStrike" dirty="0">
                          <a:solidFill>
                            <a:srgbClr val="000000"/>
                          </a:solidFill>
                          <a:latin typeface="Arial"/>
                        </a:rPr>
                        <a:t>-16.796</a:t>
                      </a:r>
                    </a:p>
                  </a:txBody>
                  <a:tcPr marL="9525" marR="9525" marT="9525" marB="0"/>
                </a:tc>
                <a:tc>
                  <a:txBody>
                    <a:bodyPr/>
                    <a:lstStyle/>
                    <a:p>
                      <a:pPr algn="l" fontAlgn="t"/>
                      <a:r>
                        <a:rPr lang="en-US" sz="1100" b="0" i="0" u="none" strike="noStrike" dirty="0">
                          <a:solidFill>
                            <a:srgbClr val="000000"/>
                          </a:solidFill>
                          <a:latin typeface="Arial"/>
                        </a:rPr>
                        <a:t>2.23752</a:t>
                      </a:r>
                    </a:p>
                  </a:txBody>
                  <a:tcPr marL="9525" marR="9525" marT="9525" marB="0"/>
                </a:tc>
              </a:tr>
              <a:tr h="333293">
                <a:tc>
                  <a:txBody>
                    <a:bodyPr/>
                    <a:lstStyle/>
                    <a:p>
                      <a:pPr fontAlgn="t"/>
                      <a:r>
                        <a:rPr lang="en-US" sz="1000" b="0" i="0" dirty="0">
                          <a:solidFill>
                            <a:srgbClr val="000000"/>
                          </a:solidFill>
                          <a:latin typeface="Arial"/>
                        </a:rPr>
                        <a:t>Growth</a:t>
                      </a:r>
                    </a:p>
                  </a:txBody>
                  <a:tcPr marL="47625" marR="47625" marT="47625" marB="47625"/>
                </a:tc>
                <a:tc>
                  <a:txBody>
                    <a:bodyPr/>
                    <a:lstStyle/>
                    <a:p>
                      <a:pPr algn="l" fontAlgn="t"/>
                      <a:r>
                        <a:rPr lang="en-US" sz="1100" b="0" i="0" u="none" strike="noStrike">
                          <a:solidFill>
                            <a:srgbClr val="000000"/>
                          </a:solidFill>
                          <a:latin typeface="Arial"/>
                        </a:rPr>
                        <a:t>-0.1468</a:t>
                      </a:r>
                    </a:p>
                  </a:txBody>
                  <a:tcPr marL="9525" marR="9525" marT="9525" marB="0"/>
                </a:tc>
                <a:tc>
                  <a:txBody>
                    <a:bodyPr/>
                    <a:lstStyle/>
                    <a:p>
                      <a:pPr algn="l" fontAlgn="t"/>
                      <a:r>
                        <a:rPr lang="en-US" sz="1100" b="0" i="0" u="none" strike="noStrike" dirty="0">
                          <a:solidFill>
                            <a:srgbClr val="000000"/>
                          </a:solidFill>
                          <a:latin typeface="Arial"/>
                        </a:rPr>
                        <a:t>0.05802</a:t>
                      </a:r>
                    </a:p>
                  </a:txBody>
                  <a:tcPr marL="9525" marR="9525" marT="9525" marB="0"/>
                </a:tc>
                <a:tc>
                  <a:txBody>
                    <a:bodyPr/>
                    <a:lstStyle/>
                    <a:p>
                      <a:pPr algn="l" fontAlgn="t"/>
                      <a:r>
                        <a:rPr lang="en-US" sz="1100" b="0" i="0" u="none" strike="noStrike" dirty="0">
                          <a:solidFill>
                            <a:srgbClr val="000000"/>
                          </a:solidFill>
                          <a:latin typeface="Arial"/>
                        </a:rPr>
                        <a:t>-0.1468</a:t>
                      </a:r>
                    </a:p>
                  </a:txBody>
                  <a:tcPr marL="9525" marR="9525" marT="9525" marB="0"/>
                </a:tc>
                <a:tc>
                  <a:txBody>
                    <a:bodyPr/>
                    <a:lstStyle/>
                    <a:p>
                      <a:pPr algn="l" fontAlgn="t"/>
                      <a:r>
                        <a:rPr lang="en-US" sz="1100" b="0" i="0" u="none" strike="noStrike" dirty="0">
                          <a:solidFill>
                            <a:srgbClr val="000000"/>
                          </a:solidFill>
                          <a:latin typeface="Arial"/>
                        </a:rPr>
                        <a:t>0.05802</a:t>
                      </a:r>
                    </a:p>
                  </a:txBody>
                  <a:tcPr marL="9525" marR="9525" marT="9525" marB="0"/>
                </a:tc>
              </a:tr>
              <a:tr h="333293">
                <a:tc>
                  <a:txBody>
                    <a:bodyPr/>
                    <a:lstStyle/>
                    <a:p>
                      <a:pPr fontAlgn="t"/>
                      <a:r>
                        <a:rPr lang="en-US" sz="1000" b="0" i="0" dirty="0">
                          <a:solidFill>
                            <a:srgbClr val="000000"/>
                          </a:solidFill>
                          <a:latin typeface="Arial"/>
                        </a:rPr>
                        <a:t>GCFC</a:t>
                      </a:r>
                    </a:p>
                  </a:txBody>
                  <a:tcPr marL="47625" marR="47625" marT="47625" marB="47625"/>
                </a:tc>
                <a:tc>
                  <a:txBody>
                    <a:bodyPr/>
                    <a:lstStyle/>
                    <a:p>
                      <a:pPr algn="l" fontAlgn="t"/>
                      <a:r>
                        <a:rPr lang="en-US" sz="1100" b="0" i="0" u="none" strike="noStrike">
                          <a:solidFill>
                            <a:srgbClr val="000000"/>
                          </a:solidFill>
                          <a:latin typeface="Arial"/>
                        </a:rPr>
                        <a:t>5.21591</a:t>
                      </a:r>
                    </a:p>
                  </a:txBody>
                  <a:tcPr marL="9525" marR="9525" marT="9525" marB="0"/>
                </a:tc>
                <a:tc>
                  <a:txBody>
                    <a:bodyPr/>
                    <a:lstStyle/>
                    <a:p>
                      <a:pPr algn="l" fontAlgn="t"/>
                      <a:r>
                        <a:rPr lang="en-US" sz="1100" b="0" i="0" u="none" strike="noStrike" dirty="0">
                          <a:solidFill>
                            <a:srgbClr val="000000"/>
                          </a:solidFill>
                          <a:latin typeface="Arial"/>
                        </a:rPr>
                        <a:t>0.76458</a:t>
                      </a:r>
                    </a:p>
                  </a:txBody>
                  <a:tcPr marL="9525" marR="9525" marT="9525" marB="0"/>
                </a:tc>
                <a:tc>
                  <a:txBody>
                    <a:bodyPr/>
                    <a:lstStyle/>
                    <a:p>
                      <a:pPr algn="l" fontAlgn="t"/>
                      <a:r>
                        <a:rPr lang="en-US" sz="1100" b="0" i="0" u="none" strike="noStrike" dirty="0">
                          <a:solidFill>
                            <a:srgbClr val="000000"/>
                          </a:solidFill>
                          <a:latin typeface="Arial"/>
                        </a:rPr>
                        <a:t>5.21591</a:t>
                      </a:r>
                    </a:p>
                  </a:txBody>
                  <a:tcPr marL="9525" marR="9525" marT="9525" marB="0"/>
                </a:tc>
                <a:tc>
                  <a:txBody>
                    <a:bodyPr/>
                    <a:lstStyle/>
                    <a:p>
                      <a:pPr algn="l" fontAlgn="t"/>
                      <a:r>
                        <a:rPr lang="en-US" sz="1100" b="0" i="0" u="none" strike="noStrike" dirty="0">
                          <a:solidFill>
                            <a:srgbClr val="000000"/>
                          </a:solidFill>
                          <a:latin typeface="Arial"/>
                        </a:rPr>
                        <a:t>0.76458</a:t>
                      </a:r>
                    </a:p>
                  </a:txBody>
                  <a:tcPr marL="9525" marR="9525" marT="9525" marB="0"/>
                </a:tc>
              </a:tr>
              <a:tr h="333293">
                <a:tc>
                  <a:txBody>
                    <a:bodyPr/>
                    <a:lstStyle/>
                    <a:p>
                      <a:pPr fontAlgn="t"/>
                      <a:r>
                        <a:rPr lang="en-US" sz="1000" b="0" i="0" dirty="0">
                          <a:solidFill>
                            <a:srgbClr val="000000"/>
                          </a:solidFill>
                          <a:latin typeface="Arial"/>
                        </a:rPr>
                        <a:t>Wage</a:t>
                      </a:r>
                    </a:p>
                  </a:txBody>
                  <a:tcPr marL="47625" marR="47625" marT="47625" marB="47625"/>
                </a:tc>
                <a:tc>
                  <a:txBody>
                    <a:bodyPr/>
                    <a:lstStyle/>
                    <a:p>
                      <a:pPr algn="l" fontAlgn="t"/>
                      <a:r>
                        <a:rPr lang="en-US" sz="1100" b="0" i="0" u="none" strike="noStrike">
                          <a:solidFill>
                            <a:srgbClr val="000000"/>
                          </a:solidFill>
                          <a:latin typeface="Arial"/>
                        </a:rPr>
                        <a:t>0.62866</a:t>
                      </a:r>
                    </a:p>
                  </a:txBody>
                  <a:tcPr marL="9525" marR="9525" marT="9525" marB="0"/>
                </a:tc>
                <a:tc>
                  <a:txBody>
                    <a:bodyPr/>
                    <a:lstStyle/>
                    <a:p>
                      <a:pPr algn="l" fontAlgn="t"/>
                      <a:r>
                        <a:rPr lang="en-US" sz="1100" b="0" i="0" u="none" strike="noStrike" dirty="0">
                          <a:solidFill>
                            <a:srgbClr val="000000"/>
                          </a:solidFill>
                          <a:latin typeface="Arial"/>
                        </a:rPr>
                        <a:t>0.30145</a:t>
                      </a:r>
                    </a:p>
                  </a:txBody>
                  <a:tcPr marL="9525" marR="9525" marT="9525" marB="0"/>
                </a:tc>
                <a:tc>
                  <a:txBody>
                    <a:bodyPr/>
                    <a:lstStyle/>
                    <a:p>
                      <a:pPr algn="l" fontAlgn="t"/>
                      <a:r>
                        <a:rPr lang="en-US" sz="1100" b="0" i="0" u="none" strike="noStrike">
                          <a:solidFill>
                            <a:srgbClr val="000000"/>
                          </a:solidFill>
                          <a:latin typeface="Arial"/>
                        </a:rPr>
                        <a:t>0.62866</a:t>
                      </a:r>
                    </a:p>
                  </a:txBody>
                  <a:tcPr marL="9525" marR="9525" marT="9525" marB="0"/>
                </a:tc>
                <a:tc>
                  <a:txBody>
                    <a:bodyPr/>
                    <a:lstStyle/>
                    <a:p>
                      <a:pPr algn="l" fontAlgn="t"/>
                      <a:r>
                        <a:rPr lang="en-US" sz="1100" b="0" i="0" u="none" strike="noStrike" dirty="0">
                          <a:solidFill>
                            <a:srgbClr val="000000"/>
                          </a:solidFill>
                          <a:latin typeface="Arial"/>
                        </a:rPr>
                        <a:t>0.30145</a:t>
                      </a:r>
                    </a:p>
                  </a:txBody>
                  <a:tcPr marL="9525" marR="9525" marT="9525" marB="0"/>
                </a:tc>
              </a:tr>
            </a:tbl>
          </a:graphicData>
        </a:graphic>
      </p:graphicFrame>
      <p:graphicFrame>
        <p:nvGraphicFramePr>
          <p:cNvPr id="7" name="Content Placeholder 11"/>
          <p:cNvGraphicFramePr>
            <a:graphicFrameLocks/>
          </p:cNvGraphicFramePr>
          <p:nvPr/>
        </p:nvGraphicFramePr>
        <p:xfrm>
          <a:off x="4419600" y="1600200"/>
          <a:ext cx="3657601" cy="2375766"/>
        </p:xfrm>
        <a:graphic>
          <a:graphicData uri="http://schemas.openxmlformats.org/drawingml/2006/table">
            <a:tbl>
              <a:tblPr firstRow="1" bandRow="1">
                <a:tableStyleId>{5C22544A-7EE6-4342-B048-85BDC9FD1C3A}</a:tableStyleId>
              </a:tblPr>
              <a:tblGrid>
                <a:gridCol w="831273"/>
                <a:gridCol w="831273"/>
                <a:gridCol w="690596"/>
                <a:gridCol w="716682"/>
                <a:gridCol w="587777"/>
              </a:tblGrid>
              <a:tr h="331250">
                <a:tc gridSpan="5">
                  <a:txBody>
                    <a:bodyPr/>
                    <a:lstStyle/>
                    <a:p>
                      <a:pPr algn="ctr" fontAlgn="t"/>
                      <a:r>
                        <a:rPr lang="en-US" sz="1600" b="1" i="0" dirty="0" smtClean="0">
                          <a:solidFill>
                            <a:srgbClr val="000000"/>
                          </a:solidFill>
                          <a:latin typeface="Arial"/>
                        </a:rPr>
                        <a:t>GFCF EQUATION</a:t>
                      </a:r>
                      <a:endParaRPr lang="en-US" sz="1600" b="1" i="0" dirty="0">
                        <a:solidFill>
                          <a:srgbClr val="000000"/>
                        </a:solidFill>
                        <a:latin typeface="Arial"/>
                      </a:endParaRPr>
                    </a:p>
                  </a:txBody>
                  <a:tcPr marL="47625" marR="47625" marT="47625" marB="47625"/>
                </a:tc>
                <a:tc hMerge="1">
                  <a:txBody>
                    <a:bodyPr/>
                    <a:lstStyle/>
                    <a:p>
                      <a:pPr algn="ctr" fontAlgn="t"/>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241924">
                <a:tc rowSpan="2">
                  <a:txBody>
                    <a:bodyPr/>
                    <a:lstStyle/>
                    <a:p>
                      <a:pPr algn="ctr" fontAlgn="t"/>
                      <a:endParaRPr lang="en-US" sz="1000" b="1" i="0" dirty="0">
                        <a:solidFill>
                          <a:srgbClr val="000000"/>
                        </a:solidFill>
                        <a:latin typeface="Arial"/>
                      </a:endParaRPr>
                    </a:p>
                  </a:txBody>
                  <a:tcPr marL="47625" marR="47625" marT="47625" marB="47625"/>
                </a:tc>
                <a:tc gridSpan="2">
                  <a:txBody>
                    <a:bodyPr/>
                    <a:lstStyle/>
                    <a:p>
                      <a:pPr algn="ctr" fontAlgn="t"/>
                      <a:r>
                        <a:rPr lang="en-US" sz="1000" b="1" i="0" dirty="0" smtClean="0">
                          <a:solidFill>
                            <a:srgbClr val="000000"/>
                          </a:solidFill>
                          <a:latin typeface="Arial"/>
                        </a:rPr>
                        <a:t>Whole System</a:t>
                      </a:r>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gridSpan="2">
                  <a:txBody>
                    <a:bodyPr/>
                    <a:lstStyle/>
                    <a:p>
                      <a:pPr algn="ctr" fontAlgn="t"/>
                      <a:r>
                        <a:rPr lang="en-US" sz="1000" b="1" i="0" dirty="0" smtClean="0">
                          <a:solidFill>
                            <a:srgbClr val="000000"/>
                          </a:solidFill>
                          <a:latin typeface="Arial"/>
                        </a:rPr>
                        <a:t>OID Equations</a:t>
                      </a:r>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65962">
                <a:tc vMerge="1">
                  <a:txBody>
                    <a:bodyPr/>
                    <a:lstStyle/>
                    <a:p>
                      <a:pPr fontAlgn="t"/>
                      <a:endParaRPr lang="en-US" sz="1000" b="0"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r>
              <a:tr h="330766">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000" b="0" i="0" u="none" strike="noStrike" dirty="0">
                          <a:solidFill>
                            <a:srgbClr val="000000"/>
                          </a:solidFill>
                          <a:latin typeface="Arial"/>
                        </a:rPr>
                        <a:t>2.80296</a:t>
                      </a:r>
                    </a:p>
                  </a:txBody>
                  <a:tcPr marL="9525" marR="9525" marT="9525" marB="0"/>
                </a:tc>
                <a:tc>
                  <a:txBody>
                    <a:bodyPr/>
                    <a:lstStyle/>
                    <a:p>
                      <a:pPr algn="l" fontAlgn="t"/>
                      <a:r>
                        <a:rPr lang="en-US" sz="1000" b="0" i="0" u="none" strike="noStrike">
                          <a:solidFill>
                            <a:srgbClr val="000000"/>
                          </a:solidFill>
                          <a:latin typeface="Arial"/>
                        </a:rPr>
                        <a:t>0.27973</a:t>
                      </a:r>
                    </a:p>
                  </a:txBody>
                  <a:tcPr marL="9525" marR="9525" marT="9525" marB="0"/>
                </a:tc>
                <a:tc>
                  <a:txBody>
                    <a:bodyPr/>
                    <a:lstStyle/>
                    <a:p>
                      <a:pPr algn="l" fontAlgn="t"/>
                      <a:r>
                        <a:rPr lang="en-US" sz="1000" b="0" i="0" u="none" strike="noStrike" dirty="0">
                          <a:solidFill>
                            <a:srgbClr val="000000"/>
                          </a:solidFill>
                          <a:latin typeface="Arial"/>
                        </a:rPr>
                        <a:t>2.80296</a:t>
                      </a:r>
                    </a:p>
                  </a:txBody>
                  <a:tcPr marL="9525" marR="9525" marT="9525" marB="0"/>
                </a:tc>
                <a:tc>
                  <a:txBody>
                    <a:bodyPr/>
                    <a:lstStyle/>
                    <a:p>
                      <a:pPr algn="l" fontAlgn="t"/>
                      <a:r>
                        <a:rPr lang="en-US" sz="1000" b="0" i="0" u="none" strike="noStrike">
                          <a:solidFill>
                            <a:srgbClr val="000000"/>
                          </a:solidFill>
                          <a:latin typeface="Arial"/>
                        </a:rPr>
                        <a:t>0.27973</a:t>
                      </a:r>
                    </a:p>
                  </a:txBody>
                  <a:tcPr marL="9525" marR="9525" marT="9525" marB="0"/>
                </a:tc>
              </a:tr>
              <a:tr h="330766">
                <a:tc>
                  <a:txBody>
                    <a:bodyPr/>
                    <a:lstStyle/>
                    <a:p>
                      <a:pPr fontAlgn="t"/>
                      <a:r>
                        <a:rPr lang="en-US" sz="1000" b="0" i="0" dirty="0">
                          <a:solidFill>
                            <a:srgbClr val="000000"/>
                          </a:solidFill>
                          <a:latin typeface="Arial"/>
                        </a:rPr>
                        <a:t>Growth</a:t>
                      </a:r>
                    </a:p>
                  </a:txBody>
                  <a:tcPr marL="47625" marR="47625" marT="47625" marB="47625"/>
                </a:tc>
                <a:tc>
                  <a:txBody>
                    <a:bodyPr/>
                    <a:lstStyle/>
                    <a:p>
                      <a:pPr algn="l" fontAlgn="t"/>
                      <a:r>
                        <a:rPr lang="en-US" sz="1000" b="0" i="0" u="none" strike="noStrike" dirty="0">
                          <a:solidFill>
                            <a:srgbClr val="000000"/>
                          </a:solidFill>
                          <a:latin typeface="Arial"/>
                        </a:rPr>
                        <a:t>0.11556</a:t>
                      </a:r>
                    </a:p>
                  </a:txBody>
                  <a:tcPr marL="9525" marR="9525" marT="9525" marB="0"/>
                </a:tc>
                <a:tc>
                  <a:txBody>
                    <a:bodyPr/>
                    <a:lstStyle/>
                    <a:p>
                      <a:pPr algn="l" fontAlgn="t"/>
                      <a:r>
                        <a:rPr lang="en-US" sz="1000" b="0" i="0" u="none" strike="noStrike" dirty="0">
                          <a:solidFill>
                            <a:srgbClr val="000000"/>
                          </a:solidFill>
                          <a:latin typeface="Arial"/>
                        </a:rPr>
                        <a:t>0.03682</a:t>
                      </a:r>
                    </a:p>
                  </a:txBody>
                  <a:tcPr marL="9525" marR="9525" marT="9525" marB="0"/>
                </a:tc>
                <a:tc>
                  <a:txBody>
                    <a:bodyPr/>
                    <a:lstStyle/>
                    <a:p>
                      <a:pPr algn="l" fontAlgn="t"/>
                      <a:r>
                        <a:rPr lang="en-US" sz="1000" b="0" i="0" u="none" strike="noStrike" dirty="0">
                          <a:solidFill>
                            <a:srgbClr val="000000"/>
                          </a:solidFill>
                          <a:latin typeface="Arial"/>
                        </a:rPr>
                        <a:t>0.11556</a:t>
                      </a:r>
                    </a:p>
                  </a:txBody>
                  <a:tcPr marL="9525" marR="9525" marT="9525" marB="0"/>
                </a:tc>
                <a:tc>
                  <a:txBody>
                    <a:bodyPr/>
                    <a:lstStyle/>
                    <a:p>
                      <a:pPr algn="l" fontAlgn="t"/>
                      <a:r>
                        <a:rPr lang="en-US" sz="1000" b="0" i="0" u="none" strike="noStrike" dirty="0">
                          <a:solidFill>
                            <a:srgbClr val="000000"/>
                          </a:solidFill>
                          <a:latin typeface="Arial"/>
                        </a:rPr>
                        <a:t>0.03682</a:t>
                      </a:r>
                    </a:p>
                  </a:txBody>
                  <a:tcPr marL="9525" marR="9525" marT="9525" marB="0"/>
                </a:tc>
              </a:tr>
              <a:tr h="330766">
                <a:tc>
                  <a:txBody>
                    <a:bodyPr/>
                    <a:lstStyle/>
                    <a:p>
                      <a:pPr fontAlgn="t"/>
                      <a:r>
                        <a:rPr lang="en-US" sz="1000" b="0" i="0" dirty="0">
                          <a:solidFill>
                            <a:srgbClr val="000000"/>
                          </a:solidFill>
                          <a:latin typeface="Arial"/>
                        </a:rPr>
                        <a:t>GCFC</a:t>
                      </a:r>
                    </a:p>
                  </a:txBody>
                  <a:tcPr marL="47625" marR="47625" marT="47625" marB="47625"/>
                </a:tc>
                <a:tc>
                  <a:txBody>
                    <a:bodyPr/>
                    <a:lstStyle/>
                    <a:p>
                      <a:pPr algn="l" fontAlgn="t"/>
                      <a:r>
                        <a:rPr lang="en-US" sz="1000" b="0" i="0" u="none" strike="noStrike" dirty="0">
                          <a:solidFill>
                            <a:srgbClr val="000000"/>
                          </a:solidFill>
                          <a:latin typeface="Arial"/>
                        </a:rPr>
                        <a:t>0.02972</a:t>
                      </a:r>
                    </a:p>
                  </a:txBody>
                  <a:tcPr marL="9525" marR="9525" marT="9525" marB="0"/>
                </a:tc>
                <a:tc>
                  <a:txBody>
                    <a:bodyPr/>
                    <a:lstStyle/>
                    <a:p>
                      <a:pPr algn="l" fontAlgn="t"/>
                      <a:r>
                        <a:rPr lang="en-US" sz="1000" b="0" i="0" u="none" strike="noStrike" dirty="0">
                          <a:solidFill>
                            <a:srgbClr val="000000"/>
                          </a:solidFill>
                          <a:latin typeface="Arial"/>
                        </a:rPr>
                        <a:t>0.00925</a:t>
                      </a:r>
                    </a:p>
                  </a:txBody>
                  <a:tcPr marL="9525" marR="9525" marT="9525" marB="0"/>
                </a:tc>
                <a:tc>
                  <a:txBody>
                    <a:bodyPr/>
                    <a:lstStyle/>
                    <a:p>
                      <a:pPr algn="l" fontAlgn="t"/>
                      <a:r>
                        <a:rPr lang="en-US" sz="1000" b="0" i="0" u="none" strike="noStrike">
                          <a:solidFill>
                            <a:srgbClr val="000000"/>
                          </a:solidFill>
                          <a:latin typeface="Arial"/>
                        </a:rPr>
                        <a:t>0.02972</a:t>
                      </a:r>
                    </a:p>
                  </a:txBody>
                  <a:tcPr marL="9525" marR="9525" marT="9525" marB="0"/>
                </a:tc>
                <a:tc>
                  <a:txBody>
                    <a:bodyPr/>
                    <a:lstStyle/>
                    <a:p>
                      <a:pPr algn="l" fontAlgn="t"/>
                      <a:r>
                        <a:rPr lang="en-US" sz="1000" b="0" i="0" u="none" strike="noStrike" dirty="0">
                          <a:solidFill>
                            <a:srgbClr val="000000"/>
                          </a:solidFill>
                          <a:latin typeface="Arial"/>
                        </a:rPr>
                        <a:t>0.00925</a:t>
                      </a:r>
                    </a:p>
                  </a:txBody>
                  <a:tcPr marL="9525" marR="9525" marT="9525" marB="0"/>
                </a:tc>
              </a:tr>
              <a:tr h="330766">
                <a:tc>
                  <a:txBody>
                    <a:bodyPr/>
                    <a:lstStyle/>
                    <a:p>
                      <a:pPr fontAlgn="t"/>
                      <a:r>
                        <a:rPr lang="en-US" sz="1000" b="0" i="0" dirty="0">
                          <a:solidFill>
                            <a:srgbClr val="000000"/>
                          </a:solidFill>
                          <a:latin typeface="Arial"/>
                        </a:rPr>
                        <a:t>Wage</a:t>
                      </a:r>
                    </a:p>
                  </a:txBody>
                  <a:tcPr marL="47625" marR="47625" marT="47625" marB="47625"/>
                </a:tc>
                <a:tc>
                  <a:txBody>
                    <a:bodyPr/>
                    <a:lstStyle/>
                    <a:p>
                      <a:pPr algn="l" fontAlgn="t"/>
                      <a:r>
                        <a:rPr lang="en-US" sz="1000" b="0" i="0" u="none" strike="noStrike">
                          <a:solidFill>
                            <a:srgbClr val="000000"/>
                          </a:solidFill>
                          <a:latin typeface="Arial"/>
                        </a:rPr>
                        <a:t>0.25544</a:t>
                      </a:r>
                    </a:p>
                  </a:txBody>
                  <a:tcPr marL="9525" marR="9525" marT="9525" marB="0"/>
                </a:tc>
                <a:tc>
                  <a:txBody>
                    <a:bodyPr/>
                    <a:lstStyle/>
                    <a:p>
                      <a:pPr algn="l" fontAlgn="t"/>
                      <a:r>
                        <a:rPr lang="en-US" sz="1000" b="0" i="0" u="none" strike="noStrike" dirty="0">
                          <a:solidFill>
                            <a:srgbClr val="000000"/>
                          </a:solidFill>
                          <a:latin typeface="Arial"/>
                        </a:rPr>
                        <a:t>0.2066</a:t>
                      </a:r>
                    </a:p>
                  </a:txBody>
                  <a:tcPr marL="9525" marR="9525" marT="9525" marB="0"/>
                </a:tc>
                <a:tc>
                  <a:txBody>
                    <a:bodyPr/>
                    <a:lstStyle/>
                    <a:p>
                      <a:pPr algn="l" fontAlgn="t"/>
                      <a:r>
                        <a:rPr lang="en-US" sz="1000" b="0" i="0" u="none" strike="noStrike">
                          <a:solidFill>
                            <a:srgbClr val="000000"/>
                          </a:solidFill>
                          <a:latin typeface="Arial"/>
                        </a:rPr>
                        <a:t>0.25544</a:t>
                      </a:r>
                    </a:p>
                  </a:txBody>
                  <a:tcPr marL="9525" marR="9525" marT="9525" marB="0"/>
                </a:tc>
                <a:tc>
                  <a:txBody>
                    <a:bodyPr/>
                    <a:lstStyle/>
                    <a:p>
                      <a:pPr algn="l" fontAlgn="t"/>
                      <a:r>
                        <a:rPr lang="en-US" sz="1000" b="0" i="0" u="none" strike="noStrike" dirty="0">
                          <a:solidFill>
                            <a:srgbClr val="000000"/>
                          </a:solidFill>
                          <a:latin typeface="Arial"/>
                        </a:rPr>
                        <a:t>0.2066</a:t>
                      </a:r>
                    </a:p>
                  </a:txBody>
                  <a:tcPr marL="9525" marR="9525" marT="9525" marB="0"/>
                </a:tc>
              </a:tr>
            </a:tbl>
          </a:graphicData>
        </a:graphic>
      </p:graphicFrame>
      <p:graphicFrame>
        <p:nvGraphicFramePr>
          <p:cNvPr id="10" name="Content Placeholder 11"/>
          <p:cNvGraphicFramePr>
            <a:graphicFrameLocks/>
          </p:cNvGraphicFramePr>
          <p:nvPr/>
        </p:nvGraphicFramePr>
        <p:xfrm>
          <a:off x="2362200" y="4114800"/>
          <a:ext cx="3657601" cy="2418106"/>
        </p:xfrm>
        <a:graphic>
          <a:graphicData uri="http://schemas.openxmlformats.org/drawingml/2006/table">
            <a:tbl>
              <a:tblPr firstRow="1" bandRow="1">
                <a:tableStyleId>{5C22544A-7EE6-4342-B048-85BDC9FD1C3A}</a:tableStyleId>
              </a:tblPr>
              <a:tblGrid>
                <a:gridCol w="831273"/>
                <a:gridCol w="831273"/>
                <a:gridCol w="690596"/>
                <a:gridCol w="716682"/>
                <a:gridCol w="587777"/>
              </a:tblGrid>
              <a:tr h="306781">
                <a:tc gridSpan="5">
                  <a:txBody>
                    <a:bodyPr/>
                    <a:lstStyle/>
                    <a:p>
                      <a:pPr algn="ctr" fontAlgn="t"/>
                      <a:r>
                        <a:rPr lang="en-US" sz="1600" b="1" i="0" dirty="0" smtClean="0">
                          <a:solidFill>
                            <a:srgbClr val="000000"/>
                          </a:solidFill>
                          <a:latin typeface="Arial"/>
                        </a:rPr>
                        <a:t>EXPORT EQUATION</a:t>
                      </a:r>
                      <a:endParaRPr lang="en-US" sz="1600" b="1" i="0" dirty="0">
                        <a:solidFill>
                          <a:srgbClr val="000000"/>
                        </a:solidFill>
                        <a:latin typeface="Arial"/>
                      </a:endParaRPr>
                    </a:p>
                  </a:txBody>
                  <a:tcPr marL="47625" marR="47625" marT="47625" marB="47625"/>
                </a:tc>
                <a:tc hMerge="1">
                  <a:txBody>
                    <a:bodyPr/>
                    <a:lstStyle/>
                    <a:p>
                      <a:pPr algn="ctr" fontAlgn="t"/>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224054">
                <a:tc rowSpan="2">
                  <a:txBody>
                    <a:bodyPr/>
                    <a:lstStyle/>
                    <a:p>
                      <a:pPr algn="ctr" fontAlgn="t"/>
                      <a:endParaRPr lang="en-US" sz="1000" b="1" i="0" dirty="0">
                        <a:solidFill>
                          <a:srgbClr val="000000"/>
                        </a:solidFill>
                        <a:latin typeface="Arial"/>
                      </a:endParaRPr>
                    </a:p>
                  </a:txBody>
                  <a:tcPr marL="47625" marR="47625" marT="47625" marB="47625"/>
                </a:tc>
                <a:tc gridSpan="2">
                  <a:txBody>
                    <a:bodyPr/>
                    <a:lstStyle/>
                    <a:p>
                      <a:pPr algn="ctr" fontAlgn="t"/>
                      <a:r>
                        <a:rPr lang="en-US" sz="1000" b="1" i="0" dirty="0" smtClean="0">
                          <a:solidFill>
                            <a:srgbClr val="000000"/>
                          </a:solidFill>
                          <a:latin typeface="Arial"/>
                        </a:rPr>
                        <a:t>Whole System</a:t>
                      </a:r>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gridSpan="2">
                  <a:txBody>
                    <a:bodyPr/>
                    <a:lstStyle/>
                    <a:p>
                      <a:pPr algn="ctr" fontAlgn="t"/>
                      <a:r>
                        <a:rPr lang="en-US" sz="1000" b="1" i="0" dirty="0" smtClean="0">
                          <a:solidFill>
                            <a:srgbClr val="000000"/>
                          </a:solidFill>
                          <a:latin typeface="Arial"/>
                        </a:rPr>
                        <a:t>OID Equations</a:t>
                      </a:r>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76990">
                <a:tc vMerge="1">
                  <a:txBody>
                    <a:bodyPr/>
                    <a:lstStyle/>
                    <a:p>
                      <a:pPr fontAlgn="t"/>
                      <a:endParaRPr lang="en-US" sz="1000" b="0"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r>
              <a:tr h="338594">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000" b="0" i="0" u="none" strike="noStrike" dirty="0">
                          <a:solidFill>
                            <a:srgbClr val="000000"/>
                          </a:solidFill>
                          <a:latin typeface="Arial"/>
                        </a:rPr>
                        <a:t>-3.4908</a:t>
                      </a:r>
                    </a:p>
                  </a:txBody>
                  <a:tcPr marL="9525" marR="9525" marT="9525" marB="0"/>
                </a:tc>
                <a:tc>
                  <a:txBody>
                    <a:bodyPr/>
                    <a:lstStyle/>
                    <a:p>
                      <a:pPr algn="l" fontAlgn="t"/>
                      <a:r>
                        <a:rPr lang="en-US" sz="1000" b="0" i="0" u="none" strike="noStrike">
                          <a:solidFill>
                            <a:srgbClr val="000000"/>
                          </a:solidFill>
                          <a:latin typeface="Arial"/>
                        </a:rPr>
                        <a:t>1.00532</a:t>
                      </a:r>
                    </a:p>
                  </a:txBody>
                  <a:tcPr marL="9525" marR="9525" marT="9525" marB="0"/>
                </a:tc>
                <a:tc>
                  <a:txBody>
                    <a:bodyPr/>
                    <a:lstStyle/>
                    <a:p>
                      <a:pPr algn="l" fontAlgn="t"/>
                      <a:r>
                        <a:rPr lang="en-US" sz="1000" b="0" i="0" u="none" strike="noStrike" dirty="0">
                          <a:solidFill>
                            <a:srgbClr val="000000"/>
                          </a:solidFill>
                          <a:latin typeface="Arial"/>
                        </a:rPr>
                        <a:t>-3.4908</a:t>
                      </a:r>
                    </a:p>
                  </a:txBody>
                  <a:tcPr marL="9525" marR="9525" marT="9525" marB="0"/>
                </a:tc>
                <a:tc>
                  <a:txBody>
                    <a:bodyPr/>
                    <a:lstStyle/>
                    <a:p>
                      <a:pPr algn="l" fontAlgn="t"/>
                      <a:r>
                        <a:rPr lang="en-US" sz="1000" b="0" i="0" u="none" strike="noStrike">
                          <a:solidFill>
                            <a:srgbClr val="000000"/>
                          </a:solidFill>
                          <a:latin typeface="Arial"/>
                        </a:rPr>
                        <a:t>1.00532</a:t>
                      </a:r>
                    </a:p>
                  </a:txBody>
                  <a:tcPr marL="9525" marR="9525" marT="9525" marB="0"/>
                </a:tc>
              </a:tr>
              <a:tr h="338594">
                <a:tc>
                  <a:txBody>
                    <a:bodyPr/>
                    <a:lstStyle/>
                    <a:p>
                      <a:pPr fontAlgn="t"/>
                      <a:r>
                        <a:rPr lang="en-US" sz="1000" b="0" i="0" dirty="0">
                          <a:solidFill>
                            <a:srgbClr val="000000"/>
                          </a:solidFill>
                          <a:latin typeface="Arial"/>
                        </a:rPr>
                        <a:t>Growth</a:t>
                      </a:r>
                    </a:p>
                  </a:txBody>
                  <a:tcPr marL="47625" marR="47625" marT="47625" marB="47625"/>
                </a:tc>
                <a:tc>
                  <a:txBody>
                    <a:bodyPr/>
                    <a:lstStyle/>
                    <a:p>
                      <a:pPr algn="l" fontAlgn="t"/>
                      <a:r>
                        <a:rPr lang="en-US" sz="1000" b="0" i="0" u="none" strike="noStrike" dirty="0">
                          <a:solidFill>
                            <a:srgbClr val="000000"/>
                          </a:solidFill>
                          <a:latin typeface="Arial"/>
                        </a:rPr>
                        <a:t>0.083</a:t>
                      </a:r>
                    </a:p>
                  </a:txBody>
                  <a:tcPr marL="9525" marR="9525" marT="9525" marB="0"/>
                </a:tc>
                <a:tc>
                  <a:txBody>
                    <a:bodyPr/>
                    <a:lstStyle/>
                    <a:p>
                      <a:pPr algn="l" fontAlgn="t"/>
                      <a:r>
                        <a:rPr lang="en-US" sz="1000" b="0" i="0" u="none" strike="noStrike" dirty="0">
                          <a:solidFill>
                            <a:srgbClr val="000000"/>
                          </a:solidFill>
                          <a:latin typeface="Arial"/>
                        </a:rPr>
                        <a:t>0.0481</a:t>
                      </a:r>
                    </a:p>
                  </a:txBody>
                  <a:tcPr marL="9525" marR="9525" marT="9525" marB="0"/>
                </a:tc>
                <a:tc>
                  <a:txBody>
                    <a:bodyPr/>
                    <a:lstStyle/>
                    <a:p>
                      <a:pPr algn="l" fontAlgn="t"/>
                      <a:r>
                        <a:rPr lang="en-US" sz="1000" b="0" i="0" u="none" strike="noStrike" dirty="0">
                          <a:solidFill>
                            <a:srgbClr val="000000"/>
                          </a:solidFill>
                          <a:latin typeface="Arial"/>
                        </a:rPr>
                        <a:t>0.083</a:t>
                      </a:r>
                    </a:p>
                  </a:txBody>
                  <a:tcPr marL="9525" marR="9525" marT="9525" marB="0"/>
                </a:tc>
                <a:tc>
                  <a:txBody>
                    <a:bodyPr/>
                    <a:lstStyle/>
                    <a:p>
                      <a:pPr algn="l" fontAlgn="t"/>
                      <a:r>
                        <a:rPr lang="en-US" sz="1000" b="0" i="0" u="none" strike="noStrike" dirty="0">
                          <a:solidFill>
                            <a:srgbClr val="000000"/>
                          </a:solidFill>
                          <a:latin typeface="Arial"/>
                        </a:rPr>
                        <a:t>0.0481</a:t>
                      </a:r>
                    </a:p>
                  </a:txBody>
                  <a:tcPr marL="9525" marR="9525" marT="9525" marB="0"/>
                </a:tc>
              </a:tr>
              <a:tr h="338594">
                <a:tc>
                  <a:txBody>
                    <a:bodyPr/>
                    <a:lstStyle/>
                    <a:p>
                      <a:pPr fontAlgn="t"/>
                      <a:r>
                        <a:rPr lang="en-US" sz="1000" b="0" i="0" dirty="0">
                          <a:solidFill>
                            <a:srgbClr val="000000"/>
                          </a:solidFill>
                          <a:latin typeface="Arial"/>
                        </a:rPr>
                        <a:t>GCFC</a:t>
                      </a:r>
                    </a:p>
                  </a:txBody>
                  <a:tcPr marL="47625" marR="47625" marT="47625" marB="47625"/>
                </a:tc>
                <a:tc>
                  <a:txBody>
                    <a:bodyPr/>
                    <a:lstStyle/>
                    <a:p>
                      <a:pPr algn="l" fontAlgn="t"/>
                      <a:r>
                        <a:rPr lang="en-US" sz="1000" b="0" i="0" u="none" strike="noStrike">
                          <a:solidFill>
                            <a:srgbClr val="000000"/>
                          </a:solidFill>
                          <a:latin typeface="Arial"/>
                        </a:rPr>
                        <a:t>0.04811</a:t>
                      </a:r>
                    </a:p>
                  </a:txBody>
                  <a:tcPr marL="9525" marR="9525" marT="9525" marB="0"/>
                </a:tc>
                <a:tc>
                  <a:txBody>
                    <a:bodyPr/>
                    <a:lstStyle/>
                    <a:p>
                      <a:pPr algn="l" fontAlgn="t"/>
                      <a:r>
                        <a:rPr lang="en-US" sz="1000" b="0" i="0" u="none" strike="noStrike" dirty="0">
                          <a:solidFill>
                            <a:srgbClr val="000000"/>
                          </a:solidFill>
                          <a:latin typeface="Arial"/>
                        </a:rPr>
                        <a:t>0.02002</a:t>
                      </a:r>
                    </a:p>
                  </a:txBody>
                  <a:tcPr marL="9525" marR="9525" marT="9525" marB="0"/>
                </a:tc>
                <a:tc>
                  <a:txBody>
                    <a:bodyPr/>
                    <a:lstStyle/>
                    <a:p>
                      <a:pPr algn="l" fontAlgn="t"/>
                      <a:r>
                        <a:rPr lang="en-US" sz="1000" b="0" i="0" u="none" strike="noStrike" dirty="0">
                          <a:solidFill>
                            <a:srgbClr val="000000"/>
                          </a:solidFill>
                          <a:latin typeface="Arial"/>
                        </a:rPr>
                        <a:t>0.04811</a:t>
                      </a:r>
                    </a:p>
                  </a:txBody>
                  <a:tcPr marL="9525" marR="9525" marT="9525" marB="0"/>
                </a:tc>
                <a:tc>
                  <a:txBody>
                    <a:bodyPr/>
                    <a:lstStyle/>
                    <a:p>
                      <a:pPr algn="l" fontAlgn="t"/>
                      <a:r>
                        <a:rPr lang="en-US" sz="1000" b="0" i="0" u="none" strike="noStrike" dirty="0">
                          <a:solidFill>
                            <a:srgbClr val="000000"/>
                          </a:solidFill>
                          <a:latin typeface="Arial"/>
                        </a:rPr>
                        <a:t>0.02002</a:t>
                      </a:r>
                    </a:p>
                  </a:txBody>
                  <a:tcPr marL="9525" marR="9525" marT="9525" marB="0"/>
                </a:tc>
              </a:tr>
              <a:tr h="338594">
                <a:tc>
                  <a:txBody>
                    <a:bodyPr/>
                    <a:lstStyle/>
                    <a:p>
                      <a:pPr fontAlgn="t"/>
                      <a:r>
                        <a:rPr lang="en-US" sz="1000" b="0" i="0" dirty="0">
                          <a:solidFill>
                            <a:srgbClr val="000000"/>
                          </a:solidFill>
                          <a:latin typeface="Arial"/>
                        </a:rPr>
                        <a:t>Wage</a:t>
                      </a:r>
                    </a:p>
                  </a:txBody>
                  <a:tcPr marL="47625" marR="47625" marT="47625" marB="47625"/>
                </a:tc>
                <a:tc>
                  <a:txBody>
                    <a:bodyPr/>
                    <a:lstStyle/>
                    <a:p>
                      <a:pPr algn="l" fontAlgn="t"/>
                      <a:r>
                        <a:rPr lang="en-US" sz="1000" b="0" i="0" u="none" strike="noStrike" dirty="0">
                          <a:solidFill>
                            <a:srgbClr val="000000"/>
                          </a:solidFill>
                          <a:latin typeface="Arial"/>
                        </a:rPr>
                        <a:t>0.97501</a:t>
                      </a:r>
                    </a:p>
                  </a:txBody>
                  <a:tcPr marL="9525" marR="9525" marT="9525" marB="0"/>
                </a:tc>
                <a:tc>
                  <a:txBody>
                    <a:bodyPr/>
                    <a:lstStyle/>
                    <a:p>
                      <a:pPr algn="l" fontAlgn="t"/>
                      <a:r>
                        <a:rPr lang="en-US" sz="1000" b="0" i="0" u="none" strike="noStrike" dirty="0">
                          <a:solidFill>
                            <a:srgbClr val="000000"/>
                          </a:solidFill>
                          <a:latin typeface="Arial"/>
                        </a:rPr>
                        <a:t>0.44513</a:t>
                      </a:r>
                    </a:p>
                  </a:txBody>
                  <a:tcPr marL="9525" marR="9525" marT="9525" marB="0"/>
                </a:tc>
                <a:tc>
                  <a:txBody>
                    <a:bodyPr/>
                    <a:lstStyle/>
                    <a:p>
                      <a:pPr algn="l" fontAlgn="t"/>
                      <a:r>
                        <a:rPr lang="en-US" sz="1000" b="0" i="0" u="none" strike="noStrike">
                          <a:solidFill>
                            <a:srgbClr val="000000"/>
                          </a:solidFill>
                          <a:latin typeface="Arial"/>
                        </a:rPr>
                        <a:t>0.97501</a:t>
                      </a:r>
                    </a:p>
                  </a:txBody>
                  <a:tcPr marL="9525" marR="9525" marT="9525" marB="0"/>
                </a:tc>
                <a:tc>
                  <a:txBody>
                    <a:bodyPr/>
                    <a:lstStyle/>
                    <a:p>
                      <a:pPr algn="l" fontAlgn="t"/>
                      <a:r>
                        <a:rPr lang="en-US" sz="1000" b="0" i="0" u="none" strike="noStrike" dirty="0">
                          <a:solidFill>
                            <a:srgbClr val="000000"/>
                          </a:solidFill>
                          <a:latin typeface="Arial"/>
                        </a:rPr>
                        <a:t>0.44513</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3SLS(EID) </a:t>
            </a:r>
            <a:r>
              <a:rPr lang="en-US" dirty="0" err="1" smtClean="0"/>
              <a:t>vs</a:t>
            </a:r>
            <a:r>
              <a:rPr lang="en-US" dirty="0" smtClean="0"/>
              <a:t> 2SLS(EID)</a:t>
            </a:r>
            <a:endParaRPr lang="en-US" dirty="0"/>
          </a:p>
        </p:txBody>
      </p:sp>
      <p:graphicFrame>
        <p:nvGraphicFramePr>
          <p:cNvPr id="4" name="Content Placeholder 3"/>
          <p:cNvGraphicFramePr>
            <a:graphicFrameLocks noGrp="1"/>
          </p:cNvGraphicFramePr>
          <p:nvPr>
            <p:ph idx="1"/>
          </p:nvPr>
        </p:nvGraphicFramePr>
        <p:xfrm>
          <a:off x="457200" y="2209800"/>
          <a:ext cx="3733800" cy="3133608"/>
        </p:xfrm>
        <a:graphic>
          <a:graphicData uri="http://schemas.openxmlformats.org/drawingml/2006/table">
            <a:tbl>
              <a:tblPr firstRow="1" bandRow="1">
                <a:tableStyleId>{5C22544A-7EE6-4342-B048-85BDC9FD1C3A}</a:tableStyleId>
              </a:tblPr>
              <a:tblGrid>
                <a:gridCol w="622300"/>
                <a:gridCol w="444500"/>
                <a:gridCol w="800100"/>
                <a:gridCol w="622300"/>
                <a:gridCol w="622300"/>
                <a:gridCol w="622300"/>
              </a:tblGrid>
              <a:tr h="404793">
                <a:tc gridSpan="6">
                  <a:txBody>
                    <a:bodyPr/>
                    <a:lstStyle/>
                    <a:p>
                      <a:pPr algn="ctr" fontAlgn="t"/>
                      <a:r>
                        <a:rPr lang="en-US" sz="1600" b="1" i="0" dirty="0" smtClean="0">
                          <a:solidFill>
                            <a:srgbClr val="000000"/>
                          </a:solidFill>
                          <a:latin typeface="Arial"/>
                        </a:rPr>
                        <a:t>GROWTH EQUATION (3SLS)</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70485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04793">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-130.54</a:t>
                      </a:r>
                    </a:p>
                  </a:txBody>
                  <a:tcPr marL="9525" marR="9525" marT="9525" marB="0"/>
                </a:tc>
                <a:tc>
                  <a:txBody>
                    <a:bodyPr/>
                    <a:lstStyle/>
                    <a:p>
                      <a:pPr algn="l" fontAlgn="t"/>
                      <a:r>
                        <a:rPr lang="en-US" sz="1100" b="0" i="0" u="none" strike="noStrike" dirty="0">
                          <a:solidFill>
                            <a:srgbClr val="000000"/>
                          </a:solidFill>
                          <a:latin typeface="Arial"/>
                        </a:rPr>
                        <a:t>87.7701</a:t>
                      </a:r>
                    </a:p>
                  </a:txBody>
                  <a:tcPr marL="9525" marR="9525" marT="9525" marB="0"/>
                </a:tc>
                <a:tc>
                  <a:txBody>
                    <a:bodyPr/>
                    <a:lstStyle/>
                    <a:p>
                      <a:pPr algn="l" fontAlgn="t"/>
                      <a:r>
                        <a:rPr lang="en-US" sz="1100" b="0" i="0" u="none" strike="noStrike">
                          <a:solidFill>
                            <a:srgbClr val="000000"/>
                          </a:solidFill>
                          <a:latin typeface="Arial"/>
                        </a:rPr>
                        <a:t>-1.49</a:t>
                      </a:r>
                    </a:p>
                  </a:txBody>
                  <a:tcPr marL="9525" marR="9525" marT="9525" marB="0"/>
                </a:tc>
                <a:tc>
                  <a:txBody>
                    <a:bodyPr/>
                    <a:lstStyle/>
                    <a:p>
                      <a:pPr algn="l" fontAlgn="t"/>
                      <a:r>
                        <a:rPr lang="en-US" sz="1100" b="0" i="0" u="none" strike="noStrike" dirty="0">
                          <a:solidFill>
                            <a:srgbClr val="000000"/>
                          </a:solidFill>
                          <a:latin typeface="Arial"/>
                        </a:rPr>
                        <a:t>0.1436</a:t>
                      </a:r>
                    </a:p>
                  </a:txBody>
                  <a:tcPr marL="9525" marR="9525" marT="9525" marB="0"/>
                </a:tc>
              </a:tr>
              <a:tr h="404793">
                <a:tc>
                  <a:txBody>
                    <a:bodyPr/>
                    <a:lstStyle/>
                    <a:p>
                      <a:pPr fontAlgn="t"/>
                      <a:r>
                        <a:rPr lang="en-US" sz="1000" b="0" i="0">
                          <a:solidFill>
                            <a:srgbClr val="000000"/>
                          </a:solidFill>
                          <a:latin typeface="Arial"/>
                        </a:rPr>
                        <a:t>GCFC</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29.2445</a:t>
                      </a:r>
                    </a:p>
                  </a:txBody>
                  <a:tcPr marL="9525" marR="9525" marT="9525" marB="0"/>
                </a:tc>
                <a:tc>
                  <a:txBody>
                    <a:bodyPr/>
                    <a:lstStyle/>
                    <a:p>
                      <a:pPr algn="l" fontAlgn="t"/>
                      <a:r>
                        <a:rPr lang="en-US" sz="1100" b="0" i="0" u="none" strike="noStrike" dirty="0">
                          <a:solidFill>
                            <a:srgbClr val="000000"/>
                          </a:solidFill>
                          <a:latin typeface="Arial"/>
                        </a:rPr>
                        <a:t>18.5152</a:t>
                      </a:r>
                    </a:p>
                  </a:txBody>
                  <a:tcPr marL="9525" marR="9525" marT="9525" marB="0"/>
                </a:tc>
                <a:tc>
                  <a:txBody>
                    <a:bodyPr/>
                    <a:lstStyle/>
                    <a:p>
                      <a:pPr algn="l" fontAlgn="t"/>
                      <a:r>
                        <a:rPr lang="en-US" sz="1100" b="0" i="0" u="none" strike="noStrike" dirty="0">
                          <a:solidFill>
                            <a:srgbClr val="000000"/>
                          </a:solidFill>
                          <a:latin typeface="Arial"/>
                        </a:rPr>
                        <a:t>1.58</a:t>
                      </a:r>
                    </a:p>
                  </a:txBody>
                  <a:tcPr marL="9525" marR="9525" marT="9525" marB="0"/>
                </a:tc>
                <a:tc>
                  <a:txBody>
                    <a:bodyPr/>
                    <a:lstStyle/>
                    <a:p>
                      <a:pPr algn="l" fontAlgn="t"/>
                      <a:r>
                        <a:rPr lang="en-US" sz="1100" b="0" i="0" u="none" strike="noStrike" dirty="0">
                          <a:solidFill>
                            <a:srgbClr val="000000"/>
                          </a:solidFill>
                          <a:latin typeface="Arial"/>
                        </a:rPr>
                        <a:t>0.1209</a:t>
                      </a:r>
                    </a:p>
                  </a:txBody>
                  <a:tcPr marL="9525" marR="9525" marT="9525" marB="0"/>
                </a:tc>
              </a:tr>
              <a:tr h="404793">
                <a:tc>
                  <a:txBody>
                    <a:bodyPr/>
                    <a:lstStyle/>
                    <a:p>
                      <a:pPr fontAlgn="t"/>
                      <a:r>
                        <a:rPr lang="en-US" sz="1000" b="0" i="0">
                          <a:solidFill>
                            <a:srgbClr val="000000"/>
                          </a:solidFill>
                          <a:latin typeface="Arial"/>
                        </a:rPr>
                        <a:t>FDI</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-5.2962</a:t>
                      </a:r>
                    </a:p>
                  </a:txBody>
                  <a:tcPr marL="9525" marR="9525" marT="9525" marB="0"/>
                </a:tc>
                <a:tc>
                  <a:txBody>
                    <a:bodyPr/>
                    <a:lstStyle/>
                    <a:p>
                      <a:pPr algn="l" fontAlgn="t"/>
                      <a:r>
                        <a:rPr lang="en-US" sz="1100" b="0" i="0" u="none" strike="noStrike" dirty="0">
                          <a:solidFill>
                            <a:srgbClr val="000000"/>
                          </a:solidFill>
                          <a:latin typeface="Arial"/>
                        </a:rPr>
                        <a:t>2.68594</a:t>
                      </a:r>
                    </a:p>
                  </a:txBody>
                  <a:tcPr marL="9525" marR="9525" marT="9525" marB="0"/>
                </a:tc>
                <a:tc>
                  <a:txBody>
                    <a:bodyPr/>
                    <a:lstStyle/>
                    <a:p>
                      <a:pPr algn="l" fontAlgn="t"/>
                      <a:r>
                        <a:rPr lang="en-US" sz="1100" b="0" i="0" u="none" strike="noStrike" dirty="0">
                          <a:solidFill>
                            <a:srgbClr val="000000"/>
                          </a:solidFill>
                          <a:latin typeface="Arial"/>
                        </a:rPr>
                        <a:t>-1.97</a:t>
                      </a:r>
                    </a:p>
                  </a:txBody>
                  <a:tcPr marL="9525" marR="9525" marT="9525" marB="0"/>
                </a:tc>
                <a:tc>
                  <a:txBody>
                    <a:bodyPr/>
                    <a:lstStyle/>
                    <a:p>
                      <a:pPr algn="l" fontAlgn="t"/>
                      <a:r>
                        <a:rPr lang="en-US" sz="1100" b="0" i="0" u="none" strike="noStrike" dirty="0">
                          <a:solidFill>
                            <a:srgbClr val="000000"/>
                          </a:solidFill>
                          <a:latin typeface="Arial"/>
                        </a:rPr>
                        <a:t>0.0545</a:t>
                      </a:r>
                    </a:p>
                  </a:txBody>
                  <a:tcPr marL="9525" marR="9525" marT="9525" marB="0"/>
                </a:tc>
              </a:tr>
              <a:tr h="404793">
                <a:tc>
                  <a:txBody>
                    <a:bodyPr/>
                    <a:lstStyle/>
                    <a:p>
                      <a:pPr fontAlgn="t"/>
                      <a:r>
                        <a:rPr lang="en-US" sz="1000" b="0" i="0">
                          <a:solidFill>
                            <a:srgbClr val="000000"/>
                          </a:solidFill>
                          <a:latin typeface="Arial"/>
                        </a:rPr>
                        <a:t>Export</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13.3958</a:t>
                      </a:r>
                    </a:p>
                  </a:txBody>
                  <a:tcPr marL="9525" marR="9525" marT="9525" marB="0"/>
                </a:tc>
                <a:tc>
                  <a:txBody>
                    <a:bodyPr/>
                    <a:lstStyle/>
                    <a:p>
                      <a:pPr algn="l" fontAlgn="t"/>
                      <a:r>
                        <a:rPr lang="en-US" sz="1100" b="0" i="0" u="none" strike="noStrike" dirty="0">
                          <a:solidFill>
                            <a:srgbClr val="000000"/>
                          </a:solidFill>
                          <a:latin typeface="Arial"/>
                        </a:rPr>
                        <a:t>18.6372</a:t>
                      </a:r>
                    </a:p>
                  </a:txBody>
                  <a:tcPr marL="9525" marR="9525" marT="9525" marB="0"/>
                </a:tc>
                <a:tc>
                  <a:txBody>
                    <a:bodyPr/>
                    <a:lstStyle/>
                    <a:p>
                      <a:pPr algn="l" fontAlgn="t"/>
                      <a:r>
                        <a:rPr lang="en-US" sz="1100" b="0" i="0" u="none" strike="noStrike" dirty="0">
                          <a:solidFill>
                            <a:srgbClr val="000000"/>
                          </a:solidFill>
                          <a:latin typeface="Arial"/>
                        </a:rPr>
                        <a:t>0.72</a:t>
                      </a:r>
                    </a:p>
                  </a:txBody>
                  <a:tcPr marL="9525" marR="9525" marT="9525" marB="0"/>
                </a:tc>
                <a:tc>
                  <a:txBody>
                    <a:bodyPr/>
                    <a:lstStyle/>
                    <a:p>
                      <a:pPr algn="l" fontAlgn="t"/>
                      <a:r>
                        <a:rPr lang="en-US" sz="1100" b="0" i="0" u="none" strike="noStrike" dirty="0">
                          <a:solidFill>
                            <a:srgbClr val="000000"/>
                          </a:solidFill>
                          <a:latin typeface="Arial"/>
                        </a:rPr>
                        <a:t>0.4758</a:t>
                      </a:r>
                    </a:p>
                  </a:txBody>
                  <a:tcPr marL="9525" marR="9525" marT="9525" marB="0"/>
                </a:tc>
              </a:tr>
              <a:tr h="404793">
                <a:tc>
                  <a:txBody>
                    <a:bodyPr/>
                    <a:lstStyle/>
                    <a:p>
                      <a:pPr fontAlgn="t"/>
                      <a:r>
                        <a:rPr lang="en-US" sz="1000" b="0" i="0">
                          <a:solidFill>
                            <a:srgbClr val="000000"/>
                          </a:solidFill>
                          <a:latin typeface="Arial"/>
                        </a:rPr>
                        <a:t>Labor</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a:solidFill>
                            <a:srgbClr val="000000"/>
                          </a:solidFill>
                          <a:latin typeface="Arial"/>
                        </a:rPr>
                        <a:t>31.9483</a:t>
                      </a:r>
                    </a:p>
                  </a:txBody>
                  <a:tcPr marL="9525" marR="9525" marT="9525" marB="0"/>
                </a:tc>
                <a:tc>
                  <a:txBody>
                    <a:bodyPr/>
                    <a:lstStyle/>
                    <a:p>
                      <a:pPr algn="l" fontAlgn="t"/>
                      <a:r>
                        <a:rPr lang="en-US" sz="1100" b="0" i="0" u="none" strike="noStrike" dirty="0">
                          <a:solidFill>
                            <a:srgbClr val="000000"/>
                          </a:solidFill>
                          <a:latin typeface="Arial"/>
                        </a:rPr>
                        <a:t>53.6044</a:t>
                      </a:r>
                    </a:p>
                  </a:txBody>
                  <a:tcPr marL="9525" marR="9525" marT="9525" marB="0"/>
                </a:tc>
                <a:tc>
                  <a:txBody>
                    <a:bodyPr/>
                    <a:lstStyle/>
                    <a:p>
                      <a:pPr algn="l" fontAlgn="t"/>
                      <a:r>
                        <a:rPr lang="en-US" sz="1100" b="0" i="0" u="none" strike="noStrike">
                          <a:solidFill>
                            <a:srgbClr val="000000"/>
                          </a:solidFill>
                          <a:latin typeface="Arial"/>
                        </a:rPr>
                        <a:t>0.6</a:t>
                      </a:r>
                    </a:p>
                  </a:txBody>
                  <a:tcPr marL="9525" marR="9525" marT="9525" marB="0"/>
                </a:tc>
                <a:tc>
                  <a:txBody>
                    <a:bodyPr/>
                    <a:lstStyle/>
                    <a:p>
                      <a:pPr algn="l" fontAlgn="t"/>
                      <a:r>
                        <a:rPr lang="en-US" sz="1100" b="0" i="0" u="none" strike="noStrike" dirty="0">
                          <a:solidFill>
                            <a:srgbClr val="000000"/>
                          </a:solidFill>
                          <a:latin typeface="Arial"/>
                        </a:rPr>
                        <a:t>0.554</a:t>
                      </a:r>
                    </a:p>
                  </a:txBody>
                  <a:tcPr marL="9525" marR="9525" marT="9525" marB="0"/>
                </a:tc>
              </a:tr>
            </a:tbl>
          </a:graphicData>
        </a:graphic>
      </p:graphicFrame>
      <p:graphicFrame>
        <p:nvGraphicFramePr>
          <p:cNvPr id="5" name="Table 4"/>
          <p:cNvGraphicFramePr>
            <a:graphicFrameLocks noGrp="1"/>
          </p:cNvGraphicFramePr>
          <p:nvPr/>
        </p:nvGraphicFramePr>
        <p:xfrm>
          <a:off x="4343400" y="2209803"/>
          <a:ext cx="3962400" cy="3124200"/>
        </p:xfrm>
        <a:graphic>
          <a:graphicData uri="http://schemas.openxmlformats.org/drawingml/2006/table">
            <a:tbl>
              <a:tblPr firstRow="1" bandRow="1">
                <a:tableStyleId>{5C22544A-7EE6-4342-B048-85BDC9FD1C3A}</a:tableStyleId>
              </a:tblPr>
              <a:tblGrid>
                <a:gridCol w="660400"/>
                <a:gridCol w="482600"/>
                <a:gridCol w="838200"/>
                <a:gridCol w="660400"/>
                <a:gridCol w="660400"/>
                <a:gridCol w="660400"/>
              </a:tblGrid>
              <a:tr h="419981">
                <a:tc gridSpan="6">
                  <a:txBody>
                    <a:bodyPr/>
                    <a:lstStyle/>
                    <a:p>
                      <a:pPr algn="ctr" fontAlgn="t"/>
                      <a:r>
                        <a:rPr lang="en-US" sz="1600" b="1" i="0" dirty="0" smtClean="0">
                          <a:solidFill>
                            <a:srgbClr val="000000"/>
                          </a:solidFill>
                          <a:latin typeface="Arial"/>
                        </a:rPr>
                        <a:t>GROWTH EQUATION(2SLS)</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604314">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19981">
                <a:tc>
                  <a:txBody>
                    <a:bodyPr/>
                    <a:lstStyle/>
                    <a:p>
                      <a:pPr fontAlgn="t"/>
                      <a:r>
                        <a:rPr lang="en-US" sz="1000" b="0" i="0" dirty="0">
                          <a:solidFill>
                            <a:srgbClr val="000000"/>
                          </a:solidFill>
                          <a:latin typeface="Arial"/>
                        </a:rPr>
                        <a:t>Intercept</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-193.83</a:t>
                      </a:r>
                    </a:p>
                  </a:txBody>
                  <a:tcPr marL="9525" marR="9525" marT="9525" marB="0"/>
                </a:tc>
                <a:tc>
                  <a:txBody>
                    <a:bodyPr/>
                    <a:lstStyle/>
                    <a:p>
                      <a:pPr algn="l" fontAlgn="t"/>
                      <a:r>
                        <a:rPr lang="en-US" sz="1100" b="0" i="0" u="none" strike="noStrike" dirty="0">
                          <a:solidFill>
                            <a:srgbClr val="000000"/>
                          </a:solidFill>
                          <a:latin typeface="Arial"/>
                        </a:rPr>
                        <a:t>92.3074</a:t>
                      </a:r>
                    </a:p>
                  </a:txBody>
                  <a:tcPr marL="9525" marR="9525" marT="9525" marB="0"/>
                </a:tc>
                <a:tc>
                  <a:txBody>
                    <a:bodyPr/>
                    <a:lstStyle/>
                    <a:p>
                      <a:pPr algn="l" fontAlgn="t"/>
                      <a:r>
                        <a:rPr lang="en-US" sz="1100" b="0" i="0" u="none" strike="noStrike" dirty="0">
                          <a:solidFill>
                            <a:srgbClr val="000000"/>
                          </a:solidFill>
                          <a:latin typeface="Arial"/>
                        </a:rPr>
                        <a:t>-2.1</a:t>
                      </a:r>
                    </a:p>
                  </a:txBody>
                  <a:tcPr marL="9525" marR="9525" marT="9525" marB="0"/>
                </a:tc>
                <a:tc>
                  <a:txBody>
                    <a:bodyPr/>
                    <a:lstStyle/>
                    <a:p>
                      <a:pPr algn="l" fontAlgn="t"/>
                      <a:r>
                        <a:rPr lang="en-US" sz="1100" b="0" i="0" u="none" strike="noStrike">
                          <a:solidFill>
                            <a:srgbClr val="000000"/>
                          </a:solidFill>
                          <a:latin typeface="Arial"/>
                        </a:rPr>
                        <a:t>0.0411</a:t>
                      </a:r>
                    </a:p>
                  </a:txBody>
                  <a:tcPr marL="9525" marR="9525" marT="9525" marB="0"/>
                </a:tc>
              </a:tr>
              <a:tr h="419981">
                <a:tc>
                  <a:txBody>
                    <a:bodyPr/>
                    <a:lstStyle/>
                    <a:p>
                      <a:pPr fontAlgn="t"/>
                      <a:r>
                        <a:rPr lang="en-US" sz="1000" b="0" i="0">
                          <a:solidFill>
                            <a:srgbClr val="000000"/>
                          </a:solidFill>
                          <a:latin typeface="Arial"/>
                        </a:rPr>
                        <a:t>GCFC</a:t>
                      </a:r>
                    </a:p>
                  </a:txBody>
                  <a:tcPr marL="47625" marR="47625" marT="47625" marB="47625"/>
                </a:tc>
                <a:tc>
                  <a:txBody>
                    <a:bodyPr/>
                    <a:lstStyle/>
                    <a:p>
                      <a:pPr algn="l" fontAlgn="t"/>
                      <a:r>
                        <a:rPr lang="en-US" sz="1100" b="0" i="0" u="none" strike="noStrike" dirty="0">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36.9322</a:t>
                      </a:r>
                    </a:p>
                  </a:txBody>
                  <a:tcPr marL="9525" marR="9525" marT="9525" marB="0"/>
                </a:tc>
                <a:tc>
                  <a:txBody>
                    <a:bodyPr/>
                    <a:lstStyle/>
                    <a:p>
                      <a:pPr algn="l" fontAlgn="t"/>
                      <a:r>
                        <a:rPr lang="en-US" sz="1100" b="0" i="0" u="none" strike="noStrike" dirty="0">
                          <a:solidFill>
                            <a:srgbClr val="000000"/>
                          </a:solidFill>
                          <a:latin typeface="Arial"/>
                        </a:rPr>
                        <a:t>18.67</a:t>
                      </a:r>
                    </a:p>
                  </a:txBody>
                  <a:tcPr marL="9525" marR="9525" marT="9525" marB="0"/>
                </a:tc>
                <a:tc>
                  <a:txBody>
                    <a:bodyPr/>
                    <a:lstStyle/>
                    <a:p>
                      <a:pPr algn="l" fontAlgn="t"/>
                      <a:r>
                        <a:rPr lang="en-US" sz="1100" b="0" i="0" u="none" strike="noStrike" dirty="0">
                          <a:solidFill>
                            <a:srgbClr val="000000"/>
                          </a:solidFill>
                          <a:latin typeface="Arial"/>
                        </a:rPr>
                        <a:t>1.98</a:t>
                      </a:r>
                    </a:p>
                  </a:txBody>
                  <a:tcPr marL="9525" marR="9525" marT="9525" marB="0"/>
                </a:tc>
                <a:tc>
                  <a:txBody>
                    <a:bodyPr/>
                    <a:lstStyle/>
                    <a:p>
                      <a:pPr algn="l" fontAlgn="t"/>
                      <a:r>
                        <a:rPr lang="en-US" sz="1100" b="0" i="0" u="none" strike="noStrike" dirty="0">
                          <a:solidFill>
                            <a:srgbClr val="000000"/>
                          </a:solidFill>
                          <a:latin typeface="Arial"/>
                        </a:rPr>
                        <a:t>0.0538</a:t>
                      </a:r>
                    </a:p>
                  </a:txBody>
                  <a:tcPr marL="9525" marR="9525" marT="9525" marB="0"/>
                </a:tc>
              </a:tr>
              <a:tr h="419981">
                <a:tc>
                  <a:txBody>
                    <a:bodyPr/>
                    <a:lstStyle/>
                    <a:p>
                      <a:pPr fontAlgn="t"/>
                      <a:r>
                        <a:rPr lang="en-US" sz="1000" b="0" i="0">
                          <a:solidFill>
                            <a:srgbClr val="000000"/>
                          </a:solidFill>
                          <a:latin typeface="Arial"/>
                        </a:rPr>
                        <a:t>FDI</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-4.7038</a:t>
                      </a:r>
                    </a:p>
                  </a:txBody>
                  <a:tcPr marL="9525" marR="9525" marT="9525" marB="0"/>
                </a:tc>
                <a:tc>
                  <a:txBody>
                    <a:bodyPr/>
                    <a:lstStyle/>
                    <a:p>
                      <a:pPr algn="l" fontAlgn="t"/>
                      <a:r>
                        <a:rPr lang="en-US" sz="1100" b="0" i="0" u="none" strike="noStrike" dirty="0">
                          <a:solidFill>
                            <a:srgbClr val="000000"/>
                          </a:solidFill>
                          <a:latin typeface="Arial"/>
                        </a:rPr>
                        <a:t>2.81752</a:t>
                      </a:r>
                    </a:p>
                  </a:txBody>
                  <a:tcPr marL="9525" marR="9525" marT="9525" marB="0"/>
                </a:tc>
                <a:tc>
                  <a:txBody>
                    <a:bodyPr/>
                    <a:lstStyle/>
                    <a:p>
                      <a:pPr algn="l" fontAlgn="t"/>
                      <a:r>
                        <a:rPr lang="en-US" sz="1100" b="0" i="0" u="none" strike="noStrike" dirty="0">
                          <a:solidFill>
                            <a:srgbClr val="000000"/>
                          </a:solidFill>
                          <a:latin typeface="Arial"/>
                        </a:rPr>
                        <a:t>-1.67</a:t>
                      </a:r>
                    </a:p>
                  </a:txBody>
                  <a:tcPr marL="9525" marR="9525" marT="9525" marB="0"/>
                </a:tc>
                <a:tc>
                  <a:txBody>
                    <a:bodyPr/>
                    <a:lstStyle/>
                    <a:p>
                      <a:pPr algn="l" fontAlgn="t"/>
                      <a:r>
                        <a:rPr lang="en-US" sz="1100" b="0" i="0" u="none" strike="noStrike" dirty="0">
                          <a:solidFill>
                            <a:srgbClr val="000000"/>
                          </a:solidFill>
                          <a:latin typeface="Arial"/>
                        </a:rPr>
                        <a:t>0.1017</a:t>
                      </a:r>
                    </a:p>
                  </a:txBody>
                  <a:tcPr marL="9525" marR="9525" marT="9525" marB="0"/>
                </a:tc>
              </a:tr>
              <a:tr h="419981">
                <a:tc>
                  <a:txBody>
                    <a:bodyPr/>
                    <a:lstStyle/>
                    <a:p>
                      <a:pPr fontAlgn="t"/>
                      <a:r>
                        <a:rPr lang="en-US" sz="1000" b="0" i="0">
                          <a:solidFill>
                            <a:srgbClr val="000000"/>
                          </a:solidFill>
                          <a:latin typeface="Arial"/>
                        </a:rPr>
                        <a:t>Export</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23.4063</a:t>
                      </a:r>
                    </a:p>
                  </a:txBody>
                  <a:tcPr marL="9525" marR="9525" marT="9525" marB="0"/>
                </a:tc>
                <a:tc>
                  <a:txBody>
                    <a:bodyPr/>
                    <a:lstStyle/>
                    <a:p>
                      <a:pPr algn="l" fontAlgn="t"/>
                      <a:r>
                        <a:rPr lang="en-US" sz="1100" b="0" i="0" u="none" strike="noStrike" dirty="0">
                          <a:solidFill>
                            <a:srgbClr val="000000"/>
                          </a:solidFill>
                          <a:latin typeface="Arial"/>
                        </a:rPr>
                        <a:t>20.9007</a:t>
                      </a:r>
                    </a:p>
                  </a:txBody>
                  <a:tcPr marL="9525" marR="9525" marT="9525" marB="0"/>
                </a:tc>
                <a:tc>
                  <a:txBody>
                    <a:bodyPr/>
                    <a:lstStyle/>
                    <a:p>
                      <a:pPr algn="l" fontAlgn="t"/>
                      <a:r>
                        <a:rPr lang="en-US" sz="1100" b="0" i="0" u="none" strike="noStrike">
                          <a:solidFill>
                            <a:srgbClr val="000000"/>
                          </a:solidFill>
                          <a:latin typeface="Arial"/>
                        </a:rPr>
                        <a:t>1.12</a:t>
                      </a:r>
                    </a:p>
                  </a:txBody>
                  <a:tcPr marL="9525" marR="9525" marT="9525" marB="0"/>
                </a:tc>
                <a:tc>
                  <a:txBody>
                    <a:bodyPr/>
                    <a:lstStyle/>
                    <a:p>
                      <a:pPr algn="l" fontAlgn="t"/>
                      <a:r>
                        <a:rPr lang="en-US" sz="1100" b="0" i="0" u="none" strike="noStrike" dirty="0">
                          <a:solidFill>
                            <a:srgbClr val="000000"/>
                          </a:solidFill>
                          <a:latin typeface="Arial"/>
                        </a:rPr>
                        <a:t>0.2685</a:t>
                      </a:r>
                    </a:p>
                  </a:txBody>
                  <a:tcPr marL="9525" marR="9525" marT="9525" marB="0"/>
                </a:tc>
              </a:tr>
              <a:tr h="419981">
                <a:tc>
                  <a:txBody>
                    <a:bodyPr/>
                    <a:lstStyle/>
                    <a:p>
                      <a:pPr fontAlgn="t"/>
                      <a:r>
                        <a:rPr lang="en-US" sz="1000" b="0" i="0">
                          <a:solidFill>
                            <a:srgbClr val="000000"/>
                          </a:solidFill>
                          <a:latin typeface="Arial"/>
                        </a:rPr>
                        <a:t>Labor</a:t>
                      </a:r>
                    </a:p>
                  </a:txBody>
                  <a:tcPr marL="47625" marR="47625" marT="47625" marB="47625"/>
                </a:tc>
                <a:tc>
                  <a:txBody>
                    <a:bodyPr/>
                    <a:lstStyle/>
                    <a:p>
                      <a:pPr algn="l" fontAlgn="t"/>
                      <a:r>
                        <a:rPr lang="en-US" sz="1100" b="0" i="0" u="none" strike="noStrike">
                          <a:solidFill>
                            <a:srgbClr val="000000"/>
                          </a:solidFill>
                          <a:latin typeface="Arial"/>
                        </a:rPr>
                        <a:t>1</a:t>
                      </a:r>
                    </a:p>
                  </a:txBody>
                  <a:tcPr marL="9525" marR="9525" marT="9525" marB="0"/>
                </a:tc>
                <a:tc>
                  <a:txBody>
                    <a:bodyPr/>
                    <a:lstStyle/>
                    <a:p>
                      <a:pPr algn="l" fontAlgn="t"/>
                      <a:r>
                        <a:rPr lang="en-US" sz="1100" b="0" i="0" u="none" strike="noStrike" dirty="0">
                          <a:solidFill>
                            <a:srgbClr val="000000"/>
                          </a:solidFill>
                          <a:latin typeface="Arial"/>
                        </a:rPr>
                        <a:t>96.3016</a:t>
                      </a:r>
                    </a:p>
                  </a:txBody>
                  <a:tcPr marL="9525" marR="9525" marT="9525" marB="0"/>
                </a:tc>
                <a:tc>
                  <a:txBody>
                    <a:bodyPr/>
                    <a:lstStyle/>
                    <a:p>
                      <a:pPr algn="l" fontAlgn="t"/>
                      <a:r>
                        <a:rPr lang="en-US" sz="1100" b="0" i="0" u="none" strike="noStrike" dirty="0">
                          <a:solidFill>
                            <a:srgbClr val="000000"/>
                          </a:solidFill>
                          <a:latin typeface="Arial"/>
                        </a:rPr>
                        <a:t>60.7713</a:t>
                      </a:r>
                    </a:p>
                  </a:txBody>
                  <a:tcPr marL="9525" marR="9525" marT="9525" marB="0"/>
                </a:tc>
                <a:tc>
                  <a:txBody>
                    <a:bodyPr/>
                    <a:lstStyle/>
                    <a:p>
                      <a:pPr algn="l" fontAlgn="t"/>
                      <a:r>
                        <a:rPr lang="en-US" sz="1100" b="0" i="0" u="none" strike="noStrike" dirty="0">
                          <a:solidFill>
                            <a:srgbClr val="000000"/>
                          </a:solidFill>
                          <a:latin typeface="Arial"/>
                        </a:rPr>
                        <a:t>1.58</a:t>
                      </a:r>
                    </a:p>
                  </a:txBody>
                  <a:tcPr marL="9525" marR="9525" marT="9525" marB="0"/>
                </a:tc>
                <a:tc>
                  <a:txBody>
                    <a:bodyPr/>
                    <a:lstStyle/>
                    <a:p>
                      <a:pPr algn="l" fontAlgn="t"/>
                      <a:r>
                        <a:rPr lang="en-US" sz="1100" b="0" i="0" u="none" strike="noStrike" dirty="0">
                          <a:solidFill>
                            <a:srgbClr val="000000"/>
                          </a:solidFill>
                          <a:latin typeface="Arial"/>
                        </a:rPr>
                        <a:t>0.1198</a:t>
                      </a:r>
                    </a:p>
                  </a:txBody>
                  <a:tcPr marL="9525" marR="9525" marT="9525" marB="0"/>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smtClean="0"/>
              <a:t>Data</a:t>
            </a:r>
            <a:endParaRPr lang="en-US" dirty="0"/>
          </a:p>
        </p:txBody>
      </p:sp>
      <p:graphicFrame>
        <p:nvGraphicFramePr>
          <p:cNvPr id="4" name="Content Placeholder 3"/>
          <p:cNvGraphicFramePr>
            <a:graphicFrameLocks noGrp="1"/>
          </p:cNvGraphicFramePr>
          <p:nvPr>
            <p:ph idx="1"/>
          </p:nvPr>
        </p:nvGraphicFramePr>
        <p:xfrm>
          <a:off x="457200" y="1676400"/>
          <a:ext cx="8229600" cy="38658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a:lnSpc>
                          <a:spcPct val="150000"/>
                        </a:lnSpc>
                        <a:spcBef>
                          <a:spcPts val="0"/>
                        </a:spcBef>
                        <a:spcAft>
                          <a:spcPts val="0"/>
                        </a:spcAft>
                      </a:pPr>
                      <a:r>
                        <a:rPr lang="en-US" sz="1100" b="1" dirty="0">
                          <a:latin typeface="Times New Roman"/>
                          <a:ea typeface="Calibri"/>
                          <a:cs typeface="Times New Roman"/>
                        </a:rPr>
                        <a:t>Variable in Model</a:t>
                      </a:r>
                      <a:endParaRPr lang="en-US" sz="12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b="1">
                          <a:latin typeface="Times New Roman"/>
                          <a:ea typeface="Calibri"/>
                          <a:cs typeface="Times New Roman"/>
                        </a:rPr>
                        <a:t>Actual Variable Required</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b="1">
                          <a:latin typeface="Times New Roman"/>
                          <a:ea typeface="Calibri"/>
                          <a:cs typeface="Times New Roman"/>
                        </a:rPr>
                        <a:t>Denomination</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b="1">
                          <a:latin typeface="Times New Roman"/>
                          <a:ea typeface="Calibri"/>
                          <a:cs typeface="Times New Roman"/>
                        </a:rPr>
                        <a:t>Frequency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dirty="0">
                          <a:latin typeface="Times New Roman"/>
                          <a:ea typeface="Calibri"/>
                          <a:cs typeface="Times New Roman"/>
                        </a:rPr>
                        <a:t>Growth Rate</a:t>
                      </a:r>
                      <a:endParaRPr lang="en-US" sz="12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GDP figures at Factor Cost and Constant Prices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Rupees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Quarterly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a:latin typeface="Times New Roman"/>
                          <a:ea typeface="Calibri"/>
                          <a:cs typeface="Times New Roman"/>
                        </a:rPr>
                        <a:t>Gross Fixed Capital Formation as proportion to GDP</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Gross Fixed Capital Formation</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%age</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Annual</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dirty="0">
                          <a:latin typeface="Times New Roman"/>
                          <a:ea typeface="Calibri"/>
                          <a:cs typeface="Times New Roman"/>
                        </a:rPr>
                        <a:t>Export as proportion to GDP</a:t>
                      </a:r>
                      <a:endParaRPr lang="en-US" sz="12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Export</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Rupees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Monthly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endParaRPr lang="en-US" sz="1100">
                        <a:latin typeface="Times New Roman"/>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GDP figures at Factor Cost and Current Prices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Rupees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Quarterly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a:latin typeface="Times New Roman"/>
                          <a:ea typeface="Calibri"/>
                          <a:cs typeface="Times New Roman"/>
                        </a:rPr>
                        <a:t>Labor Force Growth</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Population</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(millions)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Annually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a:latin typeface="Times New Roman"/>
                          <a:ea typeface="Calibri"/>
                          <a:cs typeface="Times New Roman"/>
                        </a:rPr>
                        <a:t>Wage Growth</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Inflation based on Consumer Price Index</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%age</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Monthly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a:latin typeface="Times New Roman"/>
                          <a:ea typeface="Calibri"/>
                          <a:cs typeface="Times New Roman"/>
                        </a:rPr>
                        <a:t>M3 Growth</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M3 Money stock</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Rupees</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Monthly</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a:latin typeface="Times New Roman"/>
                          <a:ea typeface="Calibri"/>
                          <a:cs typeface="Times New Roman"/>
                        </a:rPr>
                        <a:t>Exchange Rate</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Exchange Rate</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a:latin typeface="Times New Roman"/>
                          <a:ea typeface="Calibri"/>
                          <a:cs typeface="Times New Roman"/>
                        </a:rPr>
                        <a:t>Rupees vs Dollar</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dirty="0">
                          <a:latin typeface="Times New Roman"/>
                          <a:ea typeface="Calibri"/>
                          <a:cs typeface="Times New Roman"/>
                        </a:rPr>
                        <a:t>Monthly</a:t>
                      </a:r>
                      <a:endParaRPr lang="en-US" sz="1200" dirty="0">
                        <a:latin typeface="Calibri"/>
                        <a:ea typeface="Calibri"/>
                        <a:cs typeface="Times New Roman"/>
                      </a:endParaRPr>
                    </a:p>
                  </a:txBody>
                  <a:tcPr marL="68580" marR="68580" marT="0" marB="0"/>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graphicFrame>
        <p:nvGraphicFramePr>
          <p:cNvPr id="4" name="Content Placeholder 3"/>
          <p:cNvGraphicFramePr>
            <a:graphicFrameLocks noGrp="1"/>
          </p:cNvGraphicFramePr>
          <p:nvPr>
            <p:ph idx="1"/>
          </p:nvPr>
        </p:nvGraphicFramePr>
        <p:xfrm>
          <a:off x="457200" y="1935163"/>
          <a:ext cx="8229600" cy="333756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50000"/>
                        </a:lnSpc>
                        <a:spcBef>
                          <a:spcPts val="0"/>
                        </a:spcBef>
                        <a:spcAft>
                          <a:spcPts val="0"/>
                        </a:spcAft>
                      </a:pPr>
                      <a:r>
                        <a:rPr lang="en-US" sz="1100" b="1" dirty="0">
                          <a:latin typeface="Times New Roman"/>
                          <a:ea typeface="Calibri"/>
                          <a:cs typeface="Times New Roman"/>
                        </a:rPr>
                        <a:t>Actual Variable</a:t>
                      </a:r>
                      <a:endParaRPr lang="en-US" sz="1200" dirty="0">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100" b="1">
                          <a:latin typeface="Times New Roman"/>
                          <a:ea typeface="Calibri"/>
                          <a:cs typeface="Times New Roman"/>
                        </a:rPr>
                        <a:t>Site</a:t>
                      </a:r>
                      <a:endParaRPr lang="en-US" sz="12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a:latin typeface="Times New Roman"/>
                          <a:ea typeface="Calibri"/>
                          <a:cs typeface="Times New Roman"/>
                        </a:rPr>
                        <a:t>GDP figures at Factor Cost and Constant Prices</a:t>
                      </a:r>
                      <a:endParaRPr lang="en-US" sz="1200">
                        <a:latin typeface="Calibri"/>
                        <a:ea typeface="Calibri"/>
                        <a:cs typeface="Times New Roman"/>
                      </a:endParaRPr>
                    </a:p>
                  </a:txBody>
                  <a:tcPr marL="68580" marR="68580" marT="0" marB="0"/>
                </a:tc>
                <a:tc rowSpan="6">
                  <a:txBody>
                    <a:bodyPr/>
                    <a:lstStyle/>
                    <a:p>
                      <a:pPr marL="0" marR="0">
                        <a:lnSpc>
                          <a:spcPct val="150000"/>
                        </a:lnSpc>
                        <a:spcBef>
                          <a:spcPts val="0"/>
                        </a:spcBef>
                        <a:spcAft>
                          <a:spcPts val="0"/>
                        </a:spcAft>
                      </a:pPr>
                      <a:r>
                        <a:rPr lang="en-US" sz="1100" b="1" u="sng" dirty="0">
                          <a:solidFill>
                            <a:schemeClr val="tx1"/>
                          </a:solidFill>
                          <a:latin typeface="Times New Roman"/>
                          <a:ea typeface="Calibri"/>
                          <a:cs typeface="Times New Roman"/>
                          <a:hlinkClick r:id="rId2"/>
                        </a:rPr>
                        <a:t>http://</a:t>
                      </a:r>
                      <a:r>
                        <a:rPr lang="en-US" sz="1100" b="1" u="sng" dirty="0" smtClean="0">
                          <a:solidFill>
                            <a:schemeClr val="tx1"/>
                          </a:solidFill>
                          <a:latin typeface="Times New Roman"/>
                          <a:ea typeface="Calibri"/>
                          <a:cs typeface="Times New Roman"/>
                          <a:hlinkClick r:id="rId2"/>
                        </a:rPr>
                        <a:t>dbie.rbi.org.in/DBIE/dbie.rbi?site=home</a:t>
                      </a:r>
                      <a:endParaRPr lang="en-US" sz="1100" b="1" u="sng" dirty="0" smtClean="0">
                        <a:solidFill>
                          <a:schemeClr val="tx1"/>
                        </a:solidFill>
                        <a:latin typeface="Times New Roman"/>
                        <a:ea typeface="Calibri"/>
                        <a:cs typeface="Times New Roman"/>
                      </a:endParaRPr>
                    </a:p>
                    <a:p>
                      <a:pPr marL="0" marR="0">
                        <a:lnSpc>
                          <a:spcPct val="150000"/>
                        </a:lnSpc>
                        <a:spcBef>
                          <a:spcPts val="0"/>
                        </a:spcBef>
                        <a:spcAft>
                          <a:spcPts val="0"/>
                        </a:spcAft>
                      </a:pPr>
                      <a:endParaRPr lang="en-US" sz="1100" b="1" u="sng" dirty="0" smtClean="0">
                        <a:solidFill>
                          <a:schemeClr val="tx1"/>
                        </a:solidFill>
                        <a:latin typeface="Times New Roman"/>
                        <a:ea typeface="Calibri"/>
                        <a:cs typeface="Times New Roman"/>
                      </a:endParaRPr>
                    </a:p>
                    <a:p>
                      <a:pPr marL="0" marR="0">
                        <a:lnSpc>
                          <a:spcPct val="150000"/>
                        </a:lnSpc>
                        <a:spcBef>
                          <a:spcPts val="0"/>
                        </a:spcBef>
                        <a:spcAft>
                          <a:spcPts val="0"/>
                        </a:spcAft>
                      </a:pPr>
                      <a:r>
                        <a:rPr lang="en-US" sz="1100" b="1" u="none" dirty="0" smtClean="0">
                          <a:solidFill>
                            <a:schemeClr val="tx1"/>
                          </a:solidFill>
                          <a:latin typeface="Times New Roman"/>
                          <a:ea typeface="Calibri"/>
                          <a:cs typeface="Times New Roman"/>
                        </a:rPr>
                        <a:t>Reserve Bank of India</a:t>
                      </a:r>
                      <a:endParaRPr lang="en-US" sz="1200" b="1" u="none" dirty="0">
                        <a:solidFill>
                          <a:schemeClr val="tx1"/>
                        </a:solidFill>
                        <a:latin typeface="Calibri"/>
                        <a:ea typeface="Calibri"/>
                        <a:cs typeface="Times New Roman"/>
                      </a:endParaRPr>
                    </a:p>
                  </a:txBody>
                  <a:tcPr marL="68580" marR="68580" marT="0" marB="0">
                    <a:solidFill>
                      <a:schemeClr val="bg1">
                        <a:lumMod val="65000"/>
                      </a:schemeClr>
                    </a:solidFill>
                  </a:tcPr>
                </a:tc>
              </a:tr>
              <a:tr h="370840">
                <a:tc>
                  <a:txBody>
                    <a:bodyPr/>
                    <a:lstStyle/>
                    <a:p>
                      <a:pPr marL="0" marR="0">
                        <a:lnSpc>
                          <a:spcPct val="150000"/>
                        </a:lnSpc>
                        <a:spcBef>
                          <a:spcPts val="0"/>
                        </a:spcBef>
                        <a:spcAft>
                          <a:spcPts val="0"/>
                        </a:spcAft>
                      </a:pPr>
                      <a:r>
                        <a:rPr lang="en-US" sz="1100">
                          <a:latin typeface="Times New Roman"/>
                          <a:ea typeface="Calibri"/>
                          <a:cs typeface="Times New Roman"/>
                        </a:rPr>
                        <a:t>GDP figures at Factor Cost and Current Prices</a:t>
                      </a:r>
                      <a:endParaRPr lang="en-US" sz="1200">
                        <a:latin typeface="Calibri"/>
                        <a:ea typeface="Calibri"/>
                        <a:cs typeface="Times New Roman"/>
                      </a:endParaRPr>
                    </a:p>
                  </a:txBody>
                  <a:tcPr marL="68580" marR="68580" marT="0" marB="0"/>
                </a:tc>
                <a:tc vMerge="1">
                  <a:txBody>
                    <a:bodyPr/>
                    <a:lstStyle/>
                    <a:p>
                      <a:endParaRPr lang="en-US"/>
                    </a:p>
                  </a:txBody>
                  <a:tcPr/>
                </a:tc>
              </a:tr>
              <a:tr h="370840">
                <a:tc>
                  <a:txBody>
                    <a:bodyPr/>
                    <a:lstStyle/>
                    <a:p>
                      <a:pPr marL="0" marR="0">
                        <a:lnSpc>
                          <a:spcPct val="150000"/>
                        </a:lnSpc>
                        <a:spcBef>
                          <a:spcPts val="0"/>
                        </a:spcBef>
                        <a:spcAft>
                          <a:spcPts val="0"/>
                        </a:spcAft>
                      </a:pPr>
                      <a:r>
                        <a:rPr lang="en-US" sz="1100" dirty="0">
                          <a:latin typeface="Times New Roman"/>
                          <a:ea typeface="Calibri"/>
                          <a:cs typeface="Times New Roman"/>
                        </a:rPr>
                        <a:t>Export</a:t>
                      </a:r>
                      <a:endParaRPr lang="en-US" sz="1200" dirty="0">
                        <a:latin typeface="Calibri"/>
                        <a:ea typeface="Calibri"/>
                        <a:cs typeface="Times New Roman"/>
                      </a:endParaRPr>
                    </a:p>
                  </a:txBody>
                  <a:tcPr marL="68580" marR="68580" marT="0" marB="0"/>
                </a:tc>
                <a:tc vMerge="1">
                  <a:txBody>
                    <a:bodyPr/>
                    <a:lstStyle/>
                    <a:p>
                      <a:endParaRPr lang="en-US"/>
                    </a:p>
                  </a:txBody>
                  <a:tcPr/>
                </a:tc>
              </a:tr>
              <a:tr h="370840">
                <a:tc>
                  <a:txBody>
                    <a:bodyPr/>
                    <a:lstStyle/>
                    <a:p>
                      <a:pPr marL="0" marR="0">
                        <a:lnSpc>
                          <a:spcPct val="150000"/>
                        </a:lnSpc>
                        <a:spcBef>
                          <a:spcPts val="0"/>
                        </a:spcBef>
                        <a:spcAft>
                          <a:spcPts val="0"/>
                        </a:spcAft>
                      </a:pPr>
                      <a:r>
                        <a:rPr lang="en-US" sz="1100">
                          <a:latin typeface="Times New Roman"/>
                          <a:ea typeface="Calibri"/>
                          <a:cs typeface="Times New Roman"/>
                        </a:rPr>
                        <a:t>Population</a:t>
                      </a:r>
                      <a:endParaRPr lang="en-US" sz="1200">
                        <a:latin typeface="Calibri"/>
                        <a:ea typeface="Calibri"/>
                        <a:cs typeface="Times New Roman"/>
                      </a:endParaRPr>
                    </a:p>
                  </a:txBody>
                  <a:tcPr marL="68580" marR="68580" marT="0" marB="0"/>
                </a:tc>
                <a:tc vMerge="1">
                  <a:txBody>
                    <a:bodyPr/>
                    <a:lstStyle/>
                    <a:p>
                      <a:endParaRPr lang="en-US"/>
                    </a:p>
                  </a:txBody>
                  <a:tcPr/>
                </a:tc>
              </a:tr>
              <a:tr h="370840">
                <a:tc>
                  <a:txBody>
                    <a:bodyPr/>
                    <a:lstStyle/>
                    <a:p>
                      <a:pPr marL="0" marR="0">
                        <a:lnSpc>
                          <a:spcPct val="150000"/>
                        </a:lnSpc>
                        <a:spcBef>
                          <a:spcPts val="0"/>
                        </a:spcBef>
                        <a:spcAft>
                          <a:spcPts val="0"/>
                        </a:spcAft>
                      </a:pPr>
                      <a:r>
                        <a:rPr lang="en-US" sz="1100">
                          <a:latin typeface="Times New Roman"/>
                          <a:ea typeface="Calibri"/>
                          <a:cs typeface="Times New Roman"/>
                        </a:rPr>
                        <a:t>M3 Money stock</a:t>
                      </a:r>
                      <a:endParaRPr lang="en-US" sz="1200">
                        <a:latin typeface="Calibri"/>
                        <a:ea typeface="Calibri"/>
                        <a:cs typeface="Times New Roman"/>
                      </a:endParaRPr>
                    </a:p>
                  </a:txBody>
                  <a:tcPr marL="68580" marR="68580" marT="0" marB="0"/>
                </a:tc>
                <a:tc vMerge="1">
                  <a:txBody>
                    <a:bodyPr/>
                    <a:lstStyle/>
                    <a:p>
                      <a:endParaRPr lang="en-US"/>
                    </a:p>
                  </a:txBody>
                  <a:tcPr/>
                </a:tc>
              </a:tr>
              <a:tr h="370840">
                <a:tc>
                  <a:txBody>
                    <a:bodyPr/>
                    <a:lstStyle/>
                    <a:p>
                      <a:pPr marL="0" marR="0">
                        <a:lnSpc>
                          <a:spcPct val="150000"/>
                        </a:lnSpc>
                        <a:spcBef>
                          <a:spcPts val="0"/>
                        </a:spcBef>
                        <a:spcAft>
                          <a:spcPts val="0"/>
                        </a:spcAft>
                      </a:pPr>
                      <a:r>
                        <a:rPr lang="en-US" sz="1100">
                          <a:latin typeface="Times New Roman"/>
                          <a:ea typeface="Calibri"/>
                          <a:cs typeface="Times New Roman"/>
                        </a:rPr>
                        <a:t>Exchange Rate</a:t>
                      </a:r>
                      <a:endParaRPr lang="en-US" sz="1200">
                        <a:latin typeface="Calibri"/>
                        <a:ea typeface="Calibri"/>
                        <a:cs typeface="Times New Roman"/>
                      </a:endParaRPr>
                    </a:p>
                  </a:txBody>
                  <a:tcPr marL="68580" marR="68580" marT="0" marB="0"/>
                </a:tc>
                <a:tc vMerge="1">
                  <a:txBody>
                    <a:bodyPr/>
                    <a:lstStyle/>
                    <a:p>
                      <a:endParaRPr lang="en-US"/>
                    </a:p>
                  </a:txBody>
                  <a:tcPr/>
                </a:tc>
              </a:tr>
              <a:tr h="370840">
                <a:tc>
                  <a:txBody>
                    <a:bodyPr/>
                    <a:lstStyle/>
                    <a:p>
                      <a:pPr marL="0" marR="0">
                        <a:lnSpc>
                          <a:spcPct val="150000"/>
                        </a:lnSpc>
                        <a:spcBef>
                          <a:spcPts val="0"/>
                        </a:spcBef>
                        <a:spcAft>
                          <a:spcPts val="0"/>
                        </a:spcAft>
                      </a:pPr>
                      <a:r>
                        <a:rPr lang="en-US" sz="1100">
                          <a:latin typeface="Times New Roman"/>
                          <a:ea typeface="Calibri"/>
                          <a:cs typeface="Times New Roman"/>
                        </a:rPr>
                        <a:t>Inflation based on Consumer Price Index</a:t>
                      </a:r>
                      <a:endParaRPr lang="en-US" sz="12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dirty="0">
                          <a:latin typeface="Times New Roman"/>
                          <a:ea typeface="Calibri"/>
                          <a:cs typeface="Times New Roman"/>
                          <a:hlinkClick r:id="rId3"/>
                        </a:rPr>
                        <a:t>http://</a:t>
                      </a:r>
                      <a:r>
                        <a:rPr lang="en-US" sz="1100" baseline="0" dirty="0" smtClean="0">
                          <a:solidFill>
                            <a:schemeClr val="tx1">
                              <a:lumMod val="75000"/>
                              <a:lumOff val="25000"/>
                            </a:schemeClr>
                          </a:solidFill>
                          <a:latin typeface="Times New Roman"/>
                          <a:ea typeface="Calibri"/>
                          <a:cs typeface="Times New Roman"/>
                          <a:hlinkClick r:id="rId3"/>
                        </a:rPr>
                        <a:t>labourbureau.nic.in/indexes.htm</a:t>
                      </a:r>
                      <a:r>
                        <a:rPr lang="en-US" sz="1100" dirty="0" smtClean="0">
                          <a:latin typeface="Times New Roman"/>
                          <a:ea typeface="Calibri"/>
                          <a:cs typeface="Times New Roman"/>
                        </a:rPr>
                        <a:t> </a:t>
                      </a:r>
                      <a:r>
                        <a:rPr lang="en-US" sz="1100" b="1" dirty="0" smtClean="0">
                          <a:latin typeface="Times New Roman"/>
                          <a:ea typeface="Calibri"/>
                          <a:cs typeface="Times New Roman"/>
                        </a:rPr>
                        <a:t>(Ministry of Labor)</a:t>
                      </a:r>
                      <a:endParaRPr lang="en-US" sz="1200" b="1" dirty="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100" dirty="0">
                          <a:latin typeface="Times New Roman"/>
                          <a:ea typeface="Calibri"/>
                          <a:cs typeface="Times New Roman"/>
                        </a:rPr>
                        <a:t>Gross Fixed Capital Formation</a:t>
                      </a:r>
                      <a:endParaRPr lang="en-US" sz="1200" dirty="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100" u="sng" dirty="0">
                          <a:solidFill>
                            <a:schemeClr val="tx1"/>
                          </a:solidFill>
                          <a:latin typeface="Times New Roman"/>
                          <a:ea typeface="Calibri"/>
                          <a:cs typeface="Times New Roman"/>
                          <a:hlinkClick r:id="rId4"/>
                        </a:rPr>
                        <a:t>http://www.indexmundi.com/facts/india/gross-fixed-capital-formation</a:t>
                      </a:r>
                      <a:endParaRPr lang="en-US" sz="1200" dirty="0">
                        <a:solidFill>
                          <a:schemeClr val="tx1"/>
                        </a:solidFill>
                        <a:latin typeface="Calibri"/>
                        <a:ea typeface="Calibri"/>
                        <a:cs typeface="Times New Roman"/>
                      </a:endParaRPr>
                    </a:p>
                  </a:txBody>
                  <a:tcPr marL="68580" marR="68580" marT="0" marB="0">
                    <a:solidFill>
                      <a:schemeClr val="bg1">
                        <a:lumMod val="65000"/>
                      </a:schemeClr>
                    </a:solid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Number of data points are small. (only 13 years)</a:t>
            </a:r>
          </a:p>
          <a:p>
            <a:r>
              <a:rPr lang="en-US" dirty="0" smtClean="0"/>
              <a:t>Lag Values ignored in each of the equation</a:t>
            </a:r>
          </a:p>
          <a:p>
            <a:r>
              <a:rPr lang="en-US" dirty="0" smtClean="0"/>
              <a:t>Proxy for labor(population), wage growth(CPI inflation) were used which might not reflect the true relation between the variables</a:t>
            </a:r>
          </a:p>
          <a:p>
            <a:r>
              <a:rPr lang="en-US" dirty="0" smtClean="0"/>
              <a:t>There are other factors which affect inflow of FDI but are hard to quantify such as </a:t>
            </a:r>
            <a:r>
              <a:rPr lang="en-US" dirty="0" err="1" smtClean="0"/>
              <a:t>govt</a:t>
            </a:r>
            <a:r>
              <a:rPr lang="en-US" dirty="0" smtClean="0"/>
              <a:t> policies, economic and political stabilities etc and hence are ignored in current work.</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normAutofit/>
          </a:bodyPr>
          <a:lstStyle/>
          <a:p>
            <a:pPr algn="ctr"/>
            <a:r>
              <a:rPr lang="en-US" sz="3600" b="1" dirty="0" smtClean="0">
                <a:latin typeface="Times New Roman" pitchFamily="18" charset="0"/>
                <a:cs typeface="Times New Roman" pitchFamily="18" charset="0"/>
              </a:rPr>
              <a:t>Model</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572000"/>
          </a:xfrm>
        </p:spPr>
        <p:txBody>
          <a:bodyPr>
            <a:noAutofit/>
          </a:bodyPr>
          <a:lstStyle/>
          <a:p>
            <a:pPr marL="514350" indent="-514350">
              <a:lnSpc>
                <a:spcPct val="270000"/>
              </a:lnSpc>
              <a:buClr>
                <a:schemeClr val="tx2"/>
              </a:buClr>
              <a:buFont typeface="+mj-lt"/>
              <a:buAutoNum type="arabicPeriod"/>
            </a:pPr>
            <a:r>
              <a:rPr lang="en-US" sz="2000" b="1" dirty="0" smtClean="0">
                <a:latin typeface="Times New Roman" pitchFamily="18" charset="0"/>
                <a:cs typeface="Times New Roman" pitchFamily="18" charset="0"/>
              </a:rPr>
              <a:t>Growth = a1 + a2*(GCFC) + a3*(FDI) + a4*Export + a5*Labor    </a:t>
            </a:r>
          </a:p>
          <a:p>
            <a:pPr marL="514350" indent="-514350">
              <a:lnSpc>
                <a:spcPct val="270000"/>
              </a:lnSpc>
              <a:buClr>
                <a:schemeClr val="tx2"/>
              </a:buClr>
              <a:buFont typeface="+mj-lt"/>
              <a:buAutoNum type="arabicPeriod"/>
            </a:pPr>
            <a:r>
              <a:rPr lang="en-US" sz="2000" b="1" dirty="0" smtClean="0">
                <a:solidFill>
                  <a:schemeClr val="bg2">
                    <a:lumMod val="25000"/>
                  </a:schemeClr>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FDI = b1 + b2*Growth + b3*GCFC + b4*(Wage)                </a:t>
            </a:r>
          </a:p>
          <a:p>
            <a:pPr marL="514350" indent="-514350">
              <a:lnSpc>
                <a:spcPct val="270000"/>
              </a:lnSpc>
              <a:buClr>
                <a:schemeClr val="tx2"/>
              </a:buClr>
              <a:buFont typeface="+mj-lt"/>
              <a:buAutoNum type="arabicPeriod"/>
            </a:pPr>
            <a:r>
              <a:rPr lang="en-US" sz="2000" b="1" dirty="0" smtClean="0">
                <a:solidFill>
                  <a:schemeClr val="tx2"/>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GCFC = c1 + c2*FDI + c3*Growth + c4*M3   </a:t>
            </a:r>
          </a:p>
          <a:p>
            <a:pPr marL="514350" indent="-514350">
              <a:lnSpc>
                <a:spcPct val="270000"/>
              </a:lnSpc>
              <a:buClr>
                <a:schemeClr val="tx2"/>
              </a:buClr>
              <a:buFont typeface="+mj-lt"/>
              <a:buAutoNum type="arabicPeriod"/>
            </a:pPr>
            <a:r>
              <a:rPr lang="en-US" sz="2000" b="1" dirty="0" smtClean="0">
                <a:solidFill>
                  <a:schemeClr val="tx2"/>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Export = d1 + d2*Growth + d3*EXRATE + c4*GCFC</a:t>
            </a:r>
            <a:r>
              <a:rPr lang="en-US" sz="2000" dirty="0" smtClean="0"/>
              <a:t>  </a:t>
            </a:r>
          </a:p>
          <a:p>
            <a:pPr marL="514350" indent="-514350">
              <a:buClr>
                <a:schemeClr val="tx2"/>
              </a:buClr>
              <a:buNone/>
            </a:pPr>
            <a:r>
              <a:rPr lang="en-US" sz="1600" dirty="0" smtClean="0">
                <a:latin typeface="Times New Roman" pitchFamily="18" charset="0"/>
                <a:cs typeface="Times New Roman" pitchFamily="18" charset="0"/>
              </a:rPr>
              <a:t>Reference: FDI and Economic Growth - Evidence from Simultaneous Equation Models, G </a:t>
            </a:r>
            <a:r>
              <a:rPr lang="en-US" sz="1600" dirty="0" err="1" smtClean="0">
                <a:latin typeface="Times New Roman" pitchFamily="18" charset="0"/>
                <a:cs typeface="Times New Roman" pitchFamily="18" charset="0"/>
              </a:rPr>
              <a:t>Ruxanda</a:t>
            </a:r>
            <a:r>
              <a:rPr lang="en-US" sz="1600" dirty="0" smtClean="0">
                <a:latin typeface="Times New Roman" pitchFamily="18" charset="0"/>
                <a:cs typeface="Times New Roman" pitchFamily="18" charset="0"/>
              </a:rPr>
              <a:t>, A </a:t>
            </a:r>
            <a:r>
              <a:rPr lang="en-US" sz="1600" b="1" dirty="0" err="1" smtClean="0">
                <a:latin typeface="Times New Roman" pitchFamily="18" charset="0"/>
                <a:cs typeface="Times New Roman" pitchFamily="18" charset="0"/>
              </a:rPr>
              <a:t>Muraru</a:t>
            </a:r>
            <a:r>
              <a:rPr lang="en-US" sz="1600" dirty="0" smtClean="0">
                <a:latin typeface="Times New Roman" pitchFamily="18" charset="0"/>
                <a:cs typeface="Times New Roman" pitchFamily="18" charset="0"/>
              </a:rPr>
              <a:t> - </a:t>
            </a:r>
            <a:r>
              <a:rPr lang="en-US" sz="1600" b="1" dirty="0" smtClean="0">
                <a:latin typeface="Times New Roman" pitchFamily="18" charset="0"/>
                <a:cs typeface="Times New Roman" pitchFamily="18" charset="0"/>
              </a:rPr>
              <a:t>Romanian </a:t>
            </a:r>
            <a:r>
              <a:rPr lang="en-US" sz="1600" dirty="0" smtClean="0">
                <a:latin typeface="Times New Roman" pitchFamily="18" charset="0"/>
                <a:cs typeface="Times New Roman" pitchFamily="18" charset="0"/>
              </a:rPr>
              <a:t>Journal of </a:t>
            </a:r>
            <a:r>
              <a:rPr lang="en-US" sz="1600" b="1" dirty="0" smtClean="0">
                <a:latin typeface="Times New Roman" pitchFamily="18" charset="0"/>
                <a:cs typeface="Times New Roman" pitchFamily="18" charset="0"/>
              </a:rPr>
              <a:t>Economic </a:t>
            </a:r>
            <a:r>
              <a:rPr lang="en-US" sz="1600" dirty="0" smtClean="0">
                <a:latin typeface="Times New Roman" pitchFamily="18" charset="0"/>
                <a:cs typeface="Times New Roman" pitchFamily="18" charset="0"/>
              </a:rPr>
              <a:t>Forecasting, 2010.</a:t>
            </a:r>
          </a:p>
          <a:p>
            <a:pPr marL="514350" indent="-514350" algn="ctr">
              <a:buNone/>
            </a:pPr>
            <a:r>
              <a:rPr lang="en-US" sz="2000" dirty="0" smtClean="0">
                <a:solidFill>
                  <a:schemeClr val="tx2"/>
                </a:solidFill>
                <a:hlinkClick r:id="rId2"/>
              </a:rPr>
              <a:t>http://www.ipe.ro/rjef/rjef1_10/rjef1_10_3.pdf</a:t>
            </a:r>
            <a:r>
              <a:rPr lang="en-US" sz="2000"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sz="5400" b="1" dirty="0" smtClean="0"/>
              <a:t>Thank You!</a:t>
            </a:r>
            <a:endParaRPr lang="en-US" sz="5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ctr"/>
            <a:r>
              <a:rPr lang="en-US" sz="3600" b="1" dirty="0" smtClean="0">
                <a:latin typeface="Times New Roman" pitchFamily="18" charset="0"/>
                <a:cs typeface="Times New Roman" pitchFamily="18" charset="0"/>
              </a:rPr>
              <a:t>Classification of Variables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Clr>
                <a:schemeClr val="tx2"/>
              </a:buClr>
            </a:pPr>
            <a:endParaRPr lang="en-US" sz="2800" dirty="0" smtClean="0">
              <a:latin typeface="Times New Roman" pitchFamily="18" charset="0"/>
              <a:cs typeface="Times New Roman" pitchFamily="18" charset="0"/>
            </a:endParaRPr>
          </a:p>
          <a:p>
            <a:pPr>
              <a:buClr>
                <a:schemeClr val="tx2"/>
              </a:buClr>
            </a:pPr>
            <a:r>
              <a:rPr lang="en-US" sz="2800" dirty="0" smtClean="0">
                <a:latin typeface="Times New Roman" pitchFamily="18" charset="0"/>
                <a:cs typeface="Times New Roman" pitchFamily="18" charset="0"/>
              </a:rPr>
              <a:t>Endogenous : Growth rate of GDP, Gross fixed capital formation, Exports, FDI</a:t>
            </a:r>
          </a:p>
          <a:p>
            <a:endParaRPr lang="en-US" dirty="0">
              <a:latin typeface="Times New Roman" pitchFamily="18" charset="0"/>
              <a:cs typeface="Times New Roman" pitchFamily="18" charset="0"/>
            </a:endParaRPr>
          </a:p>
          <a:p>
            <a:pPr>
              <a:buClr>
                <a:schemeClr val="tx2"/>
              </a:buClr>
            </a:pPr>
            <a:r>
              <a:rPr lang="en-US" dirty="0" smtClean="0">
                <a:latin typeface="Times New Roman" pitchFamily="18" charset="0"/>
                <a:cs typeface="Times New Roman" pitchFamily="18" charset="0"/>
              </a:rPr>
              <a:t>Exogenous : Growth rate of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Wage, Exchange rate, </a:t>
            </a:r>
            <a:r>
              <a:rPr lang="en-US" dirty="0" smtClean="0">
                <a:latin typeface="Times New Roman" pitchFamily="18" charset="0"/>
                <a:cs typeface="Times New Roman" pitchFamily="18" charset="0"/>
              </a:rPr>
              <a:t>M3 money base growth</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latin typeface="Times New Roman" pitchFamily="18" charset="0"/>
                <a:cs typeface="Times New Roman" pitchFamily="18" charset="0"/>
              </a:rPr>
              <a:t>Identification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en-US" sz="2400" dirty="0" smtClean="0">
              <a:latin typeface="Times New Roman" pitchFamily="18" charset="0"/>
              <a:cs typeface="Times New Roman" pitchFamily="18" charset="0"/>
            </a:endParaRPr>
          </a:p>
          <a:p>
            <a:pPr>
              <a:buClr>
                <a:schemeClr val="tx2"/>
              </a:buClr>
              <a:buFont typeface="Wingdings 2" pitchFamily="18" charset="2"/>
              <a:buChar char=""/>
            </a:pPr>
            <a:r>
              <a:rPr lang="en-US" sz="2400" dirty="0" smtClean="0">
                <a:latin typeface="Times New Roman" pitchFamily="18" charset="0"/>
                <a:cs typeface="Times New Roman" pitchFamily="18" charset="0"/>
              </a:rPr>
              <a:t>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No. of excluded exogenous explanatory variables</a:t>
            </a:r>
          </a:p>
          <a:p>
            <a:pPr>
              <a:buClr>
                <a:schemeClr val="tx2"/>
              </a:buClr>
            </a:pPr>
            <a:r>
              <a:rPr lang="en-US" sz="2400" dirty="0" smtClean="0">
                <a:latin typeface="Times New Roman" pitchFamily="18" charset="0"/>
                <a:cs typeface="Times New Roman" pitchFamily="18" charset="0"/>
              </a:rPr>
              <a:t>N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No. of included endogenous explanatory variables </a:t>
            </a:r>
          </a:p>
          <a:p>
            <a:endParaRPr lang="en-US" sz="2400" dirty="0" smtClean="0">
              <a:latin typeface="Times New Roman" pitchFamily="18" charset="0"/>
              <a:cs typeface="Times New Roman" pitchFamily="18" charset="0"/>
            </a:endParaRPr>
          </a:p>
          <a:p>
            <a:pPr marL="514350" indent="-514350">
              <a:buClr>
                <a:schemeClr val="tx2"/>
              </a:buClr>
              <a:buFont typeface="+mj-lt"/>
              <a:buAutoNum type="arabicPeriod"/>
            </a:pPr>
            <a:r>
              <a:rPr lang="en-US" sz="2400" dirty="0" smtClean="0">
                <a:latin typeface="Times New Roman" pitchFamily="18" charset="0"/>
                <a:cs typeface="Times New Roman" pitchFamily="18" charset="0"/>
              </a:rPr>
              <a:t>First equation :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Wage, Exchange rate, Deviation of M3</a:t>
            </a:r>
          </a:p>
          <a:p>
            <a:pPr>
              <a:buNone/>
            </a:pPr>
            <a:r>
              <a:rPr lang="en-US" sz="2400" dirty="0" smtClean="0">
                <a:latin typeface="Times New Roman" pitchFamily="18" charset="0"/>
                <a:cs typeface="Times New Roman" pitchFamily="18" charset="0"/>
              </a:rPr>
              <a:t>       N </a:t>
            </a:r>
            <a:r>
              <a:rPr lang="en-US" sz="2400" baseline="-25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 Gross fixed capital formation, FDI, Exports</a:t>
            </a:r>
          </a:p>
          <a:p>
            <a:pPr>
              <a:buNone/>
            </a:pPr>
            <a:r>
              <a:rPr lang="en-US" sz="2400" dirty="0" smtClean="0">
                <a:latin typeface="Times New Roman" pitchFamily="18" charset="0"/>
                <a:cs typeface="Times New Roman" pitchFamily="18" charset="0"/>
              </a:rPr>
              <a:t>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 </a:t>
            </a:r>
            <a:r>
              <a:rPr lang="en-US" sz="2400" baseline="-25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 3 =&gt; Exactly Identified</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lnSpcReduction="10000"/>
          </a:bodyPr>
          <a:lstStyle/>
          <a:p>
            <a:pPr marL="457200" indent="-457200">
              <a:buClr>
                <a:schemeClr val="tx2"/>
              </a:buClr>
              <a:buFont typeface="+mj-lt"/>
              <a:buAutoNum type="arabicPeriod" startAt="2"/>
            </a:pPr>
            <a:r>
              <a:rPr lang="en-US" sz="2400" dirty="0" smtClean="0">
                <a:latin typeface="Times New Roman" pitchFamily="18" charset="0"/>
                <a:cs typeface="Times New Roman" pitchFamily="18" charset="0"/>
              </a:rPr>
              <a:t>Second Equation :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growth, Exchange rate, Deviation of M3</a:t>
            </a:r>
          </a:p>
          <a:p>
            <a:pPr>
              <a:buNone/>
            </a:pPr>
            <a:r>
              <a:rPr lang="en-US" sz="2400" dirty="0" smtClean="0">
                <a:latin typeface="Times New Roman" pitchFamily="18" charset="0"/>
                <a:cs typeface="Times New Roman" pitchFamily="18" charset="0"/>
              </a:rPr>
              <a:t>       N </a:t>
            </a:r>
            <a:r>
              <a:rPr lang="en-US" sz="2400" baseline="-25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 GDP growth rate, Gross fixed capital formation</a:t>
            </a:r>
          </a:p>
          <a:p>
            <a:pPr>
              <a:buNone/>
            </a:pPr>
            <a:r>
              <a:rPr lang="en-US" sz="2400" dirty="0" smtClean="0">
                <a:latin typeface="Times New Roman" pitchFamily="18" charset="0"/>
                <a:cs typeface="Times New Roman" pitchFamily="18" charset="0"/>
              </a:rPr>
              <a:t>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(3) &gt;</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(2) and hence </a:t>
            </a:r>
            <a:r>
              <a:rPr lang="en-US" sz="2400" dirty="0" err="1" smtClean="0">
                <a:latin typeface="Times New Roman" pitchFamily="18" charset="0"/>
                <a:cs typeface="Times New Roman" pitchFamily="18" charset="0"/>
              </a:rPr>
              <a:t>overidentified</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marL="457200" indent="-457200">
              <a:buClr>
                <a:schemeClr val="tx2"/>
              </a:buClr>
              <a:buFont typeface="+mj-lt"/>
              <a:buAutoNum type="arabicPeriod" startAt="3"/>
            </a:pPr>
            <a:r>
              <a:rPr lang="en-US" sz="2400" dirty="0" smtClean="0">
                <a:latin typeface="Times New Roman" pitchFamily="18" charset="0"/>
                <a:cs typeface="Times New Roman" pitchFamily="18" charset="0"/>
              </a:rPr>
              <a:t>Third Equation :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growth, Exchange rate, Wage</a:t>
            </a:r>
          </a:p>
          <a:p>
            <a:pPr>
              <a:buNone/>
            </a:pPr>
            <a:r>
              <a:rPr lang="en-US" sz="2400" dirty="0" smtClean="0">
                <a:latin typeface="Times New Roman" pitchFamily="18" charset="0"/>
                <a:cs typeface="Times New Roman" pitchFamily="18" charset="0"/>
              </a:rPr>
              <a:t>       N </a:t>
            </a:r>
            <a:r>
              <a:rPr lang="en-US" sz="2400" baseline="-25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 GDP growth rate, FDI</a:t>
            </a:r>
          </a:p>
          <a:p>
            <a:pPr>
              <a:buNone/>
            </a:pPr>
            <a:r>
              <a:rPr lang="en-US" sz="2400" dirty="0" smtClean="0">
                <a:latin typeface="Times New Roman" pitchFamily="18" charset="0"/>
                <a:cs typeface="Times New Roman" pitchFamily="18" charset="0"/>
              </a:rPr>
              <a:t>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(3) &gt;</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(2) and hence </a:t>
            </a:r>
            <a:r>
              <a:rPr lang="en-US" sz="2400" dirty="0" err="1" smtClean="0">
                <a:latin typeface="Times New Roman" pitchFamily="18" charset="0"/>
                <a:cs typeface="Times New Roman" pitchFamily="18" charset="0"/>
              </a:rPr>
              <a:t>overidentified</a:t>
            </a: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marL="457200" indent="-457200">
              <a:buClr>
                <a:schemeClr val="tx2"/>
              </a:buClr>
              <a:buFont typeface="+mj-lt"/>
              <a:buAutoNum type="arabicPeriod" startAt="4"/>
            </a:pPr>
            <a:r>
              <a:rPr lang="en-US" sz="2400" dirty="0" smtClean="0">
                <a:latin typeface="Times New Roman" pitchFamily="18" charset="0"/>
                <a:cs typeface="Times New Roman" pitchFamily="18" charset="0"/>
              </a:rPr>
              <a:t>Fourth Equation: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growth, Deviation of M3, Wage</a:t>
            </a:r>
          </a:p>
          <a:p>
            <a:pPr>
              <a:buNone/>
            </a:pPr>
            <a:r>
              <a:rPr lang="en-US" sz="2400" dirty="0" smtClean="0">
                <a:latin typeface="Times New Roman" pitchFamily="18" charset="0"/>
                <a:cs typeface="Times New Roman" pitchFamily="18" charset="0"/>
              </a:rPr>
              <a:t>       N </a:t>
            </a:r>
            <a:r>
              <a:rPr lang="en-US" sz="2400" baseline="-25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 GDP growth rate, Gross fixed capital formation</a:t>
            </a:r>
          </a:p>
          <a:p>
            <a:pPr>
              <a:buNone/>
            </a:pPr>
            <a:r>
              <a:rPr lang="en-US" sz="2400" dirty="0" smtClean="0">
                <a:latin typeface="Times New Roman" pitchFamily="18" charset="0"/>
                <a:cs typeface="Times New Roman" pitchFamily="18" charset="0"/>
              </a:rPr>
              <a:t>       M</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(3) &gt;</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N </a:t>
            </a:r>
            <a:r>
              <a:rPr lang="en-US" sz="2400" baseline="-2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(2) and hence </a:t>
            </a:r>
            <a:r>
              <a:rPr lang="en-US" sz="2400" dirty="0" err="1" smtClean="0">
                <a:latin typeface="Times New Roman" pitchFamily="18" charset="0"/>
                <a:cs typeface="Times New Roman" pitchFamily="18" charset="0"/>
              </a:rPr>
              <a:t>overidentified</a:t>
            </a: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Estimation of the Model</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Clr>
                <a:schemeClr val="tx2"/>
              </a:buClr>
            </a:pPr>
            <a:r>
              <a:rPr lang="en-US" sz="2400" dirty="0" smtClean="0">
                <a:latin typeface="Times New Roman" pitchFamily="18" charset="0"/>
                <a:cs typeface="Times New Roman" pitchFamily="18" charset="0"/>
              </a:rPr>
              <a:t>Why not </a:t>
            </a:r>
            <a:r>
              <a:rPr lang="en-US" sz="2400" dirty="0" smtClean="0">
                <a:solidFill>
                  <a:schemeClr val="tx2"/>
                </a:solidFill>
                <a:latin typeface="Times New Roman" pitchFamily="18" charset="0"/>
                <a:cs typeface="Times New Roman" pitchFamily="18" charset="0"/>
              </a:rPr>
              <a:t>OLS</a:t>
            </a:r>
            <a:r>
              <a:rPr lang="en-US" sz="2400" dirty="0" smtClean="0">
                <a:latin typeface="Times New Roman" pitchFamily="18" charset="0"/>
                <a:cs typeface="Times New Roman" pitchFamily="18" charset="0"/>
              </a:rPr>
              <a:t> ? </a:t>
            </a:r>
          </a:p>
          <a:p>
            <a:pPr>
              <a:buClr>
                <a:schemeClr val="tx2"/>
              </a:buClr>
            </a:pPr>
            <a:r>
              <a:rPr lang="en-US" sz="2400" dirty="0" smtClean="0">
                <a:latin typeface="Times New Roman" pitchFamily="18" charset="0"/>
                <a:cs typeface="Times New Roman" pitchFamily="18" charset="0"/>
              </a:rPr>
              <a:t>Correlation between the random error and endogenous variable</a:t>
            </a:r>
          </a:p>
          <a:p>
            <a:pPr>
              <a:buClr>
                <a:schemeClr val="tx2"/>
              </a:buClr>
            </a:pPr>
            <a:r>
              <a:rPr lang="en-US" sz="2400" dirty="0" smtClean="0">
                <a:latin typeface="Times New Roman" pitchFamily="18" charset="0"/>
                <a:cs typeface="Times New Roman" pitchFamily="18" charset="0"/>
              </a:rPr>
              <a:t>OLS estimator biased and </a:t>
            </a:r>
            <a:r>
              <a:rPr lang="en-US" sz="2400" dirty="0" smtClean="0">
                <a:latin typeface="Times New Roman" pitchFamily="18" charset="0"/>
                <a:cs typeface="Times New Roman" pitchFamily="18" charset="0"/>
              </a:rPr>
              <a:t>inconsistent</a:t>
            </a:r>
          </a:p>
          <a:p>
            <a:pPr>
              <a:buClr>
                <a:schemeClr val="tx2"/>
              </a:buClr>
            </a:pPr>
            <a:r>
              <a:rPr lang="en-US" sz="2400" dirty="0" smtClean="0">
                <a:latin typeface="Times New Roman" pitchFamily="18" charset="0"/>
                <a:cs typeface="Times New Roman" pitchFamily="18" charset="0"/>
              </a:rPr>
              <a:t>One situation in which OLS is appropriate is recursive model</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ctr"/>
            <a:r>
              <a:rPr lang="en-US" sz="3600" b="1" dirty="0" smtClean="0">
                <a:latin typeface="Times New Roman" pitchFamily="18" charset="0"/>
                <a:cs typeface="Times New Roman" pitchFamily="18" charset="0"/>
              </a:rPr>
              <a:t>OLS Estimation</a:t>
            </a:r>
            <a:endParaRPr lang="en-US" sz="3600" b="1" dirty="0">
              <a:latin typeface="Times New Roman" pitchFamily="18" charset="0"/>
              <a:cs typeface="Times New Roman" pitchFamily="18" charset="0"/>
            </a:endParaRPr>
          </a:p>
        </p:txBody>
      </p:sp>
      <p:graphicFrame>
        <p:nvGraphicFramePr>
          <p:cNvPr id="11" name="Content Placeholder 10"/>
          <p:cNvGraphicFramePr>
            <a:graphicFrameLocks noGrp="1"/>
          </p:cNvGraphicFramePr>
          <p:nvPr>
            <p:ph sz="quarter" idx="2"/>
          </p:nvPr>
        </p:nvGraphicFramePr>
        <p:xfrm>
          <a:off x="762000" y="3200400"/>
          <a:ext cx="4038598" cy="3022600"/>
        </p:xfrm>
        <a:graphic>
          <a:graphicData uri="http://schemas.openxmlformats.org/drawingml/2006/table">
            <a:tbl>
              <a:tblPr firstRow="1" bandRow="1">
                <a:tableStyleId>{5C22544A-7EE6-4342-B048-85BDC9FD1C3A}</a:tableStyleId>
              </a:tblPr>
              <a:tblGrid>
                <a:gridCol w="609600"/>
                <a:gridCol w="609600"/>
                <a:gridCol w="381000"/>
                <a:gridCol w="762001"/>
                <a:gridCol w="522513"/>
                <a:gridCol w="576942"/>
                <a:gridCol w="576942"/>
              </a:tblGrid>
              <a:tr h="431800">
                <a:tc gridSpan="7">
                  <a:txBody>
                    <a:bodyPr/>
                    <a:lstStyle/>
                    <a:p>
                      <a:pPr algn="ctr" fontAlgn="t"/>
                      <a:r>
                        <a:rPr lang="en-US" sz="1600" b="1" i="0" dirty="0" smtClean="0">
                          <a:solidFill>
                            <a:srgbClr val="000000"/>
                          </a:solidFill>
                          <a:latin typeface="Arial"/>
                        </a:rPr>
                        <a:t>GROWTH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3180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Label</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1800">
                <a:tc>
                  <a:txBody>
                    <a:bodyPr/>
                    <a:lstStyle/>
                    <a:p>
                      <a:pPr fontAlgn="t"/>
                      <a:r>
                        <a:rPr lang="en-US" sz="1000" b="0" i="0" dirty="0">
                          <a:solidFill>
                            <a:srgbClr val="000000"/>
                          </a:solidFill>
                          <a:latin typeface="Arial"/>
                        </a:rPr>
                        <a:t>Intercept</a:t>
                      </a:r>
                    </a:p>
                  </a:txBody>
                  <a:tcPr marL="47625" marR="47625" marT="47625" marB="47625"/>
                </a:tc>
                <a:tc>
                  <a:txBody>
                    <a:bodyPr/>
                    <a:lstStyle/>
                    <a:p>
                      <a:pPr fontAlgn="t"/>
                      <a:r>
                        <a:rPr lang="en-US" sz="1000" b="0" i="0" dirty="0">
                          <a:solidFill>
                            <a:srgbClr val="000000"/>
                          </a:solidFill>
                          <a:latin typeface="Arial"/>
                        </a:rPr>
                        <a:t>Intercept</a:t>
                      </a:r>
                    </a:p>
                  </a:txBody>
                  <a:tcPr marL="47625" marR="47625" marT="47625" marB="47625"/>
                </a:tc>
                <a:tc>
                  <a:txBody>
                    <a:bodyPr/>
                    <a:lstStyle/>
                    <a:p>
                      <a:pPr fontAlgn="t"/>
                      <a:r>
                        <a:rPr lang="en-US" sz="1000" b="0" i="0" dirty="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a:t>
                      </a:r>
                      <a:r>
                        <a:rPr lang="en-US" sz="1000" b="0" i="0" dirty="0" smtClean="0">
                          <a:solidFill>
                            <a:srgbClr val="000000"/>
                          </a:solidFill>
                          <a:latin typeface="Arial"/>
                        </a:rPr>
                        <a:t>44.5762</a:t>
                      </a:r>
                      <a:endParaRPr lang="en-US" sz="1000" b="0" i="0" dirty="0">
                        <a:solidFill>
                          <a:srgbClr val="000000"/>
                        </a:solidFill>
                        <a:latin typeface="Arial"/>
                      </a:endParaRPr>
                    </a:p>
                  </a:txBody>
                  <a:tcPr marL="47625" marR="47625" marT="47625" marB="47625"/>
                </a:tc>
                <a:tc>
                  <a:txBody>
                    <a:bodyPr/>
                    <a:lstStyle/>
                    <a:p>
                      <a:pPr fontAlgn="t"/>
                      <a:r>
                        <a:rPr lang="en-US" sz="1000" b="0" i="0" dirty="0" smtClean="0">
                          <a:solidFill>
                            <a:srgbClr val="000000"/>
                          </a:solidFill>
                          <a:latin typeface="Arial"/>
                        </a:rPr>
                        <a:t>13.301</a:t>
                      </a:r>
                      <a:endParaRPr lang="en-US" sz="1000" b="0" i="0" dirty="0">
                        <a:solidFill>
                          <a:srgbClr val="000000"/>
                        </a:solidFill>
                        <a:latin typeface="Arial"/>
                      </a:endParaRPr>
                    </a:p>
                  </a:txBody>
                  <a:tcPr marL="47625" marR="47625" marT="47625" marB="47625"/>
                </a:tc>
                <a:tc>
                  <a:txBody>
                    <a:bodyPr/>
                    <a:lstStyle/>
                    <a:p>
                      <a:pPr fontAlgn="t"/>
                      <a:r>
                        <a:rPr lang="en-US" sz="1000" b="0" i="0">
                          <a:solidFill>
                            <a:srgbClr val="000000"/>
                          </a:solidFill>
                          <a:latin typeface="Arial"/>
                        </a:rPr>
                        <a:t>-3.35</a:t>
                      </a:r>
                    </a:p>
                  </a:txBody>
                  <a:tcPr marL="47625" marR="47625" marT="47625" marB="47625"/>
                </a:tc>
                <a:tc>
                  <a:txBody>
                    <a:bodyPr/>
                    <a:lstStyle/>
                    <a:p>
                      <a:pPr fontAlgn="t"/>
                      <a:r>
                        <a:rPr lang="en-US" sz="1000" b="0" i="0">
                          <a:solidFill>
                            <a:srgbClr val="000000"/>
                          </a:solidFill>
                          <a:latin typeface="Arial"/>
                        </a:rPr>
                        <a:t>0.0016</a:t>
                      </a:r>
                    </a:p>
                  </a:txBody>
                  <a:tcPr marL="47625" marR="47625" marT="47625" marB="47625"/>
                </a:tc>
              </a:tr>
              <a:tr h="431800">
                <a:tc>
                  <a:txBody>
                    <a:bodyPr/>
                    <a:lstStyle/>
                    <a:p>
                      <a:pPr fontAlgn="t"/>
                      <a:r>
                        <a:rPr lang="en-US" sz="1000" b="0" i="0" dirty="0">
                          <a:solidFill>
                            <a:srgbClr val="000000"/>
                          </a:solidFill>
                          <a:latin typeface="Arial"/>
                        </a:rPr>
                        <a:t>GCFC</a:t>
                      </a:r>
                    </a:p>
                  </a:txBody>
                  <a:tcPr marL="47625" marR="47625" marT="47625" marB="47625"/>
                </a:tc>
                <a:tc>
                  <a:txBody>
                    <a:bodyPr/>
                    <a:lstStyle/>
                    <a:p>
                      <a:pPr fontAlgn="t"/>
                      <a:r>
                        <a:rPr lang="en-US" sz="1000" b="0" i="0" dirty="0">
                          <a:solidFill>
                            <a:srgbClr val="000000"/>
                          </a:solidFill>
                          <a:latin typeface="Arial"/>
                        </a:rPr>
                        <a:t>GCFC</a:t>
                      </a:r>
                    </a:p>
                  </a:txBody>
                  <a:tcPr marL="47625" marR="47625" marT="47625" marB="47625"/>
                </a:tc>
                <a:tc>
                  <a:txBody>
                    <a:bodyPr/>
                    <a:lstStyle/>
                    <a:p>
                      <a:pPr fontAlgn="t"/>
                      <a:r>
                        <a:rPr lang="en-US" sz="1000" b="0" i="0" dirty="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14.28933</a:t>
                      </a:r>
                    </a:p>
                  </a:txBody>
                  <a:tcPr marL="47625" marR="47625" marT="47625" marB="47625"/>
                </a:tc>
                <a:tc>
                  <a:txBody>
                    <a:bodyPr/>
                    <a:lstStyle/>
                    <a:p>
                      <a:pPr fontAlgn="t"/>
                      <a:r>
                        <a:rPr lang="en-US" sz="1000" b="0" i="0" dirty="0" smtClean="0">
                          <a:solidFill>
                            <a:srgbClr val="000000"/>
                          </a:solidFill>
                          <a:latin typeface="Arial"/>
                        </a:rPr>
                        <a:t>3.7473</a:t>
                      </a:r>
                      <a:endParaRPr lang="en-US" sz="1000" b="0" i="0" dirty="0">
                        <a:solidFill>
                          <a:srgbClr val="000000"/>
                        </a:solidFill>
                        <a:latin typeface="Arial"/>
                      </a:endParaRPr>
                    </a:p>
                  </a:txBody>
                  <a:tcPr marL="47625" marR="47625" marT="47625" marB="47625"/>
                </a:tc>
                <a:tc>
                  <a:txBody>
                    <a:bodyPr/>
                    <a:lstStyle/>
                    <a:p>
                      <a:pPr fontAlgn="t"/>
                      <a:r>
                        <a:rPr lang="en-US" sz="1000" b="0" i="0">
                          <a:solidFill>
                            <a:srgbClr val="000000"/>
                          </a:solidFill>
                          <a:latin typeface="Arial"/>
                        </a:rPr>
                        <a:t>3.81</a:t>
                      </a:r>
                    </a:p>
                  </a:txBody>
                  <a:tcPr marL="47625" marR="47625" marT="47625" marB="47625"/>
                </a:tc>
                <a:tc>
                  <a:txBody>
                    <a:bodyPr/>
                    <a:lstStyle/>
                    <a:p>
                      <a:pPr fontAlgn="t"/>
                      <a:r>
                        <a:rPr lang="en-US" sz="1000" b="0" i="0">
                          <a:solidFill>
                            <a:srgbClr val="000000"/>
                          </a:solidFill>
                          <a:latin typeface="Arial"/>
                        </a:rPr>
                        <a:t>0.0004</a:t>
                      </a:r>
                    </a:p>
                  </a:txBody>
                  <a:tcPr marL="47625" marR="47625" marT="47625" marB="47625"/>
                </a:tc>
              </a:tr>
              <a:tr h="431800">
                <a:tc>
                  <a:txBody>
                    <a:bodyPr/>
                    <a:lstStyle/>
                    <a:p>
                      <a:pPr fontAlgn="t"/>
                      <a:r>
                        <a:rPr lang="en-US" sz="1000" b="0" i="0" dirty="0">
                          <a:solidFill>
                            <a:srgbClr val="000000"/>
                          </a:solidFill>
                          <a:latin typeface="Arial"/>
                        </a:rPr>
                        <a:t>FDI</a:t>
                      </a:r>
                    </a:p>
                  </a:txBody>
                  <a:tcPr marL="47625" marR="47625" marT="47625" marB="47625"/>
                </a:tc>
                <a:tc>
                  <a:txBody>
                    <a:bodyPr/>
                    <a:lstStyle/>
                    <a:p>
                      <a:pPr fontAlgn="t"/>
                      <a:r>
                        <a:rPr lang="en-US" sz="1000" b="0" i="0">
                          <a:solidFill>
                            <a:srgbClr val="000000"/>
                          </a:solidFill>
                          <a:latin typeface="Arial"/>
                        </a:rPr>
                        <a:t>FDI</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-0.62965</a:t>
                      </a:r>
                    </a:p>
                  </a:txBody>
                  <a:tcPr marL="47625" marR="47625" marT="47625" marB="47625"/>
                </a:tc>
                <a:tc>
                  <a:txBody>
                    <a:bodyPr/>
                    <a:lstStyle/>
                    <a:p>
                      <a:pPr fontAlgn="t"/>
                      <a:r>
                        <a:rPr lang="en-US" sz="1000" b="0" i="0" dirty="0" smtClean="0">
                          <a:solidFill>
                            <a:srgbClr val="000000"/>
                          </a:solidFill>
                          <a:latin typeface="Arial"/>
                        </a:rPr>
                        <a:t>0.5258</a:t>
                      </a:r>
                      <a:endParaRPr lang="en-US" sz="1000" b="0" i="0" dirty="0">
                        <a:solidFill>
                          <a:srgbClr val="000000"/>
                        </a:solidFill>
                        <a:latin typeface="Arial"/>
                      </a:endParaRPr>
                    </a:p>
                  </a:txBody>
                  <a:tcPr marL="47625" marR="47625" marT="47625" marB="47625"/>
                </a:tc>
                <a:tc>
                  <a:txBody>
                    <a:bodyPr/>
                    <a:lstStyle/>
                    <a:p>
                      <a:pPr fontAlgn="t"/>
                      <a:r>
                        <a:rPr lang="en-US" sz="1000" b="0" i="0" dirty="0">
                          <a:solidFill>
                            <a:srgbClr val="000000"/>
                          </a:solidFill>
                          <a:latin typeface="Arial"/>
                        </a:rPr>
                        <a:t>-1.20</a:t>
                      </a:r>
                    </a:p>
                  </a:txBody>
                  <a:tcPr marL="47625" marR="47625" marT="47625" marB="47625"/>
                </a:tc>
                <a:tc>
                  <a:txBody>
                    <a:bodyPr/>
                    <a:lstStyle/>
                    <a:p>
                      <a:pPr fontAlgn="t"/>
                      <a:r>
                        <a:rPr lang="en-US" sz="1000" b="0" i="0">
                          <a:solidFill>
                            <a:srgbClr val="000000"/>
                          </a:solidFill>
                          <a:latin typeface="Arial"/>
                        </a:rPr>
                        <a:t>0.2372</a:t>
                      </a:r>
                    </a:p>
                  </a:txBody>
                  <a:tcPr marL="47625" marR="47625" marT="47625" marB="47625"/>
                </a:tc>
              </a:tr>
              <a:tr h="431800">
                <a:tc>
                  <a:txBody>
                    <a:bodyPr/>
                    <a:lstStyle/>
                    <a:p>
                      <a:pPr fontAlgn="t"/>
                      <a:r>
                        <a:rPr lang="en-US" sz="1000" b="0" i="0" dirty="0">
                          <a:solidFill>
                            <a:srgbClr val="000000"/>
                          </a:solidFill>
                          <a:latin typeface="Arial"/>
                        </a:rPr>
                        <a:t>Export</a:t>
                      </a:r>
                    </a:p>
                  </a:txBody>
                  <a:tcPr marL="47625" marR="47625" marT="47625" marB="47625"/>
                </a:tc>
                <a:tc>
                  <a:txBody>
                    <a:bodyPr/>
                    <a:lstStyle/>
                    <a:p>
                      <a:pPr fontAlgn="t"/>
                      <a:r>
                        <a:rPr lang="en-US" sz="1000" b="0" i="0">
                          <a:solidFill>
                            <a:srgbClr val="000000"/>
                          </a:solidFill>
                          <a:latin typeface="Arial"/>
                        </a:rPr>
                        <a:t>Export</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0.99898</a:t>
                      </a:r>
                    </a:p>
                  </a:txBody>
                  <a:tcPr marL="47625" marR="47625" marT="47625" marB="47625"/>
                </a:tc>
                <a:tc>
                  <a:txBody>
                    <a:bodyPr/>
                    <a:lstStyle/>
                    <a:p>
                      <a:pPr fontAlgn="t"/>
                      <a:r>
                        <a:rPr lang="en-US" sz="1000" b="0" i="0" dirty="0" smtClean="0">
                          <a:solidFill>
                            <a:srgbClr val="000000"/>
                          </a:solidFill>
                          <a:latin typeface="Arial"/>
                        </a:rPr>
                        <a:t>2.5920</a:t>
                      </a:r>
                      <a:endParaRPr lang="en-US" sz="1000" b="0" i="0" dirty="0">
                        <a:solidFill>
                          <a:srgbClr val="000000"/>
                        </a:solidFill>
                        <a:latin typeface="Arial"/>
                      </a:endParaRPr>
                    </a:p>
                  </a:txBody>
                  <a:tcPr marL="47625" marR="47625" marT="47625" marB="47625"/>
                </a:tc>
                <a:tc>
                  <a:txBody>
                    <a:bodyPr/>
                    <a:lstStyle/>
                    <a:p>
                      <a:pPr fontAlgn="t"/>
                      <a:r>
                        <a:rPr lang="en-US" sz="1000" b="0" i="0" dirty="0">
                          <a:solidFill>
                            <a:srgbClr val="000000"/>
                          </a:solidFill>
                          <a:latin typeface="Arial"/>
                        </a:rPr>
                        <a:t>0.39</a:t>
                      </a:r>
                    </a:p>
                  </a:txBody>
                  <a:tcPr marL="47625" marR="47625" marT="47625" marB="47625"/>
                </a:tc>
                <a:tc>
                  <a:txBody>
                    <a:bodyPr/>
                    <a:lstStyle/>
                    <a:p>
                      <a:pPr fontAlgn="t"/>
                      <a:r>
                        <a:rPr lang="en-US" sz="1000" b="0" i="0" dirty="0">
                          <a:solidFill>
                            <a:srgbClr val="000000"/>
                          </a:solidFill>
                          <a:latin typeface="Arial"/>
                        </a:rPr>
                        <a:t>0.7017</a:t>
                      </a:r>
                    </a:p>
                  </a:txBody>
                  <a:tcPr marL="47625" marR="47625" marT="47625" marB="47625"/>
                </a:tc>
              </a:tr>
              <a:tr h="431800">
                <a:tc>
                  <a:txBody>
                    <a:bodyPr/>
                    <a:lstStyle/>
                    <a:p>
                      <a:pPr fontAlgn="t"/>
                      <a:r>
                        <a:rPr lang="en-US" sz="1000" b="0" i="0" dirty="0">
                          <a:solidFill>
                            <a:srgbClr val="000000"/>
                          </a:solidFill>
                          <a:latin typeface="Arial"/>
                        </a:rPr>
                        <a:t>Labor</a:t>
                      </a:r>
                    </a:p>
                  </a:txBody>
                  <a:tcPr marL="47625" marR="47625" marT="47625" marB="47625"/>
                </a:tc>
                <a:tc>
                  <a:txBody>
                    <a:bodyPr/>
                    <a:lstStyle/>
                    <a:p>
                      <a:pPr fontAlgn="t"/>
                      <a:r>
                        <a:rPr lang="en-US" sz="1000" b="0" i="0">
                          <a:solidFill>
                            <a:srgbClr val="000000"/>
                          </a:solidFill>
                          <a:latin typeface="Arial"/>
                        </a:rPr>
                        <a:t>Labor</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9.31565</a:t>
                      </a:r>
                    </a:p>
                  </a:txBody>
                  <a:tcPr marL="47625" marR="47625" marT="47625" marB="47625"/>
                </a:tc>
                <a:tc>
                  <a:txBody>
                    <a:bodyPr/>
                    <a:lstStyle/>
                    <a:p>
                      <a:pPr fontAlgn="t"/>
                      <a:r>
                        <a:rPr lang="en-US" sz="1000" b="0" i="0" dirty="0" smtClean="0">
                          <a:solidFill>
                            <a:srgbClr val="000000"/>
                          </a:solidFill>
                          <a:latin typeface="Arial"/>
                        </a:rPr>
                        <a:t>9.0054</a:t>
                      </a:r>
                      <a:endParaRPr lang="en-US" sz="1000" b="0" i="0" dirty="0">
                        <a:solidFill>
                          <a:srgbClr val="000000"/>
                        </a:solidFill>
                        <a:latin typeface="Arial"/>
                      </a:endParaRPr>
                    </a:p>
                  </a:txBody>
                  <a:tcPr marL="47625" marR="47625" marT="47625" marB="47625"/>
                </a:tc>
                <a:tc>
                  <a:txBody>
                    <a:bodyPr/>
                    <a:lstStyle/>
                    <a:p>
                      <a:pPr fontAlgn="t"/>
                      <a:r>
                        <a:rPr lang="en-US" sz="1000" b="0" i="0" dirty="0">
                          <a:solidFill>
                            <a:srgbClr val="000000"/>
                          </a:solidFill>
                          <a:latin typeface="Arial"/>
                        </a:rPr>
                        <a:t>1.03</a:t>
                      </a:r>
                    </a:p>
                  </a:txBody>
                  <a:tcPr marL="47625" marR="47625" marT="47625" marB="47625"/>
                </a:tc>
                <a:tc>
                  <a:txBody>
                    <a:bodyPr/>
                    <a:lstStyle/>
                    <a:p>
                      <a:pPr fontAlgn="t"/>
                      <a:r>
                        <a:rPr lang="en-US" sz="1000" b="0" i="0" dirty="0">
                          <a:solidFill>
                            <a:srgbClr val="000000"/>
                          </a:solidFill>
                          <a:latin typeface="Arial"/>
                        </a:rPr>
                        <a:t>0.3062</a:t>
                      </a:r>
                    </a:p>
                  </a:txBody>
                  <a:tcPr marL="47625" marR="47625" marT="47625" marB="47625"/>
                </a:tc>
              </a:tr>
            </a:tbl>
          </a:graphicData>
        </a:graphic>
      </p:graphicFrame>
      <p:graphicFrame>
        <p:nvGraphicFramePr>
          <p:cNvPr id="12" name="Content Placeholder 11"/>
          <p:cNvGraphicFramePr>
            <a:graphicFrameLocks noGrp="1"/>
          </p:cNvGraphicFramePr>
          <p:nvPr>
            <p:ph sz="quarter" idx="4"/>
          </p:nvPr>
        </p:nvGraphicFramePr>
        <p:xfrm>
          <a:off x="4953000" y="3200400"/>
          <a:ext cx="3962399" cy="2940050"/>
        </p:xfrm>
        <a:graphic>
          <a:graphicData uri="http://schemas.openxmlformats.org/drawingml/2006/table">
            <a:tbl>
              <a:tblPr firstRow="1" bandRow="1">
                <a:tableStyleId>{5C22544A-7EE6-4342-B048-85BDC9FD1C3A}</a:tableStyleId>
              </a:tblPr>
              <a:tblGrid>
                <a:gridCol w="609600"/>
                <a:gridCol w="609600"/>
                <a:gridCol w="478971"/>
                <a:gridCol w="740229"/>
                <a:gridCol w="391885"/>
                <a:gridCol w="566057"/>
                <a:gridCol w="566057"/>
              </a:tblGrid>
              <a:tr h="381000">
                <a:tc gridSpan="7">
                  <a:txBody>
                    <a:bodyPr/>
                    <a:lstStyle/>
                    <a:p>
                      <a:pPr algn="ctr" fontAlgn="t"/>
                      <a:r>
                        <a:rPr lang="en-US" sz="1600" b="1" i="0" dirty="0" smtClean="0">
                          <a:solidFill>
                            <a:srgbClr val="000000"/>
                          </a:solidFill>
                          <a:latin typeface="Arial"/>
                        </a:rPr>
                        <a:t>FDI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38100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Label</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1800">
                <a:tc>
                  <a:txBody>
                    <a:bodyPr/>
                    <a:lstStyle/>
                    <a:p>
                      <a:pPr fontAlgn="t"/>
                      <a:r>
                        <a:rPr lang="en-US" sz="1000" b="0" i="0">
                          <a:solidFill>
                            <a:srgbClr val="000000"/>
                          </a:solidFill>
                          <a:latin typeface="Arial"/>
                        </a:rPr>
                        <a:t>Intercept</a:t>
                      </a:r>
                    </a:p>
                  </a:txBody>
                  <a:tcPr marL="47625" marR="47625" marT="47625" marB="47625"/>
                </a:tc>
                <a:tc>
                  <a:txBody>
                    <a:bodyPr/>
                    <a:lstStyle/>
                    <a:p>
                      <a:pPr fontAlgn="t"/>
                      <a:r>
                        <a:rPr lang="en-US" sz="1000" b="0" i="0">
                          <a:solidFill>
                            <a:srgbClr val="000000"/>
                          </a:solidFill>
                          <a:latin typeface="Arial"/>
                        </a:rPr>
                        <a:t>Intercept</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-8.81774</a:t>
                      </a:r>
                    </a:p>
                  </a:txBody>
                  <a:tcPr marL="47625" marR="47625" marT="47625" marB="47625"/>
                </a:tc>
                <a:tc>
                  <a:txBody>
                    <a:bodyPr/>
                    <a:lstStyle/>
                    <a:p>
                      <a:pPr fontAlgn="t"/>
                      <a:r>
                        <a:rPr lang="en-US" sz="1000" b="0" i="0">
                          <a:solidFill>
                            <a:srgbClr val="000000"/>
                          </a:solidFill>
                          <a:latin typeface="Arial"/>
                        </a:rPr>
                        <a:t>2.14275</a:t>
                      </a:r>
                    </a:p>
                  </a:txBody>
                  <a:tcPr marL="47625" marR="47625" marT="47625" marB="47625"/>
                </a:tc>
                <a:tc>
                  <a:txBody>
                    <a:bodyPr/>
                    <a:lstStyle/>
                    <a:p>
                      <a:pPr fontAlgn="t"/>
                      <a:r>
                        <a:rPr lang="en-US" sz="1000" b="0" i="0">
                          <a:solidFill>
                            <a:srgbClr val="000000"/>
                          </a:solidFill>
                          <a:latin typeface="Arial"/>
                        </a:rPr>
                        <a:t>-4.12</a:t>
                      </a:r>
                    </a:p>
                  </a:txBody>
                  <a:tcPr marL="47625" marR="47625" marT="47625" marB="47625"/>
                </a:tc>
                <a:tc>
                  <a:txBody>
                    <a:bodyPr/>
                    <a:lstStyle/>
                    <a:p>
                      <a:pPr fontAlgn="t"/>
                      <a:r>
                        <a:rPr lang="en-US" sz="1000" b="0" i="0">
                          <a:solidFill>
                            <a:srgbClr val="000000"/>
                          </a:solidFill>
                          <a:latin typeface="Arial"/>
                        </a:rPr>
                        <a:t>0.0002</a:t>
                      </a:r>
                    </a:p>
                  </a:txBody>
                  <a:tcPr marL="47625" marR="47625" marT="47625" marB="47625"/>
                </a:tc>
              </a:tr>
              <a:tr h="431800">
                <a:tc>
                  <a:txBody>
                    <a:bodyPr/>
                    <a:lstStyle/>
                    <a:p>
                      <a:pPr fontAlgn="t"/>
                      <a:r>
                        <a:rPr lang="en-US" sz="1000" b="0" i="0">
                          <a:solidFill>
                            <a:srgbClr val="000000"/>
                          </a:solidFill>
                          <a:latin typeface="Arial"/>
                        </a:rPr>
                        <a:t>Growth</a:t>
                      </a:r>
                    </a:p>
                  </a:txBody>
                  <a:tcPr marL="47625" marR="47625" marT="47625" marB="47625"/>
                </a:tc>
                <a:tc>
                  <a:txBody>
                    <a:bodyPr/>
                    <a:lstStyle/>
                    <a:p>
                      <a:pPr fontAlgn="t"/>
                      <a:r>
                        <a:rPr lang="en-US" sz="1000" b="0" i="0">
                          <a:solidFill>
                            <a:srgbClr val="000000"/>
                          </a:solidFill>
                          <a:latin typeface="Arial"/>
                        </a:rPr>
                        <a:t>Growth</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-0.03732</a:t>
                      </a:r>
                    </a:p>
                  </a:txBody>
                  <a:tcPr marL="47625" marR="47625" marT="47625" marB="47625"/>
                </a:tc>
                <a:tc>
                  <a:txBody>
                    <a:bodyPr/>
                    <a:lstStyle/>
                    <a:p>
                      <a:pPr fontAlgn="t"/>
                      <a:r>
                        <a:rPr lang="en-US" sz="1000" b="0" i="0">
                          <a:solidFill>
                            <a:srgbClr val="000000"/>
                          </a:solidFill>
                          <a:latin typeface="Arial"/>
                        </a:rPr>
                        <a:t>0.03527</a:t>
                      </a:r>
                    </a:p>
                  </a:txBody>
                  <a:tcPr marL="47625" marR="47625" marT="47625" marB="47625"/>
                </a:tc>
                <a:tc>
                  <a:txBody>
                    <a:bodyPr/>
                    <a:lstStyle/>
                    <a:p>
                      <a:pPr fontAlgn="t"/>
                      <a:r>
                        <a:rPr lang="en-US" sz="1000" b="0" i="0">
                          <a:solidFill>
                            <a:srgbClr val="000000"/>
                          </a:solidFill>
                          <a:latin typeface="Arial"/>
                        </a:rPr>
                        <a:t>-1.06</a:t>
                      </a:r>
                    </a:p>
                  </a:txBody>
                  <a:tcPr marL="47625" marR="47625" marT="47625" marB="47625"/>
                </a:tc>
                <a:tc>
                  <a:txBody>
                    <a:bodyPr/>
                    <a:lstStyle/>
                    <a:p>
                      <a:pPr fontAlgn="t"/>
                      <a:r>
                        <a:rPr lang="en-US" sz="1000" b="0" i="0">
                          <a:solidFill>
                            <a:srgbClr val="000000"/>
                          </a:solidFill>
                          <a:latin typeface="Arial"/>
                        </a:rPr>
                        <a:t>0.2953</a:t>
                      </a:r>
                    </a:p>
                  </a:txBody>
                  <a:tcPr marL="47625" marR="47625" marT="47625" marB="47625"/>
                </a:tc>
              </a:tr>
              <a:tr h="431800">
                <a:tc>
                  <a:txBody>
                    <a:bodyPr/>
                    <a:lstStyle/>
                    <a:p>
                      <a:pPr fontAlgn="t"/>
                      <a:r>
                        <a:rPr lang="en-US" sz="1000" b="0" i="0">
                          <a:solidFill>
                            <a:srgbClr val="000000"/>
                          </a:solidFill>
                          <a:latin typeface="Arial"/>
                        </a:rPr>
                        <a:t>GCFC</a:t>
                      </a:r>
                    </a:p>
                  </a:txBody>
                  <a:tcPr marL="47625" marR="47625" marT="47625" marB="47625"/>
                </a:tc>
                <a:tc>
                  <a:txBody>
                    <a:bodyPr/>
                    <a:lstStyle/>
                    <a:p>
                      <a:pPr fontAlgn="t"/>
                      <a:r>
                        <a:rPr lang="en-US" sz="1000" b="0" i="0">
                          <a:solidFill>
                            <a:srgbClr val="000000"/>
                          </a:solidFill>
                          <a:latin typeface="Arial"/>
                        </a:rPr>
                        <a:t>GCFC</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2.44840</a:t>
                      </a:r>
                    </a:p>
                  </a:txBody>
                  <a:tcPr marL="47625" marR="47625" marT="47625" marB="47625"/>
                </a:tc>
                <a:tc>
                  <a:txBody>
                    <a:bodyPr/>
                    <a:lstStyle/>
                    <a:p>
                      <a:pPr fontAlgn="t"/>
                      <a:r>
                        <a:rPr lang="en-US" sz="1000" b="0" i="0">
                          <a:solidFill>
                            <a:srgbClr val="000000"/>
                          </a:solidFill>
                          <a:latin typeface="Arial"/>
                        </a:rPr>
                        <a:t>0.71752</a:t>
                      </a:r>
                    </a:p>
                  </a:txBody>
                  <a:tcPr marL="47625" marR="47625" marT="47625" marB="47625"/>
                </a:tc>
                <a:tc>
                  <a:txBody>
                    <a:bodyPr/>
                    <a:lstStyle/>
                    <a:p>
                      <a:pPr fontAlgn="t"/>
                      <a:r>
                        <a:rPr lang="en-US" sz="1000" b="0" i="0">
                          <a:solidFill>
                            <a:srgbClr val="000000"/>
                          </a:solidFill>
                          <a:latin typeface="Arial"/>
                        </a:rPr>
                        <a:t>3.41</a:t>
                      </a:r>
                    </a:p>
                  </a:txBody>
                  <a:tcPr marL="47625" marR="47625" marT="47625" marB="47625"/>
                </a:tc>
                <a:tc>
                  <a:txBody>
                    <a:bodyPr/>
                    <a:lstStyle/>
                    <a:p>
                      <a:pPr fontAlgn="t"/>
                      <a:r>
                        <a:rPr lang="en-US" sz="1000" b="0" i="0">
                          <a:solidFill>
                            <a:srgbClr val="000000"/>
                          </a:solidFill>
                          <a:latin typeface="Arial"/>
                        </a:rPr>
                        <a:t>0.0013</a:t>
                      </a:r>
                    </a:p>
                  </a:txBody>
                  <a:tcPr marL="47625" marR="47625" marT="47625" marB="47625"/>
                </a:tc>
              </a:tr>
              <a:tr h="431800">
                <a:tc>
                  <a:txBody>
                    <a:bodyPr/>
                    <a:lstStyle/>
                    <a:p>
                      <a:pPr fontAlgn="t"/>
                      <a:r>
                        <a:rPr lang="en-US" sz="1000" b="0" i="0">
                          <a:solidFill>
                            <a:srgbClr val="000000"/>
                          </a:solidFill>
                          <a:latin typeface="Arial"/>
                        </a:rPr>
                        <a:t>Wage</a:t>
                      </a:r>
                    </a:p>
                  </a:txBody>
                  <a:tcPr marL="47625" marR="47625" marT="47625" marB="47625"/>
                </a:tc>
                <a:tc>
                  <a:txBody>
                    <a:bodyPr/>
                    <a:lstStyle/>
                    <a:p>
                      <a:pPr fontAlgn="t"/>
                      <a:r>
                        <a:rPr lang="en-US" sz="1000" b="0" i="0">
                          <a:solidFill>
                            <a:srgbClr val="000000"/>
                          </a:solidFill>
                          <a:latin typeface="Arial"/>
                        </a:rPr>
                        <a:t>Wage</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1.21112</a:t>
                      </a:r>
                    </a:p>
                  </a:txBody>
                  <a:tcPr marL="47625" marR="47625" marT="47625" marB="47625"/>
                </a:tc>
                <a:tc>
                  <a:txBody>
                    <a:bodyPr/>
                    <a:lstStyle/>
                    <a:p>
                      <a:pPr fontAlgn="t"/>
                      <a:r>
                        <a:rPr lang="en-US" sz="1000" b="0" i="0">
                          <a:solidFill>
                            <a:srgbClr val="000000"/>
                          </a:solidFill>
                          <a:latin typeface="Arial"/>
                        </a:rPr>
                        <a:t>0.31025</a:t>
                      </a:r>
                    </a:p>
                  </a:txBody>
                  <a:tcPr marL="47625" marR="47625" marT="47625" marB="47625"/>
                </a:tc>
                <a:tc>
                  <a:txBody>
                    <a:bodyPr/>
                    <a:lstStyle/>
                    <a:p>
                      <a:pPr fontAlgn="t"/>
                      <a:r>
                        <a:rPr lang="en-US" sz="1000" b="0" i="0">
                          <a:solidFill>
                            <a:srgbClr val="000000"/>
                          </a:solidFill>
                          <a:latin typeface="Arial"/>
                        </a:rPr>
                        <a:t>3.90</a:t>
                      </a:r>
                    </a:p>
                  </a:txBody>
                  <a:tcPr marL="47625" marR="47625" marT="47625" marB="47625"/>
                </a:tc>
                <a:tc>
                  <a:txBody>
                    <a:bodyPr/>
                    <a:lstStyle/>
                    <a:p>
                      <a:pPr fontAlgn="t"/>
                      <a:r>
                        <a:rPr lang="en-US" sz="1000" b="0" i="0" dirty="0">
                          <a:solidFill>
                            <a:srgbClr val="000000"/>
                          </a:solidFill>
                          <a:latin typeface="Arial"/>
                        </a:rPr>
                        <a:t>0.0003</a:t>
                      </a:r>
                    </a:p>
                  </a:txBody>
                  <a:tcPr marL="47625" marR="47625" marT="47625" marB="47625"/>
                </a:tc>
              </a:tr>
              <a:tr h="431800">
                <a:tc>
                  <a:txBody>
                    <a:bodyPr/>
                    <a:lstStyle/>
                    <a:p>
                      <a:pPr fontAlgn="t"/>
                      <a:endParaRPr lang="en-US" sz="1000" b="0" i="0" dirty="0">
                        <a:solidFill>
                          <a:srgbClr val="000000"/>
                        </a:solidFill>
                        <a:latin typeface="Arial"/>
                      </a:endParaRPr>
                    </a:p>
                  </a:txBody>
                  <a:tcPr marL="47625" marR="47625" marT="47625" marB="47625"/>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5" name="Rectangle 4"/>
          <p:cNvSpPr/>
          <p:nvPr/>
        </p:nvSpPr>
        <p:spPr>
          <a:xfrm>
            <a:off x="551688" y="1371600"/>
            <a:ext cx="3886200" cy="1612332"/>
          </a:xfrm>
          <a:prstGeom prst="rect">
            <a:avLst/>
          </a:prstGeom>
        </p:spPr>
        <p:txBody>
          <a:bodyPr wrap="square">
            <a:spAutoFit/>
          </a:bodyPr>
          <a:lstStyle/>
          <a:p>
            <a:r>
              <a:rPr lang="en-US" sz="1200" b="1" dirty="0"/>
              <a:t>proc </a:t>
            </a:r>
            <a:r>
              <a:rPr lang="en-US" sz="1200" b="1" dirty="0" err="1"/>
              <a:t>syslin</a:t>
            </a:r>
            <a:r>
              <a:rPr lang="en-US" sz="1200" b="1" dirty="0"/>
              <a:t> data = </a:t>
            </a:r>
            <a:r>
              <a:rPr lang="en-US" sz="1200" b="1" dirty="0" err="1"/>
              <a:t>sasuser.Consa</a:t>
            </a:r>
            <a:r>
              <a:rPr lang="en-US" sz="1200" b="1" dirty="0"/>
              <a:t> </a:t>
            </a:r>
            <a:r>
              <a:rPr lang="en-US" sz="1200" b="1" dirty="0" smtClean="0"/>
              <a:t>2sls </a:t>
            </a:r>
            <a:r>
              <a:rPr lang="en-US" sz="1200" b="1" dirty="0"/>
              <a:t>reduced;     </a:t>
            </a:r>
          </a:p>
          <a:p>
            <a:r>
              <a:rPr lang="en-US" sz="1200" dirty="0"/>
              <a:t>      endogenous  Growth GCFC FDI Export;</a:t>
            </a:r>
          </a:p>
          <a:p>
            <a:r>
              <a:rPr lang="en-US" sz="1200" dirty="0"/>
              <a:t>      instruments Labor Wage M3 EXRATE;</a:t>
            </a:r>
          </a:p>
          <a:p>
            <a:r>
              <a:rPr lang="en-US" sz="1200" dirty="0"/>
              <a:t>      First: model Growth = GCFC FDI Export Labor;</a:t>
            </a:r>
          </a:p>
          <a:p>
            <a:r>
              <a:rPr lang="en-US" sz="1200" dirty="0"/>
              <a:t>      Second: model FDI = Growth GCFC Wage;</a:t>
            </a:r>
          </a:p>
          <a:p>
            <a:r>
              <a:rPr lang="en-US" sz="1200" dirty="0"/>
              <a:t>      Third: model GCFC = FDI Growth M3;</a:t>
            </a:r>
          </a:p>
          <a:p>
            <a:r>
              <a:rPr lang="en-US" sz="1200" dirty="0"/>
              <a:t>      Fourth: model Export = Growth EXRATE GCFC;</a:t>
            </a:r>
          </a:p>
          <a:p>
            <a:r>
              <a:rPr lang="en-US" sz="1200" dirty="0" smtClean="0"/>
              <a:t>   </a:t>
            </a:r>
            <a:r>
              <a:rPr lang="en-US" sz="1200" b="1" dirty="0" smtClean="0"/>
              <a:t>run;</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
            <a:ext cx="8229600" cy="1161288"/>
          </a:xfrm>
        </p:spPr>
        <p:txBody>
          <a:bodyPr>
            <a:normAutofit/>
          </a:bodyPr>
          <a:lstStyle/>
          <a:p>
            <a:pPr algn="ctr"/>
            <a:r>
              <a:rPr lang="en-US" sz="3600" b="1" dirty="0" smtClean="0">
                <a:latin typeface="Times New Roman" pitchFamily="18" charset="0"/>
                <a:cs typeface="Times New Roman" pitchFamily="18" charset="0"/>
              </a:rPr>
              <a:t>OLS Estimation</a:t>
            </a:r>
            <a:endParaRPr lang="en-US" sz="3600" b="1" dirty="0">
              <a:latin typeface="Times New Roman" pitchFamily="18" charset="0"/>
              <a:cs typeface="Times New Roman" pitchFamily="18" charset="0"/>
            </a:endParaRPr>
          </a:p>
        </p:txBody>
      </p:sp>
      <p:graphicFrame>
        <p:nvGraphicFramePr>
          <p:cNvPr id="11" name="Content Placeholder 10"/>
          <p:cNvGraphicFramePr>
            <a:graphicFrameLocks noGrp="1"/>
          </p:cNvGraphicFramePr>
          <p:nvPr>
            <p:ph sz="quarter" idx="2"/>
          </p:nvPr>
        </p:nvGraphicFramePr>
        <p:xfrm>
          <a:off x="762000" y="1905000"/>
          <a:ext cx="4038598" cy="2590800"/>
        </p:xfrm>
        <a:graphic>
          <a:graphicData uri="http://schemas.openxmlformats.org/drawingml/2006/table">
            <a:tbl>
              <a:tblPr firstRow="1" bandRow="1">
                <a:tableStyleId>{5C22544A-7EE6-4342-B048-85BDC9FD1C3A}</a:tableStyleId>
              </a:tblPr>
              <a:tblGrid>
                <a:gridCol w="609600"/>
                <a:gridCol w="609600"/>
                <a:gridCol w="381000"/>
                <a:gridCol w="762001"/>
                <a:gridCol w="522513"/>
                <a:gridCol w="576942"/>
                <a:gridCol w="576942"/>
              </a:tblGrid>
              <a:tr h="431800">
                <a:tc gridSpan="7">
                  <a:txBody>
                    <a:bodyPr/>
                    <a:lstStyle/>
                    <a:p>
                      <a:pPr algn="ctr" fontAlgn="t"/>
                      <a:r>
                        <a:rPr lang="en-US" sz="1600" b="1" i="0" dirty="0" smtClean="0">
                          <a:solidFill>
                            <a:srgbClr val="000000"/>
                          </a:solidFill>
                          <a:latin typeface="Arial"/>
                        </a:rPr>
                        <a:t>GFCF 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31800">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Label</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31800">
                <a:tc>
                  <a:txBody>
                    <a:bodyPr/>
                    <a:lstStyle/>
                    <a:p>
                      <a:pPr fontAlgn="t"/>
                      <a:r>
                        <a:rPr lang="en-US" sz="1000" b="0" i="0" dirty="0">
                          <a:solidFill>
                            <a:srgbClr val="000000"/>
                          </a:solidFill>
                          <a:latin typeface="Arial"/>
                        </a:rPr>
                        <a:t>Intercept</a:t>
                      </a:r>
                    </a:p>
                  </a:txBody>
                  <a:tcPr marL="47625" marR="47625" marT="47625" marB="47625"/>
                </a:tc>
                <a:tc>
                  <a:txBody>
                    <a:bodyPr/>
                    <a:lstStyle/>
                    <a:p>
                      <a:pPr fontAlgn="t"/>
                      <a:r>
                        <a:rPr lang="en-US" sz="1000" b="0" i="0" dirty="0">
                          <a:solidFill>
                            <a:srgbClr val="000000"/>
                          </a:solidFill>
                          <a:latin typeface="Arial"/>
                        </a:rPr>
                        <a:t>Intercept</a:t>
                      </a:r>
                    </a:p>
                  </a:txBody>
                  <a:tcPr marL="47625" marR="47625" marT="47625" marB="47625"/>
                </a:tc>
                <a:tc>
                  <a:txBody>
                    <a:bodyPr/>
                    <a:lstStyle/>
                    <a:p>
                      <a:pPr fontAlgn="t"/>
                      <a:r>
                        <a:rPr lang="en-US" sz="1000" b="0" i="0" dirty="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2.86500</a:t>
                      </a:r>
                    </a:p>
                  </a:txBody>
                  <a:tcPr marL="47625" marR="47625" marT="47625" marB="47625"/>
                </a:tc>
                <a:tc>
                  <a:txBody>
                    <a:bodyPr/>
                    <a:lstStyle/>
                    <a:p>
                      <a:pPr fontAlgn="t"/>
                      <a:r>
                        <a:rPr lang="en-US" sz="1000" b="0" i="0" dirty="0">
                          <a:solidFill>
                            <a:srgbClr val="000000"/>
                          </a:solidFill>
                          <a:latin typeface="Arial"/>
                        </a:rPr>
                        <a:t>0.25205</a:t>
                      </a:r>
                    </a:p>
                  </a:txBody>
                  <a:tcPr marL="47625" marR="47625" marT="47625" marB="47625"/>
                </a:tc>
                <a:tc>
                  <a:txBody>
                    <a:bodyPr/>
                    <a:lstStyle/>
                    <a:p>
                      <a:pPr fontAlgn="t"/>
                      <a:r>
                        <a:rPr lang="en-US" sz="1000" b="0" i="0">
                          <a:solidFill>
                            <a:srgbClr val="000000"/>
                          </a:solidFill>
                          <a:latin typeface="Arial"/>
                        </a:rPr>
                        <a:t>11.37</a:t>
                      </a:r>
                    </a:p>
                  </a:txBody>
                  <a:tcPr marL="47625" marR="47625" marT="47625" marB="47625"/>
                </a:tc>
                <a:tc>
                  <a:txBody>
                    <a:bodyPr/>
                    <a:lstStyle/>
                    <a:p>
                      <a:pPr fontAlgn="t"/>
                      <a:r>
                        <a:rPr lang="en-US" sz="1000" b="0" i="0">
                          <a:solidFill>
                            <a:srgbClr val="000000"/>
                          </a:solidFill>
                          <a:latin typeface="Arial"/>
                        </a:rPr>
                        <a:t>&lt;.0001</a:t>
                      </a:r>
                    </a:p>
                  </a:txBody>
                  <a:tcPr marL="47625" marR="47625" marT="47625" marB="47625"/>
                </a:tc>
              </a:tr>
              <a:tr h="431800">
                <a:tc>
                  <a:txBody>
                    <a:bodyPr/>
                    <a:lstStyle/>
                    <a:p>
                      <a:pPr fontAlgn="t"/>
                      <a:r>
                        <a:rPr lang="en-US" sz="1000" b="0" i="0" dirty="0">
                          <a:solidFill>
                            <a:srgbClr val="000000"/>
                          </a:solidFill>
                          <a:latin typeface="Arial"/>
                        </a:rPr>
                        <a:t>FDI</a:t>
                      </a:r>
                    </a:p>
                  </a:txBody>
                  <a:tcPr marL="47625" marR="47625" marT="47625" marB="47625"/>
                </a:tc>
                <a:tc>
                  <a:txBody>
                    <a:bodyPr/>
                    <a:lstStyle/>
                    <a:p>
                      <a:pPr fontAlgn="t"/>
                      <a:r>
                        <a:rPr lang="en-US" sz="1000" b="0" i="0">
                          <a:solidFill>
                            <a:srgbClr val="000000"/>
                          </a:solidFill>
                          <a:latin typeface="Arial"/>
                        </a:rPr>
                        <a:t>FDI</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0.08538</a:t>
                      </a:r>
                    </a:p>
                  </a:txBody>
                  <a:tcPr marL="47625" marR="47625" marT="47625" marB="47625"/>
                </a:tc>
                <a:tc>
                  <a:txBody>
                    <a:bodyPr/>
                    <a:lstStyle/>
                    <a:p>
                      <a:pPr fontAlgn="t"/>
                      <a:r>
                        <a:rPr lang="en-US" sz="1000" b="0" i="0">
                          <a:solidFill>
                            <a:srgbClr val="000000"/>
                          </a:solidFill>
                          <a:latin typeface="Arial"/>
                        </a:rPr>
                        <a:t>0.02213</a:t>
                      </a:r>
                    </a:p>
                  </a:txBody>
                  <a:tcPr marL="47625" marR="47625" marT="47625" marB="47625"/>
                </a:tc>
                <a:tc>
                  <a:txBody>
                    <a:bodyPr/>
                    <a:lstStyle/>
                    <a:p>
                      <a:pPr fontAlgn="t"/>
                      <a:r>
                        <a:rPr lang="en-US" sz="1000" b="0" i="0">
                          <a:solidFill>
                            <a:srgbClr val="000000"/>
                          </a:solidFill>
                          <a:latin typeface="Arial"/>
                        </a:rPr>
                        <a:t>3.86</a:t>
                      </a:r>
                    </a:p>
                  </a:txBody>
                  <a:tcPr marL="47625" marR="47625" marT="47625" marB="47625"/>
                </a:tc>
                <a:tc>
                  <a:txBody>
                    <a:bodyPr/>
                    <a:lstStyle/>
                    <a:p>
                      <a:pPr fontAlgn="t"/>
                      <a:r>
                        <a:rPr lang="en-US" sz="1000" b="0" i="0">
                          <a:solidFill>
                            <a:srgbClr val="000000"/>
                          </a:solidFill>
                          <a:latin typeface="Arial"/>
                        </a:rPr>
                        <a:t>0.0003</a:t>
                      </a:r>
                    </a:p>
                  </a:txBody>
                  <a:tcPr marL="47625" marR="47625" marT="47625" marB="47625"/>
                </a:tc>
              </a:tr>
              <a:tr h="431800">
                <a:tc>
                  <a:txBody>
                    <a:bodyPr/>
                    <a:lstStyle/>
                    <a:p>
                      <a:pPr fontAlgn="t"/>
                      <a:r>
                        <a:rPr lang="en-US" sz="1000" b="0" i="0">
                          <a:solidFill>
                            <a:srgbClr val="000000"/>
                          </a:solidFill>
                          <a:latin typeface="Arial"/>
                        </a:rPr>
                        <a:t>Growth</a:t>
                      </a:r>
                    </a:p>
                  </a:txBody>
                  <a:tcPr marL="47625" marR="47625" marT="47625" marB="47625"/>
                </a:tc>
                <a:tc>
                  <a:txBody>
                    <a:bodyPr/>
                    <a:lstStyle/>
                    <a:p>
                      <a:pPr fontAlgn="t"/>
                      <a:r>
                        <a:rPr lang="en-US" sz="1000" b="0" i="0">
                          <a:solidFill>
                            <a:srgbClr val="000000"/>
                          </a:solidFill>
                          <a:latin typeface="Arial"/>
                        </a:rPr>
                        <a:t>Growth</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0.02525</a:t>
                      </a:r>
                    </a:p>
                  </a:txBody>
                  <a:tcPr marL="47625" marR="47625" marT="47625" marB="47625"/>
                </a:tc>
                <a:tc>
                  <a:txBody>
                    <a:bodyPr/>
                    <a:lstStyle/>
                    <a:p>
                      <a:pPr fontAlgn="t"/>
                      <a:r>
                        <a:rPr lang="en-US" sz="1000" b="0" i="0">
                          <a:solidFill>
                            <a:srgbClr val="000000"/>
                          </a:solidFill>
                          <a:latin typeface="Arial"/>
                        </a:rPr>
                        <a:t>0.00536</a:t>
                      </a:r>
                    </a:p>
                  </a:txBody>
                  <a:tcPr marL="47625" marR="47625" marT="47625" marB="47625"/>
                </a:tc>
                <a:tc>
                  <a:txBody>
                    <a:bodyPr/>
                    <a:lstStyle/>
                    <a:p>
                      <a:pPr fontAlgn="t"/>
                      <a:r>
                        <a:rPr lang="en-US" sz="1000" b="0" i="0">
                          <a:solidFill>
                            <a:srgbClr val="000000"/>
                          </a:solidFill>
                          <a:latin typeface="Arial"/>
                        </a:rPr>
                        <a:t>4.71</a:t>
                      </a:r>
                    </a:p>
                  </a:txBody>
                  <a:tcPr marL="47625" marR="47625" marT="47625" marB="47625"/>
                </a:tc>
                <a:tc>
                  <a:txBody>
                    <a:bodyPr/>
                    <a:lstStyle/>
                    <a:p>
                      <a:pPr fontAlgn="t"/>
                      <a:r>
                        <a:rPr lang="en-US" sz="1000" b="0" i="0">
                          <a:solidFill>
                            <a:srgbClr val="000000"/>
                          </a:solidFill>
                          <a:latin typeface="Arial"/>
                        </a:rPr>
                        <a:t>&lt;.0001</a:t>
                      </a:r>
                    </a:p>
                  </a:txBody>
                  <a:tcPr marL="47625" marR="47625" marT="47625" marB="47625"/>
                </a:tc>
              </a:tr>
              <a:tr h="431800">
                <a:tc>
                  <a:txBody>
                    <a:bodyPr/>
                    <a:lstStyle/>
                    <a:p>
                      <a:pPr fontAlgn="t"/>
                      <a:r>
                        <a:rPr lang="en-US" sz="1000" b="0" i="0">
                          <a:solidFill>
                            <a:srgbClr val="000000"/>
                          </a:solidFill>
                          <a:latin typeface="Arial"/>
                        </a:rPr>
                        <a:t>M3</a:t>
                      </a:r>
                    </a:p>
                  </a:txBody>
                  <a:tcPr marL="47625" marR="47625" marT="47625" marB="47625"/>
                </a:tc>
                <a:tc>
                  <a:txBody>
                    <a:bodyPr/>
                    <a:lstStyle/>
                    <a:p>
                      <a:pPr fontAlgn="t"/>
                      <a:r>
                        <a:rPr lang="en-US" sz="1000" b="0" i="0">
                          <a:solidFill>
                            <a:srgbClr val="000000"/>
                          </a:solidFill>
                          <a:latin typeface="Arial"/>
                        </a:rPr>
                        <a:t>M3</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0.23016</a:t>
                      </a:r>
                    </a:p>
                  </a:txBody>
                  <a:tcPr marL="47625" marR="47625" marT="47625" marB="47625"/>
                </a:tc>
                <a:tc>
                  <a:txBody>
                    <a:bodyPr/>
                    <a:lstStyle/>
                    <a:p>
                      <a:pPr fontAlgn="t"/>
                      <a:r>
                        <a:rPr lang="en-US" sz="1000" b="0" i="0">
                          <a:solidFill>
                            <a:srgbClr val="000000"/>
                          </a:solidFill>
                          <a:latin typeface="Arial"/>
                        </a:rPr>
                        <a:t>0.20414</a:t>
                      </a:r>
                    </a:p>
                  </a:txBody>
                  <a:tcPr marL="47625" marR="47625" marT="47625" marB="47625"/>
                </a:tc>
                <a:tc>
                  <a:txBody>
                    <a:bodyPr/>
                    <a:lstStyle/>
                    <a:p>
                      <a:pPr fontAlgn="t"/>
                      <a:r>
                        <a:rPr lang="en-US" sz="1000" b="0" i="0">
                          <a:solidFill>
                            <a:srgbClr val="000000"/>
                          </a:solidFill>
                          <a:latin typeface="Arial"/>
                        </a:rPr>
                        <a:t>1.13</a:t>
                      </a:r>
                    </a:p>
                  </a:txBody>
                  <a:tcPr marL="47625" marR="47625" marT="47625" marB="47625"/>
                </a:tc>
                <a:tc>
                  <a:txBody>
                    <a:bodyPr/>
                    <a:lstStyle/>
                    <a:p>
                      <a:pPr fontAlgn="t"/>
                      <a:r>
                        <a:rPr lang="en-US" sz="1000" b="0" i="0" dirty="0">
                          <a:solidFill>
                            <a:srgbClr val="000000"/>
                          </a:solidFill>
                          <a:latin typeface="Arial"/>
                        </a:rPr>
                        <a:t>0.2651</a:t>
                      </a:r>
                    </a:p>
                  </a:txBody>
                  <a:tcPr marL="47625" marR="47625" marT="47625" marB="47625"/>
                </a:tc>
              </a:tr>
            </a:tbl>
          </a:graphicData>
        </a:graphic>
      </p:graphicFrame>
      <p:graphicFrame>
        <p:nvGraphicFramePr>
          <p:cNvPr id="12" name="Content Placeholder 11"/>
          <p:cNvGraphicFramePr>
            <a:graphicFrameLocks noGrp="1"/>
          </p:cNvGraphicFramePr>
          <p:nvPr>
            <p:ph sz="quarter" idx="4"/>
          </p:nvPr>
        </p:nvGraphicFramePr>
        <p:xfrm>
          <a:off x="4876800" y="1905000"/>
          <a:ext cx="3962399" cy="2590800"/>
        </p:xfrm>
        <a:graphic>
          <a:graphicData uri="http://schemas.openxmlformats.org/drawingml/2006/table">
            <a:tbl>
              <a:tblPr firstRow="1" bandRow="1">
                <a:tableStyleId>{5C22544A-7EE6-4342-B048-85BDC9FD1C3A}</a:tableStyleId>
              </a:tblPr>
              <a:tblGrid>
                <a:gridCol w="609600"/>
                <a:gridCol w="609600"/>
                <a:gridCol w="478971"/>
                <a:gridCol w="740229"/>
                <a:gridCol w="391885"/>
                <a:gridCol w="566057"/>
                <a:gridCol w="566057"/>
              </a:tblGrid>
              <a:tr h="393539">
                <a:tc gridSpan="7">
                  <a:txBody>
                    <a:bodyPr/>
                    <a:lstStyle/>
                    <a:p>
                      <a:pPr algn="ctr" fontAlgn="t"/>
                      <a:r>
                        <a:rPr lang="en-US" sz="1600" b="1" i="0" dirty="0" smtClean="0">
                          <a:solidFill>
                            <a:srgbClr val="000000"/>
                          </a:solidFill>
                          <a:latin typeface="Arial"/>
                        </a:rPr>
                        <a:t>EXPORT </a:t>
                      </a:r>
                      <a:r>
                        <a:rPr lang="en-US" sz="1600" b="1" i="0" baseline="0" dirty="0" smtClean="0">
                          <a:solidFill>
                            <a:srgbClr val="000000"/>
                          </a:solidFill>
                          <a:latin typeface="Arial"/>
                        </a:rPr>
                        <a:t>EQUATION</a:t>
                      </a:r>
                      <a:endParaRPr lang="en-US" sz="16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c hMerge="1">
                  <a:txBody>
                    <a:bodyPr/>
                    <a:lstStyle/>
                    <a:p>
                      <a:pPr fontAlgn="t"/>
                      <a:endParaRPr lang="en-US" sz="1000" b="1" i="0" dirty="0">
                        <a:solidFill>
                          <a:srgbClr val="000000"/>
                        </a:solidFill>
                        <a:latin typeface="Arial"/>
                      </a:endParaRPr>
                    </a:p>
                  </a:txBody>
                  <a:tcPr marL="47625" marR="47625" marT="47625" marB="47625"/>
                </a:tc>
              </a:tr>
              <a:tr h="413217">
                <a:tc>
                  <a:txBody>
                    <a:bodyPr/>
                    <a:lstStyle/>
                    <a:p>
                      <a:pPr fontAlgn="t"/>
                      <a:r>
                        <a:rPr lang="en-US" sz="1000" b="1" i="0" dirty="0">
                          <a:solidFill>
                            <a:srgbClr val="000000"/>
                          </a:solidFill>
                          <a:latin typeface="Arial"/>
                        </a:rPr>
                        <a:t>Variable</a:t>
                      </a:r>
                    </a:p>
                  </a:txBody>
                  <a:tcPr marL="47625" marR="47625" marT="47625" marB="47625"/>
                </a:tc>
                <a:tc>
                  <a:txBody>
                    <a:bodyPr/>
                    <a:lstStyle/>
                    <a:p>
                      <a:pPr fontAlgn="t"/>
                      <a:r>
                        <a:rPr lang="en-US" sz="1000" b="1" i="0" dirty="0">
                          <a:solidFill>
                            <a:srgbClr val="000000"/>
                          </a:solidFill>
                          <a:latin typeface="Arial"/>
                        </a:rPr>
                        <a:t>Label</a:t>
                      </a:r>
                    </a:p>
                  </a:txBody>
                  <a:tcPr marL="47625" marR="47625" marT="47625" marB="47625"/>
                </a:tc>
                <a:tc>
                  <a:txBody>
                    <a:bodyPr/>
                    <a:lstStyle/>
                    <a:p>
                      <a:pPr fontAlgn="t"/>
                      <a:r>
                        <a:rPr lang="en-US" sz="1000" b="1" i="0" dirty="0">
                          <a:solidFill>
                            <a:srgbClr val="000000"/>
                          </a:solidFill>
                          <a:latin typeface="Arial"/>
                        </a:rPr>
                        <a:t>DF</a:t>
                      </a:r>
                    </a:p>
                  </a:txBody>
                  <a:tcPr marL="47625" marR="47625" marT="47625" marB="47625"/>
                </a:tc>
                <a:tc>
                  <a:txBody>
                    <a:bodyPr/>
                    <a:lstStyle/>
                    <a:p>
                      <a:pPr fontAlgn="t"/>
                      <a:r>
                        <a:rPr lang="en-US" sz="1000" b="1" i="0" dirty="0">
                          <a:solidFill>
                            <a:srgbClr val="000000"/>
                          </a:solidFill>
                          <a:latin typeface="Arial"/>
                        </a:rPr>
                        <a:t>Parameter</a:t>
                      </a:r>
                      <a:br>
                        <a:rPr lang="en-US" sz="1000" b="1" i="0" dirty="0">
                          <a:solidFill>
                            <a:srgbClr val="000000"/>
                          </a:solidFill>
                          <a:latin typeface="Arial"/>
                        </a:rPr>
                      </a:br>
                      <a:r>
                        <a:rPr lang="en-US" sz="1000" b="1" i="0" dirty="0">
                          <a:solidFill>
                            <a:srgbClr val="000000"/>
                          </a:solidFill>
                          <a:latin typeface="Arial"/>
                        </a:rPr>
                        <a:t>Estimate</a:t>
                      </a:r>
                    </a:p>
                  </a:txBody>
                  <a:tcPr marL="47625" marR="47625" marT="47625" marB="47625"/>
                </a:tc>
                <a:tc>
                  <a:txBody>
                    <a:bodyPr/>
                    <a:lstStyle/>
                    <a:p>
                      <a:pPr fontAlgn="t"/>
                      <a:r>
                        <a:rPr lang="en-US" sz="1000" b="1" i="0" dirty="0" smtClean="0">
                          <a:solidFill>
                            <a:srgbClr val="000000"/>
                          </a:solidFill>
                          <a:latin typeface="Arial"/>
                        </a:rPr>
                        <a:t>S.E</a:t>
                      </a:r>
                      <a:endParaRPr lang="en-US" sz="1000" b="1" i="0" dirty="0">
                        <a:solidFill>
                          <a:srgbClr val="000000"/>
                        </a:solidFill>
                        <a:latin typeface="Arial"/>
                      </a:endParaRPr>
                    </a:p>
                  </a:txBody>
                  <a:tcPr marL="47625" marR="47625" marT="47625" marB="47625"/>
                </a:tc>
                <a:tc>
                  <a:txBody>
                    <a:bodyPr/>
                    <a:lstStyle/>
                    <a:p>
                      <a:pPr fontAlgn="t"/>
                      <a:r>
                        <a:rPr lang="en-US" sz="1000" b="1" i="0" dirty="0">
                          <a:solidFill>
                            <a:srgbClr val="000000"/>
                          </a:solidFill>
                          <a:latin typeface="Arial"/>
                        </a:rPr>
                        <a:t>t Value</a:t>
                      </a:r>
                    </a:p>
                  </a:txBody>
                  <a:tcPr marL="47625" marR="47625" marT="47625" marB="47625"/>
                </a:tc>
                <a:tc>
                  <a:txBody>
                    <a:bodyPr/>
                    <a:lstStyle/>
                    <a:p>
                      <a:pPr fontAlgn="t"/>
                      <a:r>
                        <a:rPr lang="en-US" sz="1000" b="1" i="0" dirty="0">
                          <a:solidFill>
                            <a:srgbClr val="000000"/>
                          </a:solidFill>
                          <a:latin typeface="Arial"/>
                        </a:rPr>
                        <a:t>Pr &gt; |t|</a:t>
                      </a:r>
                    </a:p>
                  </a:txBody>
                  <a:tcPr marL="47625" marR="47625" marT="47625" marB="47625"/>
                </a:tc>
              </a:tr>
              <a:tr h="446011">
                <a:tc>
                  <a:txBody>
                    <a:bodyPr/>
                    <a:lstStyle/>
                    <a:p>
                      <a:pPr fontAlgn="t"/>
                      <a:r>
                        <a:rPr lang="en-US" sz="1000" b="0" i="0" dirty="0">
                          <a:solidFill>
                            <a:srgbClr val="000000"/>
                          </a:solidFill>
                          <a:latin typeface="Arial"/>
                        </a:rPr>
                        <a:t>Intercept</a:t>
                      </a:r>
                    </a:p>
                  </a:txBody>
                  <a:tcPr marL="47625" marR="47625" marT="47625" marB="47625"/>
                </a:tc>
                <a:tc>
                  <a:txBody>
                    <a:bodyPr/>
                    <a:lstStyle/>
                    <a:p>
                      <a:pPr fontAlgn="t"/>
                      <a:r>
                        <a:rPr lang="en-US" sz="1000" b="0" i="0" dirty="0">
                          <a:solidFill>
                            <a:srgbClr val="000000"/>
                          </a:solidFill>
                          <a:latin typeface="Arial"/>
                        </a:rPr>
                        <a:t>Intercept</a:t>
                      </a:r>
                    </a:p>
                  </a:txBody>
                  <a:tcPr marL="47625" marR="47625" marT="47625" marB="47625"/>
                </a:tc>
                <a:tc>
                  <a:txBody>
                    <a:bodyPr/>
                    <a:lstStyle/>
                    <a:p>
                      <a:pPr fontAlgn="t"/>
                      <a:r>
                        <a:rPr lang="en-US" sz="1000" b="0" i="0" dirty="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-2.68093</a:t>
                      </a:r>
                    </a:p>
                  </a:txBody>
                  <a:tcPr marL="47625" marR="47625" marT="47625" marB="47625"/>
                </a:tc>
                <a:tc>
                  <a:txBody>
                    <a:bodyPr/>
                    <a:lstStyle/>
                    <a:p>
                      <a:pPr fontAlgn="t"/>
                      <a:r>
                        <a:rPr lang="en-US" sz="1000" b="0" i="0">
                          <a:solidFill>
                            <a:srgbClr val="000000"/>
                          </a:solidFill>
                          <a:latin typeface="Arial"/>
                        </a:rPr>
                        <a:t>0.62730</a:t>
                      </a:r>
                    </a:p>
                  </a:txBody>
                  <a:tcPr marL="47625" marR="47625" marT="47625" marB="47625"/>
                </a:tc>
                <a:tc>
                  <a:txBody>
                    <a:bodyPr/>
                    <a:lstStyle/>
                    <a:p>
                      <a:pPr fontAlgn="t"/>
                      <a:r>
                        <a:rPr lang="en-US" sz="1000" b="0" i="0">
                          <a:solidFill>
                            <a:srgbClr val="000000"/>
                          </a:solidFill>
                          <a:latin typeface="Arial"/>
                        </a:rPr>
                        <a:t>-4.27</a:t>
                      </a:r>
                    </a:p>
                  </a:txBody>
                  <a:tcPr marL="47625" marR="47625" marT="47625" marB="47625"/>
                </a:tc>
                <a:tc>
                  <a:txBody>
                    <a:bodyPr/>
                    <a:lstStyle/>
                    <a:p>
                      <a:pPr fontAlgn="t"/>
                      <a:r>
                        <a:rPr lang="en-US" sz="1000" b="0" i="0">
                          <a:solidFill>
                            <a:srgbClr val="000000"/>
                          </a:solidFill>
                          <a:latin typeface="Arial"/>
                        </a:rPr>
                        <a:t>&lt;.0001</a:t>
                      </a:r>
                    </a:p>
                  </a:txBody>
                  <a:tcPr marL="47625" marR="47625" marT="47625" marB="47625"/>
                </a:tc>
              </a:tr>
              <a:tr h="446011">
                <a:tc>
                  <a:txBody>
                    <a:bodyPr/>
                    <a:lstStyle/>
                    <a:p>
                      <a:pPr fontAlgn="t"/>
                      <a:r>
                        <a:rPr lang="en-US" sz="1000" b="0" i="0">
                          <a:solidFill>
                            <a:srgbClr val="000000"/>
                          </a:solidFill>
                          <a:latin typeface="Arial"/>
                        </a:rPr>
                        <a:t>Growth</a:t>
                      </a:r>
                    </a:p>
                  </a:txBody>
                  <a:tcPr marL="47625" marR="47625" marT="47625" marB="47625"/>
                </a:tc>
                <a:tc>
                  <a:txBody>
                    <a:bodyPr/>
                    <a:lstStyle/>
                    <a:p>
                      <a:pPr fontAlgn="t"/>
                      <a:r>
                        <a:rPr lang="en-US" sz="1000" b="0" i="0">
                          <a:solidFill>
                            <a:srgbClr val="000000"/>
                          </a:solidFill>
                          <a:latin typeface="Arial"/>
                        </a:rPr>
                        <a:t>Growth</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dirty="0">
                          <a:solidFill>
                            <a:srgbClr val="000000"/>
                          </a:solidFill>
                          <a:latin typeface="Arial"/>
                        </a:rPr>
                        <a:t>0.00542</a:t>
                      </a:r>
                    </a:p>
                  </a:txBody>
                  <a:tcPr marL="47625" marR="47625" marT="47625" marB="47625"/>
                </a:tc>
                <a:tc>
                  <a:txBody>
                    <a:bodyPr/>
                    <a:lstStyle/>
                    <a:p>
                      <a:pPr fontAlgn="t"/>
                      <a:r>
                        <a:rPr lang="en-US" sz="1000" b="0" i="0" dirty="0">
                          <a:solidFill>
                            <a:srgbClr val="000000"/>
                          </a:solidFill>
                          <a:latin typeface="Arial"/>
                        </a:rPr>
                        <a:t>0.01076</a:t>
                      </a:r>
                    </a:p>
                  </a:txBody>
                  <a:tcPr marL="47625" marR="47625" marT="47625" marB="47625"/>
                </a:tc>
                <a:tc>
                  <a:txBody>
                    <a:bodyPr/>
                    <a:lstStyle/>
                    <a:p>
                      <a:pPr fontAlgn="t"/>
                      <a:r>
                        <a:rPr lang="en-US" sz="1000" b="0" i="0">
                          <a:solidFill>
                            <a:srgbClr val="000000"/>
                          </a:solidFill>
                          <a:latin typeface="Arial"/>
                        </a:rPr>
                        <a:t>0.50</a:t>
                      </a:r>
                    </a:p>
                  </a:txBody>
                  <a:tcPr marL="47625" marR="47625" marT="47625" marB="47625"/>
                </a:tc>
                <a:tc>
                  <a:txBody>
                    <a:bodyPr/>
                    <a:lstStyle/>
                    <a:p>
                      <a:pPr fontAlgn="t"/>
                      <a:r>
                        <a:rPr lang="en-US" sz="1000" b="0" i="0">
                          <a:solidFill>
                            <a:srgbClr val="000000"/>
                          </a:solidFill>
                          <a:latin typeface="Arial"/>
                        </a:rPr>
                        <a:t>0.6170</a:t>
                      </a:r>
                    </a:p>
                  </a:txBody>
                  <a:tcPr marL="47625" marR="47625" marT="47625" marB="47625"/>
                </a:tc>
              </a:tr>
              <a:tr h="446011">
                <a:tc>
                  <a:txBody>
                    <a:bodyPr/>
                    <a:lstStyle/>
                    <a:p>
                      <a:pPr fontAlgn="t"/>
                      <a:r>
                        <a:rPr lang="en-US" sz="1000" b="0" i="0">
                          <a:solidFill>
                            <a:srgbClr val="000000"/>
                          </a:solidFill>
                          <a:latin typeface="Arial"/>
                        </a:rPr>
                        <a:t>EXRATE</a:t>
                      </a:r>
                    </a:p>
                  </a:txBody>
                  <a:tcPr marL="47625" marR="47625" marT="47625" marB="47625"/>
                </a:tc>
                <a:tc>
                  <a:txBody>
                    <a:bodyPr/>
                    <a:lstStyle/>
                    <a:p>
                      <a:pPr fontAlgn="t"/>
                      <a:r>
                        <a:rPr lang="en-US" sz="1000" b="0" i="0">
                          <a:solidFill>
                            <a:srgbClr val="000000"/>
                          </a:solidFill>
                          <a:latin typeface="Arial"/>
                        </a:rPr>
                        <a:t>EXRATE</a:t>
                      </a:r>
                    </a:p>
                  </a:txBody>
                  <a:tcPr marL="47625" marR="47625" marT="47625" marB="47625"/>
                </a:tc>
                <a:tc>
                  <a:txBody>
                    <a:bodyPr/>
                    <a:lstStyle/>
                    <a:p>
                      <a:pPr fontAlgn="t"/>
                      <a:r>
                        <a:rPr lang="en-US" sz="1000" b="0" i="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0.01643</a:t>
                      </a:r>
                    </a:p>
                  </a:txBody>
                  <a:tcPr marL="47625" marR="47625" marT="47625" marB="47625"/>
                </a:tc>
                <a:tc>
                  <a:txBody>
                    <a:bodyPr/>
                    <a:lstStyle/>
                    <a:p>
                      <a:pPr fontAlgn="t"/>
                      <a:r>
                        <a:rPr lang="en-US" sz="1000" b="0" i="0">
                          <a:solidFill>
                            <a:srgbClr val="000000"/>
                          </a:solidFill>
                          <a:latin typeface="Arial"/>
                        </a:rPr>
                        <a:t>0.00797</a:t>
                      </a:r>
                    </a:p>
                  </a:txBody>
                  <a:tcPr marL="47625" marR="47625" marT="47625" marB="47625"/>
                </a:tc>
                <a:tc>
                  <a:txBody>
                    <a:bodyPr/>
                    <a:lstStyle/>
                    <a:p>
                      <a:pPr fontAlgn="t"/>
                      <a:r>
                        <a:rPr lang="en-US" sz="1000" b="0" i="0" dirty="0">
                          <a:solidFill>
                            <a:srgbClr val="000000"/>
                          </a:solidFill>
                          <a:latin typeface="Arial"/>
                        </a:rPr>
                        <a:t>2.06</a:t>
                      </a:r>
                    </a:p>
                  </a:txBody>
                  <a:tcPr marL="47625" marR="47625" marT="47625" marB="47625"/>
                </a:tc>
                <a:tc>
                  <a:txBody>
                    <a:bodyPr/>
                    <a:lstStyle/>
                    <a:p>
                      <a:pPr fontAlgn="t"/>
                      <a:r>
                        <a:rPr lang="en-US" sz="1000" b="0" i="0" dirty="0">
                          <a:solidFill>
                            <a:srgbClr val="000000"/>
                          </a:solidFill>
                          <a:latin typeface="Arial"/>
                        </a:rPr>
                        <a:t>0.0447</a:t>
                      </a:r>
                    </a:p>
                  </a:txBody>
                  <a:tcPr marL="47625" marR="47625" marT="47625" marB="47625"/>
                </a:tc>
              </a:tr>
              <a:tr h="446011">
                <a:tc>
                  <a:txBody>
                    <a:bodyPr/>
                    <a:lstStyle/>
                    <a:p>
                      <a:pPr fontAlgn="t"/>
                      <a:r>
                        <a:rPr lang="en-US" sz="1000" b="0" i="0" dirty="0">
                          <a:solidFill>
                            <a:srgbClr val="000000"/>
                          </a:solidFill>
                          <a:latin typeface="Arial"/>
                        </a:rPr>
                        <a:t>GCFC</a:t>
                      </a:r>
                    </a:p>
                  </a:txBody>
                  <a:tcPr marL="47625" marR="47625" marT="47625" marB="47625"/>
                </a:tc>
                <a:tc>
                  <a:txBody>
                    <a:bodyPr/>
                    <a:lstStyle/>
                    <a:p>
                      <a:pPr fontAlgn="t"/>
                      <a:r>
                        <a:rPr lang="en-US" sz="1000" b="0" i="0">
                          <a:solidFill>
                            <a:srgbClr val="000000"/>
                          </a:solidFill>
                          <a:latin typeface="Arial"/>
                        </a:rPr>
                        <a:t>GCFC</a:t>
                      </a:r>
                    </a:p>
                  </a:txBody>
                  <a:tcPr marL="47625" marR="47625" marT="47625" marB="47625"/>
                </a:tc>
                <a:tc>
                  <a:txBody>
                    <a:bodyPr/>
                    <a:lstStyle/>
                    <a:p>
                      <a:pPr fontAlgn="t"/>
                      <a:r>
                        <a:rPr lang="en-US" sz="1000" b="0" i="0" dirty="0">
                          <a:solidFill>
                            <a:srgbClr val="000000"/>
                          </a:solidFill>
                          <a:latin typeface="Arial"/>
                        </a:rPr>
                        <a:t>1</a:t>
                      </a:r>
                    </a:p>
                  </a:txBody>
                  <a:tcPr marL="47625" marR="47625" marT="47625" marB="47625"/>
                </a:tc>
                <a:tc>
                  <a:txBody>
                    <a:bodyPr/>
                    <a:lstStyle/>
                    <a:p>
                      <a:pPr fontAlgn="t"/>
                      <a:r>
                        <a:rPr lang="en-US" sz="1000" b="0" i="0">
                          <a:solidFill>
                            <a:srgbClr val="000000"/>
                          </a:solidFill>
                          <a:latin typeface="Arial"/>
                        </a:rPr>
                        <a:t>1.33623</a:t>
                      </a:r>
                    </a:p>
                  </a:txBody>
                  <a:tcPr marL="47625" marR="47625" marT="47625" marB="47625"/>
                </a:tc>
                <a:tc>
                  <a:txBody>
                    <a:bodyPr/>
                    <a:lstStyle/>
                    <a:p>
                      <a:pPr fontAlgn="t"/>
                      <a:r>
                        <a:rPr lang="en-US" sz="1000" b="0" i="0">
                          <a:solidFill>
                            <a:srgbClr val="000000"/>
                          </a:solidFill>
                          <a:latin typeface="Arial"/>
                        </a:rPr>
                        <a:t>0.16487</a:t>
                      </a:r>
                    </a:p>
                  </a:txBody>
                  <a:tcPr marL="47625" marR="47625" marT="47625" marB="47625"/>
                </a:tc>
                <a:tc>
                  <a:txBody>
                    <a:bodyPr/>
                    <a:lstStyle/>
                    <a:p>
                      <a:pPr fontAlgn="t"/>
                      <a:r>
                        <a:rPr lang="en-US" sz="1000" b="0" i="0">
                          <a:solidFill>
                            <a:srgbClr val="000000"/>
                          </a:solidFill>
                          <a:latin typeface="Arial"/>
                        </a:rPr>
                        <a:t>8.10</a:t>
                      </a:r>
                    </a:p>
                  </a:txBody>
                  <a:tcPr marL="47625" marR="47625" marT="47625" marB="47625"/>
                </a:tc>
                <a:tc>
                  <a:txBody>
                    <a:bodyPr/>
                    <a:lstStyle/>
                    <a:p>
                      <a:pPr fontAlgn="t"/>
                      <a:r>
                        <a:rPr lang="en-US" sz="1000" b="0" i="0" dirty="0">
                          <a:solidFill>
                            <a:srgbClr val="000000"/>
                          </a:solidFill>
                          <a:latin typeface="Arial"/>
                        </a:rPr>
                        <a:t>&lt;.0001</a:t>
                      </a:r>
                    </a:p>
                  </a:txBody>
                  <a:tcPr marL="47625" marR="47625" marT="47625" marB="47625"/>
                </a:tc>
              </a:tr>
            </a:tbl>
          </a:graphicData>
        </a:graphic>
      </p:graphicFrame>
      <p:sp>
        <p:nvSpPr>
          <p:cNvPr id="6" name="Title 1"/>
          <p:cNvSpPr txBox="1">
            <a:spLocks/>
          </p:cNvSpPr>
          <p:nvPr/>
        </p:nvSpPr>
        <p:spPr>
          <a:xfrm>
            <a:off x="914400" y="4800600"/>
            <a:ext cx="7772400" cy="1143000"/>
          </a:xfrm>
          <a:prstGeom prst="rect">
            <a:avLst/>
          </a:prstGeom>
        </p:spPr>
        <p:txBody>
          <a:bodyPr bIns="9144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chemeClr val="tx2"/>
              </a:solidFill>
              <a:effectLst/>
              <a:uLnTx/>
              <a:uFillTx/>
              <a:latin typeface="+mj-lt"/>
              <a:ea typeface="+mj-ea"/>
              <a:cs typeface="+mj-cs"/>
            </a:endParaRPr>
          </a:p>
        </p:txBody>
      </p:sp>
      <p:sp>
        <p:nvSpPr>
          <p:cNvPr id="7" name="Title 1"/>
          <p:cNvSpPr txBox="1">
            <a:spLocks/>
          </p:cNvSpPr>
          <p:nvPr/>
        </p:nvSpPr>
        <p:spPr>
          <a:xfrm>
            <a:off x="914400" y="5105400"/>
            <a:ext cx="7772400" cy="1752600"/>
          </a:xfrm>
          <a:prstGeom prst="rect">
            <a:avLst/>
          </a:prstGeom>
        </p:spPr>
        <p:txBody>
          <a:bodyPr bIns="91440" anchor="b" anchorCtr="0">
            <a:normAutofit lnSpcReduction="10000"/>
          </a:bodyPr>
          <a:lstStyle/>
          <a:p>
            <a:pPr algn="ctr">
              <a:spcBef>
                <a:spcPct val="0"/>
              </a:spcBef>
            </a:pPr>
            <a:r>
              <a:rPr kumimoji="0" lang="en-US" i="0" u="none" strike="noStrike" kern="1200" cap="none" spc="0" normalizeH="0" baseline="0" noProof="0" dirty="0" smtClean="0">
                <a:ln>
                  <a:noFill/>
                </a:ln>
                <a:effectLst/>
                <a:uLnTx/>
                <a:uFillTx/>
                <a:ea typeface="+mj-ea"/>
                <a:cs typeface="+mj-cs"/>
              </a:rPr>
              <a:t>Growth </a:t>
            </a:r>
            <a:r>
              <a:rPr lang="en-US" dirty="0" smtClean="0">
                <a:ea typeface="+mj-ea"/>
                <a:cs typeface="+mj-cs"/>
              </a:rPr>
              <a:t>= -44.5762 + </a:t>
            </a:r>
            <a:r>
              <a:rPr lang="en-US" i="0" dirty="0" smtClean="0"/>
              <a:t>14.28933*GCFC -0.62965*FDI + 0.99898* Export + 9.31565 * Labor</a:t>
            </a:r>
          </a:p>
          <a:p>
            <a:pPr>
              <a:spcBef>
                <a:spcPct val="0"/>
              </a:spcBef>
            </a:pPr>
            <a:endParaRPr lang="en-US" sz="1200" dirty="0">
              <a:solidFill>
                <a:srgbClr val="000000"/>
              </a:solidFill>
            </a:endParaRPr>
          </a:p>
          <a:p>
            <a:pPr>
              <a:spcBef>
                <a:spcPct val="0"/>
              </a:spcBef>
            </a:pPr>
            <a:endParaRPr lang="en-US" sz="1200" i="0" dirty="0" smtClean="0">
              <a:solidFill>
                <a:srgbClr val="000000"/>
              </a:solidFill>
            </a:endParaRPr>
          </a:p>
          <a:p>
            <a:pPr>
              <a:spcBef>
                <a:spcPct val="0"/>
              </a:spcBef>
            </a:pPr>
            <a:endParaRPr lang="en-US" sz="1200" i="0" dirty="0" smtClean="0">
              <a:solidFill>
                <a:srgbClr val="000000"/>
              </a:solidFill>
            </a:endParaRPr>
          </a:p>
          <a:p>
            <a:pPr>
              <a:spcBef>
                <a:spcPct val="0"/>
              </a:spcBef>
            </a:pPr>
            <a:endParaRPr lang="en-US" sz="1200" b="0" i="0" dirty="0" smtClean="0">
              <a:solidFill>
                <a:srgbClr val="000000"/>
              </a:solidFill>
              <a:latin typeface="Arial"/>
            </a:endParaRPr>
          </a:p>
          <a:p>
            <a:pPr>
              <a:spcBef>
                <a:spcPct val="0"/>
              </a:spcBef>
            </a:pPr>
            <a:endParaRPr lang="en-US" sz="1200" b="0" i="0" dirty="0" smtClean="0">
              <a:solidFill>
                <a:srgbClr val="000000"/>
              </a:solidFill>
              <a:latin typeface="Arial"/>
            </a:endParaRPr>
          </a:p>
          <a:p>
            <a:pPr>
              <a:spcBef>
                <a:spcPct val="0"/>
              </a:spcBef>
            </a:pPr>
            <a:r>
              <a:rPr lang="en-US" sz="1200" b="0" i="0" dirty="0" smtClean="0">
                <a:solidFill>
                  <a:srgbClr val="000000"/>
                </a:solidFill>
                <a:latin typeface="Arial"/>
              </a:rPr>
              <a:t> </a:t>
            </a:r>
          </a:p>
          <a:p>
            <a:pPr>
              <a:spcBef>
                <a:spcPct val="0"/>
              </a:spcBef>
            </a:pPr>
            <a:endParaRPr lang="en-US" sz="1200" dirty="0">
              <a:solidFill>
                <a:schemeClr val="tx2"/>
              </a:solidFill>
              <a:ea typeface="+mj-ea"/>
              <a:cs typeface="+mj-cs"/>
            </a:endParaRPr>
          </a:p>
          <a:p>
            <a:pPr>
              <a:spcBef>
                <a:spcPct val="0"/>
              </a:spcBef>
            </a:pPr>
            <a:endParaRPr kumimoji="0" lang="en-US" sz="1200" b="0" i="0" u="none" strike="noStrike" kern="1200" cap="none" spc="0" normalizeH="0" baseline="0" noProof="0" dirty="0">
              <a:ln>
                <a:noFill/>
              </a:ln>
              <a:solidFill>
                <a:schemeClr val="tx2"/>
              </a:solidFill>
              <a:effectLst/>
              <a:uLnTx/>
              <a:uFillTx/>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712</TotalTime>
  <Words>2628</Words>
  <Application>Microsoft Office PowerPoint</Application>
  <PresentationFormat>On-screen Show (4:3)</PresentationFormat>
  <Paragraphs>1223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INTRODUCTION  CLRM, GLRM and SUR models make the following assumption:   The error term is uncorrelated with each explanatory variable.  </vt:lpstr>
      <vt:lpstr>Slide 2</vt:lpstr>
      <vt:lpstr>Model</vt:lpstr>
      <vt:lpstr>Classification of Variables</vt:lpstr>
      <vt:lpstr>Identification</vt:lpstr>
      <vt:lpstr>Slide 6</vt:lpstr>
      <vt:lpstr>Estimation of the Model</vt:lpstr>
      <vt:lpstr>OLS Estimation</vt:lpstr>
      <vt:lpstr>OLS Estimation</vt:lpstr>
      <vt:lpstr>Methods of estimation</vt:lpstr>
      <vt:lpstr>Assumptions</vt:lpstr>
      <vt:lpstr>SAS command:proc syslin data = sasuser.Consa 2sls;            endogenous  Growth GCFC FDI Export;       instruments Labor Wage M3 EXRATE;       First: model Growth = GCFC FDI Export Labor;       Second: model FDI = Growth GCFC Wage;       Third: model GCFC = FDI Growth M3;       Fourth: model Export = Growth EXRATE GCFC;    run;   </vt:lpstr>
      <vt:lpstr>3SLS</vt:lpstr>
      <vt:lpstr>Reduced Form </vt:lpstr>
      <vt:lpstr>Covariance and Correlation between Models</vt:lpstr>
      <vt:lpstr>2SLS (First Stage)  </vt:lpstr>
      <vt:lpstr>2SLS (First Stage)  </vt:lpstr>
      <vt:lpstr>2SLS (Whole Model)  </vt:lpstr>
      <vt:lpstr>2SLS (Whole Model) </vt:lpstr>
      <vt:lpstr>3SLS (Whole Model) </vt:lpstr>
      <vt:lpstr>3SLS (Whole Model) </vt:lpstr>
      <vt:lpstr>Comparison - 2SLS and 3SLS</vt:lpstr>
      <vt:lpstr>Zellner and Theil’s Equivalence</vt:lpstr>
      <vt:lpstr>3SLS (OID Equations) </vt:lpstr>
      <vt:lpstr>3SLS Comparison (Whole vs OID Equation System)</vt:lpstr>
      <vt:lpstr>3SLS(EID) vs 2SLS(EID)</vt:lpstr>
      <vt:lpstr>Data</vt:lpstr>
      <vt:lpstr>Data</vt:lpstr>
      <vt:lpstr>Limitations</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tapas</dc:creator>
  <cp:lastModifiedBy>tapas</cp:lastModifiedBy>
  <cp:revision>86</cp:revision>
  <dcterms:created xsi:type="dcterms:W3CDTF">2013-04-17T18:42:32Z</dcterms:created>
  <dcterms:modified xsi:type="dcterms:W3CDTF">2013-04-19T09:11:22Z</dcterms:modified>
</cp:coreProperties>
</file>