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78" r:id="rId10"/>
    <p:sldId id="277" r:id="rId11"/>
    <p:sldId id="269" r:id="rId12"/>
    <p:sldId id="264" r:id="rId13"/>
    <p:sldId id="270" r:id="rId14"/>
    <p:sldId id="271" r:id="rId15"/>
    <p:sldId id="274" r:id="rId16"/>
    <p:sldId id="272" r:id="rId17"/>
    <p:sldId id="273" r:id="rId18"/>
    <p:sldId id="275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E81F54-E995-4070-8814-AEC691B7AEB9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20CB63-0651-43CC-AC2E-503530C4EA38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/>
            <a:t>POOR</a:t>
          </a:r>
          <a:endParaRPr lang="en-US" sz="2400" dirty="0"/>
        </a:p>
      </dgm:t>
    </dgm:pt>
    <dgm:pt modelId="{ABCA6A3D-B990-43F2-823E-27A2FFBC4D2F}" type="parTrans" cxnId="{3FC1DB4D-90F9-45D3-9F40-87BB8EEEFB79}">
      <dgm:prSet/>
      <dgm:spPr/>
      <dgm:t>
        <a:bodyPr/>
        <a:lstStyle/>
        <a:p>
          <a:endParaRPr lang="en-US"/>
        </a:p>
      </dgm:t>
    </dgm:pt>
    <dgm:pt modelId="{385248F2-EDBF-4157-8C10-527709A212D6}" type="sibTrans" cxnId="{3FC1DB4D-90F9-45D3-9F40-87BB8EEEFB79}">
      <dgm:prSet/>
      <dgm:spPr/>
      <dgm:t>
        <a:bodyPr/>
        <a:lstStyle/>
        <a:p>
          <a:endParaRPr lang="en-US"/>
        </a:p>
      </dgm:t>
    </dgm:pt>
    <dgm:pt modelId="{000F463E-B2A9-4835-93BA-FFC8992184FE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/>
            <a:t>Y</a:t>
          </a:r>
          <a:r>
            <a:rPr lang="en-US" sz="1400" dirty="0" smtClean="0"/>
            <a:t>i</a:t>
          </a:r>
          <a:r>
            <a:rPr lang="en-US" sz="2400" dirty="0" smtClean="0"/>
            <a:t> = 1</a:t>
          </a:r>
          <a:endParaRPr lang="en-US" sz="2400" dirty="0"/>
        </a:p>
      </dgm:t>
    </dgm:pt>
    <dgm:pt modelId="{A2C02A2E-4DDB-43A1-A2A5-B14A8FF9A6CF}" type="parTrans" cxnId="{53D08F7E-C5D9-4556-AC73-094A7DF0F70F}">
      <dgm:prSet/>
      <dgm:spPr/>
      <dgm:t>
        <a:bodyPr/>
        <a:lstStyle/>
        <a:p>
          <a:endParaRPr lang="en-US"/>
        </a:p>
      </dgm:t>
    </dgm:pt>
    <dgm:pt modelId="{747A3E05-FD62-4524-8439-4523EF7CA6A8}" type="sibTrans" cxnId="{53D08F7E-C5D9-4556-AC73-094A7DF0F70F}">
      <dgm:prSet/>
      <dgm:spPr/>
      <dgm:t>
        <a:bodyPr/>
        <a:lstStyle/>
        <a:p>
          <a:endParaRPr lang="en-US"/>
        </a:p>
      </dgm:t>
    </dgm:pt>
    <dgm:pt modelId="{A58E268B-A0AC-4A95-A784-1F587A9BCFCA}">
      <dgm:prSet phldrT="[Tex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/>
            <a:t>FAIR</a:t>
          </a:r>
          <a:endParaRPr lang="en-US" sz="2400" dirty="0"/>
        </a:p>
      </dgm:t>
    </dgm:pt>
    <dgm:pt modelId="{3932FD93-9757-4CCE-93E8-261BD63230C8}" type="parTrans" cxnId="{33F731FA-A0B8-4DDD-824E-1EBD42B93AE8}">
      <dgm:prSet/>
      <dgm:spPr/>
      <dgm:t>
        <a:bodyPr/>
        <a:lstStyle/>
        <a:p>
          <a:endParaRPr lang="en-US"/>
        </a:p>
      </dgm:t>
    </dgm:pt>
    <dgm:pt modelId="{62710232-B1B8-45A6-B157-15A84ED68342}" type="sibTrans" cxnId="{33F731FA-A0B8-4DDD-824E-1EBD42B93AE8}">
      <dgm:prSet/>
      <dgm:spPr/>
      <dgm:t>
        <a:bodyPr/>
        <a:lstStyle/>
        <a:p>
          <a:endParaRPr lang="en-US"/>
        </a:p>
      </dgm:t>
    </dgm:pt>
    <dgm:pt modelId="{28F6A198-A49E-49D4-B71A-15CAA894E297}">
      <dgm:prSet phldrT="[Tex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/>
            <a:t>Y</a:t>
          </a:r>
          <a:r>
            <a:rPr lang="en-US" sz="1400" dirty="0" smtClean="0"/>
            <a:t>i</a:t>
          </a:r>
          <a:r>
            <a:rPr lang="en-US" sz="2400" dirty="0" smtClean="0"/>
            <a:t> = 2</a:t>
          </a:r>
          <a:endParaRPr lang="en-US" sz="2400" dirty="0"/>
        </a:p>
      </dgm:t>
    </dgm:pt>
    <dgm:pt modelId="{4F834C62-0464-4A8B-B506-FF7B56599F4B}" type="parTrans" cxnId="{4186FEA2-D271-4599-A78D-BF25F56EAC83}">
      <dgm:prSet/>
      <dgm:spPr/>
      <dgm:t>
        <a:bodyPr/>
        <a:lstStyle/>
        <a:p>
          <a:endParaRPr lang="en-US"/>
        </a:p>
      </dgm:t>
    </dgm:pt>
    <dgm:pt modelId="{3A9C9D73-5272-4FF3-9192-3D83518A5ACA}" type="sibTrans" cxnId="{4186FEA2-D271-4599-A78D-BF25F56EAC83}">
      <dgm:prSet/>
      <dgm:spPr/>
      <dgm:t>
        <a:bodyPr/>
        <a:lstStyle/>
        <a:p>
          <a:endParaRPr lang="en-US"/>
        </a:p>
      </dgm:t>
    </dgm:pt>
    <dgm:pt modelId="{FB4E3CDB-72AA-460C-BC6C-002C472D27A2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/>
            <a:t>GOOD</a:t>
          </a:r>
          <a:endParaRPr lang="en-US" sz="2400" dirty="0"/>
        </a:p>
      </dgm:t>
    </dgm:pt>
    <dgm:pt modelId="{20089F8D-E770-4D29-A6E6-D44803FCDA9F}" type="parTrans" cxnId="{680E152B-F45E-4A31-996C-72F1D7A0993A}">
      <dgm:prSet/>
      <dgm:spPr/>
      <dgm:t>
        <a:bodyPr/>
        <a:lstStyle/>
        <a:p>
          <a:endParaRPr lang="en-US"/>
        </a:p>
      </dgm:t>
    </dgm:pt>
    <dgm:pt modelId="{291387B1-D040-44C9-9D00-A3A8BC32B478}" type="sibTrans" cxnId="{680E152B-F45E-4A31-996C-72F1D7A0993A}">
      <dgm:prSet/>
      <dgm:spPr/>
      <dgm:t>
        <a:bodyPr/>
        <a:lstStyle/>
        <a:p>
          <a:endParaRPr lang="en-US"/>
        </a:p>
      </dgm:t>
    </dgm:pt>
    <dgm:pt modelId="{8E5ABC11-9D8C-4501-ADF6-F517B9E65479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/>
            <a:t>Y</a:t>
          </a:r>
          <a:r>
            <a:rPr lang="en-US" sz="1800" dirty="0" smtClean="0"/>
            <a:t>i</a:t>
          </a:r>
          <a:r>
            <a:rPr lang="en-US" sz="2400" dirty="0" smtClean="0"/>
            <a:t> = 3</a:t>
          </a:r>
          <a:endParaRPr lang="en-US" sz="2400" dirty="0"/>
        </a:p>
      </dgm:t>
    </dgm:pt>
    <dgm:pt modelId="{0E085E47-CF04-45D8-A420-E43B1AED81FF}" type="parTrans" cxnId="{4BF2C674-4C4C-44A8-8EC3-785F6C49F361}">
      <dgm:prSet/>
      <dgm:spPr/>
      <dgm:t>
        <a:bodyPr/>
        <a:lstStyle/>
        <a:p>
          <a:endParaRPr lang="en-US"/>
        </a:p>
      </dgm:t>
    </dgm:pt>
    <dgm:pt modelId="{B276FF0A-DCB4-42C4-9F0B-1AE17D5BB9B7}" type="sibTrans" cxnId="{4BF2C674-4C4C-44A8-8EC3-785F6C49F361}">
      <dgm:prSet/>
      <dgm:spPr/>
      <dgm:t>
        <a:bodyPr/>
        <a:lstStyle/>
        <a:p>
          <a:endParaRPr lang="en-US"/>
        </a:p>
      </dgm:t>
    </dgm:pt>
    <dgm:pt modelId="{DC4E7C51-62D9-433A-80BB-5A1CD1116779}">
      <dgm:prSet phldrT="[Text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/>
            <a:t>EXCELLENT</a:t>
          </a:r>
          <a:endParaRPr lang="en-US" sz="2400" dirty="0"/>
        </a:p>
      </dgm:t>
    </dgm:pt>
    <dgm:pt modelId="{D5023E93-CBF9-4B7B-9303-A2558C26D9B1}" type="parTrans" cxnId="{23FD2414-873F-427A-BF7E-5D7F498B481A}">
      <dgm:prSet/>
      <dgm:spPr/>
      <dgm:t>
        <a:bodyPr/>
        <a:lstStyle/>
        <a:p>
          <a:endParaRPr lang="en-US"/>
        </a:p>
      </dgm:t>
    </dgm:pt>
    <dgm:pt modelId="{E65E766E-163A-4F18-A0AD-1B8A0CD4D116}" type="sibTrans" cxnId="{23FD2414-873F-427A-BF7E-5D7F498B481A}">
      <dgm:prSet/>
      <dgm:spPr/>
      <dgm:t>
        <a:bodyPr/>
        <a:lstStyle/>
        <a:p>
          <a:endParaRPr lang="en-US"/>
        </a:p>
      </dgm:t>
    </dgm:pt>
    <dgm:pt modelId="{CF794E3A-22F3-49E5-B8AF-38F56010EEC0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/>
            <a:t>VERY GOOD</a:t>
          </a:r>
          <a:endParaRPr lang="en-US" sz="2400" dirty="0"/>
        </a:p>
      </dgm:t>
    </dgm:pt>
    <dgm:pt modelId="{BF863EEA-29BC-4958-AF00-9424DCBBB765}" type="parTrans" cxnId="{7B322DE2-52DE-4AE3-9690-857F10E18EE8}">
      <dgm:prSet/>
      <dgm:spPr/>
      <dgm:t>
        <a:bodyPr/>
        <a:lstStyle/>
        <a:p>
          <a:endParaRPr lang="en-US"/>
        </a:p>
      </dgm:t>
    </dgm:pt>
    <dgm:pt modelId="{672EEFCE-743C-4AB6-A62E-7FB338CAC53C}" type="sibTrans" cxnId="{7B322DE2-52DE-4AE3-9690-857F10E18EE8}">
      <dgm:prSet/>
      <dgm:spPr/>
      <dgm:t>
        <a:bodyPr/>
        <a:lstStyle/>
        <a:p>
          <a:endParaRPr lang="en-US"/>
        </a:p>
      </dgm:t>
    </dgm:pt>
    <dgm:pt modelId="{DE260FC5-0952-442B-9C91-904385F82B59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/>
            <a:t>Y</a:t>
          </a:r>
          <a:r>
            <a:rPr lang="en-US" sz="1800" dirty="0" smtClean="0"/>
            <a:t>i </a:t>
          </a:r>
          <a:r>
            <a:rPr lang="en-US" sz="2400" dirty="0" smtClean="0"/>
            <a:t>= 4</a:t>
          </a:r>
          <a:endParaRPr lang="en-US" sz="2400" dirty="0"/>
        </a:p>
      </dgm:t>
    </dgm:pt>
    <dgm:pt modelId="{8277DDEA-94BE-4CB8-B7AC-4D0151277C8A}" type="parTrans" cxnId="{C69A4373-9FBA-43E6-AFA7-BCC0FEE4E027}">
      <dgm:prSet/>
      <dgm:spPr/>
      <dgm:t>
        <a:bodyPr/>
        <a:lstStyle/>
        <a:p>
          <a:endParaRPr lang="en-US"/>
        </a:p>
      </dgm:t>
    </dgm:pt>
    <dgm:pt modelId="{E7179DB2-18CB-4E57-A4B4-365407E40330}" type="sibTrans" cxnId="{C69A4373-9FBA-43E6-AFA7-BCC0FEE4E027}">
      <dgm:prSet/>
      <dgm:spPr/>
      <dgm:t>
        <a:bodyPr/>
        <a:lstStyle/>
        <a:p>
          <a:endParaRPr lang="en-US"/>
        </a:p>
      </dgm:t>
    </dgm:pt>
    <dgm:pt modelId="{A81BE058-6F0C-4EE6-B5F3-C5ED94720C53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/>
            <a:t>Y</a:t>
          </a:r>
          <a:r>
            <a:rPr lang="en-US" sz="1800" dirty="0" smtClean="0"/>
            <a:t>i</a:t>
          </a:r>
          <a:r>
            <a:rPr lang="en-US" sz="2400" dirty="0" smtClean="0"/>
            <a:t> = 5</a:t>
          </a:r>
          <a:endParaRPr lang="en-US" sz="2400" dirty="0"/>
        </a:p>
      </dgm:t>
    </dgm:pt>
    <dgm:pt modelId="{CEC8F1E3-1751-4B43-A728-6B1F832B806A}" type="parTrans" cxnId="{D5E19118-4928-4F36-AB11-2440834B50B2}">
      <dgm:prSet/>
      <dgm:spPr/>
      <dgm:t>
        <a:bodyPr/>
        <a:lstStyle/>
        <a:p>
          <a:endParaRPr lang="en-US"/>
        </a:p>
      </dgm:t>
    </dgm:pt>
    <dgm:pt modelId="{16A83D55-7641-4AF4-971E-4742CB8AECEE}" type="sibTrans" cxnId="{D5E19118-4928-4F36-AB11-2440834B50B2}">
      <dgm:prSet/>
      <dgm:spPr/>
      <dgm:t>
        <a:bodyPr/>
        <a:lstStyle/>
        <a:p>
          <a:endParaRPr lang="en-US"/>
        </a:p>
      </dgm:t>
    </dgm:pt>
    <dgm:pt modelId="{0E42636B-79D9-4575-9E77-67C988D0E25F}" type="pres">
      <dgm:prSet presAssocID="{CFE81F54-E995-4070-8814-AEC691B7AEB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CBEA6E-0300-436C-9B28-2C28B136D925}" type="pres">
      <dgm:prSet presAssocID="{DF20CB63-0651-43CC-AC2E-503530C4EA38}" presName="node" presStyleLbl="node1" presStyleIdx="0" presStyleCnt="5" custScaleX="77184" custLinFactNeighborX="285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F5606A-EA94-4C94-8475-575E47038C44}" type="pres">
      <dgm:prSet presAssocID="{385248F2-EDBF-4157-8C10-527709A212D6}" presName="sibTrans" presStyleCnt="0"/>
      <dgm:spPr/>
    </dgm:pt>
    <dgm:pt modelId="{26B91493-58D4-4AE5-B15F-AD8147B2ABBC}" type="pres">
      <dgm:prSet presAssocID="{A58E268B-A0AC-4A95-A784-1F587A9BCFCA}" presName="node" presStyleLbl="node1" presStyleIdx="1" presStyleCnt="5" custScaleX="829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CB186F-A576-46FD-94F7-E1EB35CBFDA5}" type="pres">
      <dgm:prSet presAssocID="{62710232-B1B8-45A6-B157-15A84ED68342}" presName="sibTrans" presStyleCnt="0"/>
      <dgm:spPr/>
    </dgm:pt>
    <dgm:pt modelId="{582EB504-4B12-4F07-9C63-41B04AA2E816}" type="pres">
      <dgm:prSet presAssocID="{FB4E3CDB-72AA-460C-BC6C-002C472D27A2}" presName="node" presStyleLbl="node1" presStyleIdx="2" presStyleCnt="5" custScaleX="742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FAC205-989D-4009-8128-902AF7140C2F}" type="pres">
      <dgm:prSet presAssocID="{291387B1-D040-44C9-9D00-A3A8BC32B478}" presName="sibTrans" presStyleCnt="0"/>
      <dgm:spPr/>
    </dgm:pt>
    <dgm:pt modelId="{34BD0660-A77B-44D2-9534-B449085E4DAD}" type="pres">
      <dgm:prSet presAssocID="{CF794E3A-22F3-49E5-B8AF-38F56010EEC0}" presName="node" presStyleLbl="node1" presStyleIdx="3" presStyleCnt="5" custScaleX="857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21378A-15CF-4C4B-B795-8551116DBADE}" type="pres">
      <dgm:prSet presAssocID="{672EEFCE-743C-4AB6-A62E-7FB338CAC53C}" presName="sibTrans" presStyleCnt="0"/>
      <dgm:spPr/>
    </dgm:pt>
    <dgm:pt modelId="{FEFB6A3E-1F37-4D36-BAB5-D474C5E196F3}" type="pres">
      <dgm:prSet presAssocID="{DC4E7C51-62D9-433A-80BB-5A1CD111677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11F4F6-F8C4-4263-BEDE-03F08106A3F0}" type="presOf" srcId="{DE260FC5-0952-442B-9C91-904385F82B59}" destId="{34BD0660-A77B-44D2-9534-B449085E4DAD}" srcOrd="0" destOrd="1" presId="urn:microsoft.com/office/officeart/2005/8/layout/hList6"/>
    <dgm:cxn modelId="{026AC3C6-96F5-442B-A473-9C113F5F2B7B}" type="presOf" srcId="{28F6A198-A49E-49D4-B71A-15CAA894E297}" destId="{26B91493-58D4-4AE5-B15F-AD8147B2ABBC}" srcOrd="0" destOrd="1" presId="urn:microsoft.com/office/officeart/2005/8/layout/hList6"/>
    <dgm:cxn modelId="{680E152B-F45E-4A31-996C-72F1D7A0993A}" srcId="{CFE81F54-E995-4070-8814-AEC691B7AEB9}" destId="{FB4E3CDB-72AA-460C-BC6C-002C472D27A2}" srcOrd="2" destOrd="0" parTransId="{20089F8D-E770-4D29-A6E6-D44803FCDA9F}" sibTransId="{291387B1-D040-44C9-9D00-A3A8BC32B478}"/>
    <dgm:cxn modelId="{9F8C6902-3E55-45E1-83FB-89FB8BBF78E7}" type="presOf" srcId="{8E5ABC11-9D8C-4501-ADF6-F517B9E65479}" destId="{582EB504-4B12-4F07-9C63-41B04AA2E816}" srcOrd="0" destOrd="1" presId="urn:microsoft.com/office/officeart/2005/8/layout/hList6"/>
    <dgm:cxn modelId="{9279195B-1BBB-4B21-AE9E-5C0E223AC455}" type="presOf" srcId="{CFE81F54-E995-4070-8814-AEC691B7AEB9}" destId="{0E42636B-79D9-4575-9E77-67C988D0E25F}" srcOrd="0" destOrd="0" presId="urn:microsoft.com/office/officeart/2005/8/layout/hList6"/>
    <dgm:cxn modelId="{7B322DE2-52DE-4AE3-9690-857F10E18EE8}" srcId="{CFE81F54-E995-4070-8814-AEC691B7AEB9}" destId="{CF794E3A-22F3-49E5-B8AF-38F56010EEC0}" srcOrd="3" destOrd="0" parTransId="{BF863EEA-29BC-4958-AF00-9424DCBBB765}" sibTransId="{672EEFCE-743C-4AB6-A62E-7FB338CAC53C}"/>
    <dgm:cxn modelId="{53D08F7E-C5D9-4556-AC73-094A7DF0F70F}" srcId="{DF20CB63-0651-43CC-AC2E-503530C4EA38}" destId="{000F463E-B2A9-4835-93BA-FFC8992184FE}" srcOrd="0" destOrd="0" parTransId="{A2C02A2E-4DDB-43A1-A2A5-B14A8FF9A6CF}" sibTransId="{747A3E05-FD62-4524-8439-4523EF7CA6A8}"/>
    <dgm:cxn modelId="{609A605E-7721-4BEC-8FE5-0C45772BB2E6}" type="presOf" srcId="{DF20CB63-0651-43CC-AC2E-503530C4EA38}" destId="{2FCBEA6E-0300-436C-9B28-2C28B136D925}" srcOrd="0" destOrd="0" presId="urn:microsoft.com/office/officeart/2005/8/layout/hList6"/>
    <dgm:cxn modelId="{33F731FA-A0B8-4DDD-824E-1EBD42B93AE8}" srcId="{CFE81F54-E995-4070-8814-AEC691B7AEB9}" destId="{A58E268B-A0AC-4A95-A784-1F587A9BCFCA}" srcOrd="1" destOrd="0" parTransId="{3932FD93-9757-4CCE-93E8-261BD63230C8}" sibTransId="{62710232-B1B8-45A6-B157-15A84ED68342}"/>
    <dgm:cxn modelId="{23FD2414-873F-427A-BF7E-5D7F498B481A}" srcId="{CFE81F54-E995-4070-8814-AEC691B7AEB9}" destId="{DC4E7C51-62D9-433A-80BB-5A1CD1116779}" srcOrd="4" destOrd="0" parTransId="{D5023E93-CBF9-4B7B-9303-A2558C26D9B1}" sibTransId="{E65E766E-163A-4F18-A0AD-1B8A0CD4D116}"/>
    <dgm:cxn modelId="{3E5154CC-064E-4227-A6F6-E86755D6B38D}" type="presOf" srcId="{DC4E7C51-62D9-433A-80BB-5A1CD1116779}" destId="{FEFB6A3E-1F37-4D36-BAB5-D474C5E196F3}" srcOrd="0" destOrd="0" presId="urn:microsoft.com/office/officeart/2005/8/layout/hList6"/>
    <dgm:cxn modelId="{B4BC5E04-60B6-460C-BC02-807887101246}" type="presOf" srcId="{000F463E-B2A9-4835-93BA-FFC8992184FE}" destId="{2FCBEA6E-0300-436C-9B28-2C28B136D925}" srcOrd="0" destOrd="1" presId="urn:microsoft.com/office/officeart/2005/8/layout/hList6"/>
    <dgm:cxn modelId="{4186FEA2-D271-4599-A78D-BF25F56EAC83}" srcId="{A58E268B-A0AC-4A95-A784-1F587A9BCFCA}" destId="{28F6A198-A49E-49D4-B71A-15CAA894E297}" srcOrd="0" destOrd="0" parTransId="{4F834C62-0464-4A8B-B506-FF7B56599F4B}" sibTransId="{3A9C9D73-5272-4FF3-9192-3D83518A5ACA}"/>
    <dgm:cxn modelId="{3FC1DB4D-90F9-45D3-9F40-87BB8EEEFB79}" srcId="{CFE81F54-E995-4070-8814-AEC691B7AEB9}" destId="{DF20CB63-0651-43CC-AC2E-503530C4EA38}" srcOrd="0" destOrd="0" parTransId="{ABCA6A3D-B990-43F2-823E-27A2FFBC4D2F}" sibTransId="{385248F2-EDBF-4157-8C10-527709A212D6}"/>
    <dgm:cxn modelId="{C69A4373-9FBA-43E6-AFA7-BCC0FEE4E027}" srcId="{CF794E3A-22F3-49E5-B8AF-38F56010EEC0}" destId="{DE260FC5-0952-442B-9C91-904385F82B59}" srcOrd="0" destOrd="0" parTransId="{8277DDEA-94BE-4CB8-B7AC-4D0151277C8A}" sibTransId="{E7179DB2-18CB-4E57-A4B4-365407E40330}"/>
    <dgm:cxn modelId="{D7C85E13-38F2-4A8C-A146-EDE763548043}" type="presOf" srcId="{A58E268B-A0AC-4A95-A784-1F587A9BCFCA}" destId="{26B91493-58D4-4AE5-B15F-AD8147B2ABBC}" srcOrd="0" destOrd="0" presId="urn:microsoft.com/office/officeart/2005/8/layout/hList6"/>
    <dgm:cxn modelId="{4BF2C674-4C4C-44A8-8EC3-785F6C49F361}" srcId="{FB4E3CDB-72AA-460C-BC6C-002C472D27A2}" destId="{8E5ABC11-9D8C-4501-ADF6-F517B9E65479}" srcOrd="0" destOrd="0" parTransId="{0E085E47-CF04-45D8-A420-E43B1AED81FF}" sibTransId="{B276FF0A-DCB4-42C4-9F0B-1AE17D5BB9B7}"/>
    <dgm:cxn modelId="{9DDC1E73-3988-480C-B049-355724D8228F}" type="presOf" srcId="{A81BE058-6F0C-4EE6-B5F3-C5ED94720C53}" destId="{FEFB6A3E-1F37-4D36-BAB5-D474C5E196F3}" srcOrd="0" destOrd="1" presId="urn:microsoft.com/office/officeart/2005/8/layout/hList6"/>
    <dgm:cxn modelId="{C8D508F3-BE5D-41A7-91BB-DAD6CB3C46A8}" type="presOf" srcId="{FB4E3CDB-72AA-460C-BC6C-002C472D27A2}" destId="{582EB504-4B12-4F07-9C63-41B04AA2E816}" srcOrd="0" destOrd="0" presId="urn:microsoft.com/office/officeart/2005/8/layout/hList6"/>
    <dgm:cxn modelId="{61BFAEF9-E629-4814-A0ED-E66F4DCEB238}" type="presOf" srcId="{CF794E3A-22F3-49E5-B8AF-38F56010EEC0}" destId="{34BD0660-A77B-44D2-9534-B449085E4DAD}" srcOrd="0" destOrd="0" presId="urn:microsoft.com/office/officeart/2005/8/layout/hList6"/>
    <dgm:cxn modelId="{D5E19118-4928-4F36-AB11-2440834B50B2}" srcId="{DC4E7C51-62D9-433A-80BB-5A1CD1116779}" destId="{A81BE058-6F0C-4EE6-B5F3-C5ED94720C53}" srcOrd="0" destOrd="0" parTransId="{CEC8F1E3-1751-4B43-A728-6B1F832B806A}" sibTransId="{16A83D55-7641-4AF4-971E-4742CB8AECEE}"/>
    <dgm:cxn modelId="{B18A617D-5C27-4302-A82B-158572558E8A}" type="presParOf" srcId="{0E42636B-79D9-4575-9E77-67C988D0E25F}" destId="{2FCBEA6E-0300-436C-9B28-2C28B136D925}" srcOrd="0" destOrd="0" presId="urn:microsoft.com/office/officeart/2005/8/layout/hList6"/>
    <dgm:cxn modelId="{D94F483F-CA44-4D83-8B5B-43F5C90D6233}" type="presParOf" srcId="{0E42636B-79D9-4575-9E77-67C988D0E25F}" destId="{7AF5606A-EA94-4C94-8475-575E47038C44}" srcOrd="1" destOrd="0" presId="urn:microsoft.com/office/officeart/2005/8/layout/hList6"/>
    <dgm:cxn modelId="{DFA8188C-E83E-4B2F-A6C0-C34B1DE42837}" type="presParOf" srcId="{0E42636B-79D9-4575-9E77-67C988D0E25F}" destId="{26B91493-58D4-4AE5-B15F-AD8147B2ABBC}" srcOrd="2" destOrd="0" presId="urn:microsoft.com/office/officeart/2005/8/layout/hList6"/>
    <dgm:cxn modelId="{D469C342-4476-4D35-9032-DFB522CED550}" type="presParOf" srcId="{0E42636B-79D9-4575-9E77-67C988D0E25F}" destId="{AECB186F-A576-46FD-94F7-E1EB35CBFDA5}" srcOrd="3" destOrd="0" presId="urn:microsoft.com/office/officeart/2005/8/layout/hList6"/>
    <dgm:cxn modelId="{7F34A935-D0B2-4D18-B1FF-1918F653D53F}" type="presParOf" srcId="{0E42636B-79D9-4575-9E77-67C988D0E25F}" destId="{582EB504-4B12-4F07-9C63-41B04AA2E816}" srcOrd="4" destOrd="0" presId="urn:microsoft.com/office/officeart/2005/8/layout/hList6"/>
    <dgm:cxn modelId="{7473FB3E-63C1-42DA-B818-501B496CD113}" type="presParOf" srcId="{0E42636B-79D9-4575-9E77-67C988D0E25F}" destId="{0BFAC205-989D-4009-8128-902AF7140C2F}" srcOrd="5" destOrd="0" presId="urn:microsoft.com/office/officeart/2005/8/layout/hList6"/>
    <dgm:cxn modelId="{4068696E-02A3-4072-B721-24A9AAB114F5}" type="presParOf" srcId="{0E42636B-79D9-4575-9E77-67C988D0E25F}" destId="{34BD0660-A77B-44D2-9534-B449085E4DAD}" srcOrd="6" destOrd="0" presId="urn:microsoft.com/office/officeart/2005/8/layout/hList6"/>
    <dgm:cxn modelId="{12A39626-548F-442F-9AF5-40FA7781841B}" type="presParOf" srcId="{0E42636B-79D9-4575-9E77-67C988D0E25F}" destId="{A921378A-15CF-4C4B-B795-8551116DBADE}" srcOrd="7" destOrd="0" presId="urn:microsoft.com/office/officeart/2005/8/layout/hList6"/>
    <dgm:cxn modelId="{CADB0616-A213-41C6-8752-B886AC918868}" type="presParOf" srcId="{0E42636B-79D9-4575-9E77-67C988D0E25F}" destId="{FEFB6A3E-1F37-4D36-BAB5-D474C5E196F3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4863C2-379F-42B2-906B-F797B7C9EB80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273E2029-8BAB-46A1-8E7F-A2BBB39D9FE2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1) Ordered </a:t>
          </a:r>
          <a:r>
            <a:rPr lang="en-US" dirty="0" err="1" smtClean="0"/>
            <a:t>Logit</a:t>
          </a:r>
          <a:r>
            <a:rPr lang="en-US" dirty="0" smtClean="0"/>
            <a:t> model for the first part of our enquiry. </a:t>
          </a:r>
          <a:endParaRPr lang="en-US" dirty="0"/>
        </a:p>
      </dgm:t>
    </dgm:pt>
    <dgm:pt modelId="{53A0751A-8351-41F5-9D86-F94FE4D969EA}" type="parTrans" cxnId="{DF55C36D-C3F2-4A9F-8E3E-4EF3DBF2B095}">
      <dgm:prSet/>
      <dgm:spPr/>
      <dgm:t>
        <a:bodyPr/>
        <a:lstStyle/>
        <a:p>
          <a:endParaRPr lang="en-US"/>
        </a:p>
      </dgm:t>
    </dgm:pt>
    <dgm:pt modelId="{1B44779B-B578-4D4E-BCC4-90EEF9A8C4C6}" type="sibTrans" cxnId="{DF55C36D-C3F2-4A9F-8E3E-4EF3DBF2B095}">
      <dgm:prSet/>
      <dgm:spPr/>
      <dgm:t>
        <a:bodyPr/>
        <a:lstStyle/>
        <a:p>
          <a:endParaRPr lang="en-US"/>
        </a:p>
      </dgm:t>
    </dgm:pt>
    <dgm:pt modelId="{53EACB5D-36CB-43CE-B48E-F3B27C51924A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2) Sequential </a:t>
          </a:r>
          <a:r>
            <a:rPr lang="en-US" dirty="0" err="1" smtClean="0"/>
            <a:t>Logit</a:t>
          </a:r>
          <a:r>
            <a:rPr lang="en-US" dirty="0" smtClean="0"/>
            <a:t> Model for the second part of our enquiry</a:t>
          </a:r>
          <a:endParaRPr lang="en-US" dirty="0"/>
        </a:p>
      </dgm:t>
    </dgm:pt>
    <dgm:pt modelId="{5499C045-08C2-43E6-BD53-DFABA158ABFB}" type="parTrans" cxnId="{B288E2EF-106E-43C6-B1CF-DEF50C531D0E}">
      <dgm:prSet/>
      <dgm:spPr/>
      <dgm:t>
        <a:bodyPr/>
        <a:lstStyle/>
        <a:p>
          <a:endParaRPr lang="en-US"/>
        </a:p>
      </dgm:t>
    </dgm:pt>
    <dgm:pt modelId="{11FCAFDB-AAA5-4770-AD06-2B378A5CE5BD}" type="sibTrans" cxnId="{B288E2EF-106E-43C6-B1CF-DEF50C531D0E}">
      <dgm:prSet/>
      <dgm:spPr/>
      <dgm:t>
        <a:bodyPr/>
        <a:lstStyle/>
        <a:p>
          <a:endParaRPr lang="en-US"/>
        </a:p>
      </dgm:t>
    </dgm:pt>
    <dgm:pt modelId="{1DD072C9-FA1E-47CB-BBB9-4ABC47498497}" type="pres">
      <dgm:prSet presAssocID="{E94863C2-379F-42B2-906B-F797B7C9EB80}" presName="linearFlow" presStyleCnt="0">
        <dgm:presLayoutVars>
          <dgm:dir/>
          <dgm:resizeHandles val="exact"/>
        </dgm:presLayoutVars>
      </dgm:prSet>
      <dgm:spPr/>
    </dgm:pt>
    <dgm:pt modelId="{15FF9BAB-8E52-40CE-A82B-2072C56C0AB1}" type="pres">
      <dgm:prSet presAssocID="{273E2029-8BAB-46A1-8E7F-A2BBB39D9FE2}" presName="composite" presStyleCnt="0"/>
      <dgm:spPr/>
    </dgm:pt>
    <dgm:pt modelId="{7A5F224A-78D3-48FB-9419-702241192E74}" type="pres">
      <dgm:prSet presAssocID="{273E2029-8BAB-46A1-8E7F-A2BBB39D9FE2}" presName="imgShp" presStyleLbl="fgImgPlace1" presStyleIdx="0" presStyleCnt="2" custFlipHor="1" custScaleX="39437" custScaleY="21691" custLinFactNeighborX="-40293" custLinFactNeighborY="0"/>
      <dgm:spPr/>
    </dgm:pt>
    <dgm:pt modelId="{3977CDB4-92D4-49BF-BA3B-5EA032CCD7F9}" type="pres">
      <dgm:prSet presAssocID="{273E2029-8BAB-46A1-8E7F-A2BBB39D9FE2}" presName="txShp" presStyleLbl="node1" presStyleIdx="0" presStyleCnt="2" custScaleX="133060" custScaleY="122230" custLinFactNeighborX="188" custLinFactNeighborY="-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BF56B0-6923-47A3-AA82-224AE3F09534}" type="pres">
      <dgm:prSet presAssocID="{1B44779B-B578-4D4E-BCC4-90EEF9A8C4C6}" presName="spacing" presStyleCnt="0"/>
      <dgm:spPr/>
    </dgm:pt>
    <dgm:pt modelId="{04912687-24CC-485F-B831-045CE0A07674}" type="pres">
      <dgm:prSet presAssocID="{53EACB5D-36CB-43CE-B48E-F3B27C51924A}" presName="composite" presStyleCnt="0"/>
      <dgm:spPr/>
    </dgm:pt>
    <dgm:pt modelId="{4D3D8942-DEC4-4D23-BD90-338328C189F9}" type="pres">
      <dgm:prSet presAssocID="{53EACB5D-36CB-43CE-B48E-F3B27C51924A}" presName="imgShp" presStyleLbl="fgImgPlace1" presStyleIdx="1" presStyleCnt="2" custFlipVert="1" custFlipHor="1" custScaleX="39561" custScaleY="22966" custLinFactNeighborX="-39119" custLinFactNeighborY="90"/>
      <dgm:spPr/>
    </dgm:pt>
    <dgm:pt modelId="{66720FA8-F7DE-4A67-8418-2FAF61559EB8}" type="pres">
      <dgm:prSet presAssocID="{53EACB5D-36CB-43CE-B48E-F3B27C51924A}" presName="txShp" presStyleLbl="node1" presStyleIdx="1" presStyleCnt="2" custScaleX="132685" custScaleY="1330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5870C5-F1B6-4DFA-BC27-31A38F45EFBF}" type="presOf" srcId="{273E2029-8BAB-46A1-8E7F-A2BBB39D9FE2}" destId="{3977CDB4-92D4-49BF-BA3B-5EA032CCD7F9}" srcOrd="0" destOrd="0" presId="urn:microsoft.com/office/officeart/2005/8/layout/vList3#1"/>
    <dgm:cxn modelId="{DF55C36D-C3F2-4A9F-8E3E-4EF3DBF2B095}" srcId="{E94863C2-379F-42B2-906B-F797B7C9EB80}" destId="{273E2029-8BAB-46A1-8E7F-A2BBB39D9FE2}" srcOrd="0" destOrd="0" parTransId="{53A0751A-8351-41F5-9D86-F94FE4D969EA}" sibTransId="{1B44779B-B578-4D4E-BCC4-90EEF9A8C4C6}"/>
    <dgm:cxn modelId="{14FB7F38-5FD5-46E5-BFC5-CC8999629D08}" type="presOf" srcId="{E94863C2-379F-42B2-906B-F797B7C9EB80}" destId="{1DD072C9-FA1E-47CB-BBB9-4ABC47498497}" srcOrd="0" destOrd="0" presId="urn:microsoft.com/office/officeart/2005/8/layout/vList3#1"/>
    <dgm:cxn modelId="{B288E2EF-106E-43C6-B1CF-DEF50C531D0E}" srcId="{E94863C2-379F-42B2-906B-F797B7C9EB80}" destId="{53EACB5D-36CB-43CE-B48E-F3B27C51924A}" srcOrd="1" destOrd="0" parTransId="{5499C045-08C2-43E6-BD53-DFABA158ABFB}" sibTransId="{11FCAFDB-AAA5-4770-AD06-2B378A5CE5BD}"/>
    <dgm:cxn modelId="{EA3B8579-31F5-4CE2-A0C7-665952C892D5}" type="presOf" srcId="{53EACB5D-36CB-43CE-B48E-F3B27C51924A}" destId="{66720FA8-F7DE-4A67-8418-2FAF61559EB8}" srcOrd="0" destOrd="0" presId="urn:microsoft.com/office/officeart/2005/8/layout/vList3#1"/>
    <dgm:cxn modelId="{8ED8E0A3-6A92-4253-B6E7-FE1575D186A2}" type="presParOf" srcId="{1DD072C9-FA1E-47CB-BBB9-4ABC47498497}" destId="{15FF9BAB-8E52-40CE-A82B-2072C56C0AB1}" srcOrd="0" destOrd="0" presId="urn:microsoft.com/office/officeart/2005/8/layout/vList3#1"/>
    <dgm:cxn modelId="{D2BCEAA1-4CF3-482E-B21F-D2734085D2C2}" type="presParOf" srcId="{15FF9BAB-8E52-40CE-A82B-2072C56C0AB1}" destId="{7A5F224A-78D3-48FB-9419-702241192E74}" srcOrd="0" destOrd="0" presId="urn:microsoft.com/office/officeart/2005/8/layout/vList3#1"/>
    <dgm:cxn modelId="{61066F87-8824-4648-87D3-2466E349E8DA}" type="presParOf" srcId="{15FF9BAB-8E52-40CE-A82B-2072C56C0AB1}" destId="{3977CDB4-92D4-49BF-BA3B-5EA032CCD7F9}" srcOrd="1" destOrd="0" presId="urn:microsoft.com/office/officeart/2005/8/layout/vList3#1"/>
    <dgm:cxn modelId="{B41BB209-4AB2-479A-B31A-D0EE8ECDA7CF}" type="presParOf" srcId="{1DD072C9-FA1E-47CB-BBB9-4ABC47498497}" destId="{85BF56B0-6923-47A3-AA82-224AE3F09534}" srcOrd="1" destOrd="0" presId="urn:microsoft.com/office/officeart/2005/8/layout/vList3#1"/>
    <dgm:cxn modelId="{2851FD85-FAE5-40FF-A4D6-099CE69098E6}" type="presParOf" srcId="{1DD072C9-FA1E-47CB-BBB9-4ABC47498497}" destId="{04912687-24CC-485F-B831-045CE0A07674}" srcOrd="2" destOrd="0" presId="urn:microsoft.com/office/officeart/2005/8/layout/vList3#1"/>
    <dgm:cxn modelId="{D02A71A5-93D5-4751-BA75-F1A0027835B9}" type="presParOf" srcId="{04912687-24CC-485F-B831-045CE0A07674}" destId="{4D3D8942-DEC4-4D23-BD90-338328C189F9}" srcOrd="0" destOrd="0" presId="urn:microsoft.com/office/officeart/2005/8/layout/vList3#1"/>
    <dgm:cxn modelId="{AE601F2A-A92B-4B3A-B2AC-3256D86E0284}" type="presParOf" srcId="{04912687-24CC-485F-B831-045CE0A07674}" destId="{66720FA8-F7DE-4A67-8418-2FAF61559EB8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2EF7DF-39DD-4B2E-8E34-544AA37256DE}" type="doc">
      <dgm:prSet loTypeId="urn:microsoft.com/office/officeart/2005/8/layout/hList6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n-US"/>
        </a:p>
      </dgm:t>
    </dgm:pt>
    <dgm:pt modelId="{B6DF2693-72E5-4C95-98B4-5AA926EB5F3A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One additional year of age results in a 3.13% decreases in odds ratio of higher self rating.</a:t>
          </a:r>
          <a:endParaRPr lang="en-US" dirty="0"/>
        </a:p>
      </dgm:t>
    </dgm:pt>
    <dgm:pt modelId="{935A7AF7-BB8E-4EDC-BBC0-77F7C872018E}" type="parTrans" cxnId="{ED9A787D-065A-4257-BA06-9113CCAEE426}">
      <dgm:prSet/>
      <dgm:spPr/>
      <dgm:t>
        <a:bodyPr/>
        <a:lstStyle/>
        <a:p>
          <a:endParaRPr lang="en-US"/>
        </a:p>
      </dgm:t>
    </dgm:pt>
    <dgm:pt modelId="{1B4A070D-6CA1-4829-842F-D7CA7389C12A}" type="sibTrans" cxnId="{ED9A787D-065A-4257-BA06-9113CCAEE426}">
      <dgm:prSet/>
      <dgm:spPr/>
      <dgm:t>
        <a:bodyPr/>
        <a:lstStyle/>
        <a:p>
          <a:endParaRPr lang="en-US"/>
        </a:p>
      </dgm:t>
    </dgm:pt>
    <dgm:pt modelId="{1231C489-0CFF-4A21-BDA2-F4C60F96A6EB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The impact of gender is almost negligible.</a:t>
          </a:r>
          <a:endParaRPr lang="en-US" dirty="0"/>
        </a:p>
      </dgm:t>
    </dgm:pt>
    <dgm:pt modelId="{7529DBB6-5D0F-4B45-BBEB-EA32EEFD7840}" type="parTrans" cxnId="{C1B509D3-6300-4C32-8400-3855E335C4AA}">
      <dgm:prSet/>
      <dgm:spPr/>
      <dgm:t>
        <a:bodyPr/>
        <a:lstStyle/>
        <a:p>
          <a:endParaRPr lang="en-US"/>
        </a:p>
      </dgm:t>
    </dgm:pt>
    <dgm:pt modelId="{E0B85F59-7A2B-4356-826B-F22EFDB434BD}" type="sibTrans" cxnId="{C1B509D3-6300-4C32-8400-3855E335C4AA}">
      <dgm:prSet/>
      <dgm:spPr/>
      <dgm:t>
        <a:bodyPr/>
        <a:lstStyle/>
        <a:p>
          <a:endParaRPr lang="en-US"/>
        </a:p>
      </dgm:t>
    </dgm:pt>
    <dgm:pt modelId="{033B229F-ADEA-41F0-83E5-DA604ED5185E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Blacks are 19.12% less likely than whites to rate their health at higher response values</a:t>
          </a:r>
          <a:endParaRPr lang="en-US" dirty="0"/>
        </a:p>
      </dgm:t>
    </dgm:pt>
    <dgm:pt modelId="{CC8DABEB-9534-41C4-B816-0FE7CAB49720}" type="parTrans" cxnId="{51CB1F52-9289-4F1B-ABDE-7B361DCD6AFF}">
      <dgm:prSet/>
      <dgm:spPr/>
      <dgm:t>
        <a:bodyPr/>
        <a:lstStyle/>
        <a:p>
          <a:endParaRPr lang="en-US"/>
        </a:p>
      </dgm:t>
    </dgm:pt>
    <dgm:pt modelId="{8CB797BD-BE59-45A7-9383-84B26ED11C94}" type="sibTrans" cxnId="{51CB1F52-9289-4F1B-ABDE-7B361DCD6AFF}">
      <dgm:prSet/>
      <dgm:spPr/>
      <dgm:t>
        <a:bodyPr/>
        <a:lstStyle/>
        <a:p>
          <a:endParaRPr lang="en-US"/>
        </a:p>
      </dgm:t>
    </dgm:pt>
    <dgm:pt modelId="{3B64C90E-C54E-4EBB-8D48-E34654338EEF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An additional year of schooling leads to 16.80% increase in odds ratio higher self rating</a:t>
          </a:r>
          <a:endParaRPr lang="en-US" dirty="0"/>
        </a:p>
      </dgm:t>
    </dgm:pt>
    <dgm:pt modelId="{1CEFABDB-7A90-4C3C-8985-B8DB89B0D824}" type="parTrans" cxnId="{46D751E3-35FD-44E7-AFB7-EC1337AF8B16}">
      <dgm:prSet/>
      <dgm:spPr/>
      <dgm:t>
        <a:bodyPr/>
        <a:lstStyle/>
        <a:p>
          <a:endParaRPr lang="en-US"/>
        </a:p>
      </dgm:t>
    </dgm:pt>
    <dgm:pt modelId="{5A24C132-0B76-469A-B136-A18119FF89DE}" type="sibTrans" cxnId="{46D751E3-35FD-44E7-AFB7-EC1337AF8B16}">
      <dgm:prSet/>
      <dgm:spPr/>
      <dgm:t>
        <a:bodyPr/>
        <a:lstStyle/>
        <a:p>
          <a:endParaRPr lang="en-US"/>
        </a:p>
      </dgm:t>
    </dgm:pt>
    <dgm:pt modelId="{B57F13A1-E757-45B8-8D3E-8DC96918F57C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There are 522179 pairs of observations</a:t>
          </a:r>
        </a:p>
        <a:p>
          <a:r>
            <a:rPr lang="en-US" dirty="0" smtClean="0"/>
            <a:t>Of these 65.8% are concordant pairs while 33.6% are discordant pairs.</a:t>
          </a:r>
          <a:endParaRPr lang="en-US" dirty="0"/>
        </a:p>
      </dgm:t>
    </dgm:pt>
    <dgm:pt modelId="{B0678102-19B5-4E61-8D62-CB2DB4808B2D}" type="parTrans" cxnId="{E0C4C3E7-9913-48E9-AC10-88F565E8439D}">
      <dgm:prSet/>
      <dgm:spPr/>
      <dgm:t>
        <a:bodyPr/>
        <a:lstStyle/>
        <a:p>
          <a:endParaRPr lang="en-US"/>
        </a:p>
      </dgm:t>
    </dgm:pt>
    <dgm:pt modelId="{6D5172BE-2D18-41AE-9517-588DF9CC046E}" type="sibTrans" cxnId="{E0C4C3E7-9913-48E9-AC10-88F565E8439D}">
      <dgm:prSet/>
      <dgm:spPr/>
      <dgm:t>
        <a:bodyPr/>
        <a:lstStyle/>
        <a:p>
          <a:endParaRPr lang="en-US"/>
        </a:p>
      </dgm:t>
    </dgm:pt>
    <dgm:pt modelId="{D6996434-C4EF-4965-BE94-C67A48314FB7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/>
            <a:t>The Southern residents in each district are 55% less likely than the northern to rate their health at higher response values.</a:t>
          </a:r>
          <a:endParaRPr lang="en-US" dirty="0"/>
        </a:p>
      </dgm:t>
    </dgm:pt>
    <dgm:pt modelId="{32E6F5CC-A433-4958-9811-5292DE9CAFCB}" type="parTrans" cxnId="{BD28BE76-8B14-423B-8C88-975F95050573}">
      <dgm:prSet/>
      <dgm:spPr/>
      <dgm:t>
        <a:bodyPr/>
        <a:lstStyle/>
        <a:p>
          <a:endParaRPr lang="en-US"/>
        </a:p>
      </dgm:t>
    </dgm:pt>
    <dgm:pt modelId="{D763812D-8B24-4B6F-99D1-526F1C36A26D}" type="sibTrans" cxnId="{BD28BE76-8B14-423B-8C88-975F95050573}">
      <dgm:prSet/>
      <dgm:spPr/>
      <dgm:t>
        <a:bodyPr/>
        <a:lstStyle/>
        <a:p>
          <a:endParaRPr lang="en-US"/>
        </a:p>
      </dgm:t>
    </dgm:pt>
    <dgm:pt modelId="{F5A86795-A822-4330-BA03-DA7BD798A285}" type="pres">
      <dgm:prSet presAssocID="{022EF7DF-39DD-4B2E-8E34-544AA37256D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680F8E-664C-4AF1-89F0-4051106E1DB7}" type="pres">
      <dgm:prSet presAssocID="{B6DF2693-72E5-4C95-98B4-5AA926EB5F3A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565F45-67D1-403E-AB69-E50549CDC3C1}" type="pres">
      <dgm:prSet presAssocID="{1B4A070D-6CA1-4829-842F-D7CA7389C12A}" presName="sibTrans" presStyleCnt="0"/>
      <dgm:spPr/>
    </dgm:pt>
    <dgm:pt modelId="{C6F30F25-05B7-430D-BF72-6DD5AA8659AF}" type="pres">
      <dgm:prSet presAssocID="{1231C489-0CFF-4A21-BDA2-F4C60F96A6E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63BFAB-BBED-4B4D-A09D-63A11272CE53}" type="pres">
      <dgm:prSet presAssocID="{E0B85F59-7A2B-4356-826B-F22EFDB434BD}" presName="sibTrans" presStyleCnt="0"/>
      <dgm:spPr/>
    </dgm:pt>
    <dgm:pt modelId="{089ADA48-478D-4BB8-B4F6-4421F92832F6}" type="pres">
      <dgm:prSet presAssocID="{033B229F-ADEA-41F0-83E5-DA604ED5185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266F72-DAFA-49C5-88C6-74AD45E513D1}" type="pres">
      <dgm:prSet presAssocID="{8CB797BD-BE59-45A7-9383-84B26ED11C94}" presName="sibTrans" presStyleCnt="0"/>
      <dgm:spPr/>
    </dgm:pt>
    <dgm:pt modelId="{74BB97E8-EE83-4939-ABE3-5D941D7529C6}" type="pres">
      <dgm:prSet presAssocID="{3B64C90E-C54E-4EBB-8D48-E34654338EE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BE1FD9-D128-4C1E-9403-389B86B89ACF}" type="pres">
      <dgm:prSet presAssocID="{5A24C132-0B76-469A-B136-A18119FF89DE}" presName="sibTrans" presStyleCnt="0"/>
      <dgm:spPr/>
    </dgm:pt>
    <dgm:pt modelId="{732CAE35-8F01-411B-98E8-3A516BDB54D9}" type="pres">
      <dgm:prSet presAssocID="{D6996434-C4EF-4965-BE94-C67A48314FB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6BF285-036E-477D-A8B0-06A39DC4E756}" type="pres">
      <dgm:prSet presAssocID="{D763812D-8B24-4B6F-99D1-526F1C36A26D}" presName="sibTrans" presStyleCnt="0"/>
      <dgm:spPr/>
    </dgm:pt>
    <dgm:pt modelId="{721B552F-0567-4588-8CE0-D5E084FEC7A2}" type="pres">
      <dgm:prSet presAssocID="{B57F13A1-E757-45B8-8D3E-8DC96918F57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D96A8A-9F8B-41E0-8DBD-BDBC3013C5FF}" type="presOf" srcId="{033B229F-ADEA-41F0-83E5-DA604ED5185E}" destId="{089ADA48-478D-4BB8-B4F6-4421F92832F6}" srcOrd="0" destOrd="0" presId="urn:microsoft.com/office/officeart/2005/8/layout/hList6"/>
    <dgm:cxn modelId="{51CB1F52-9289-4F1B-ABDE-7B361DCD6AFF}" srcId="{022EF7DF-39DD-4B2E-8E34-544AA37256DE}" destId="{033B229F-ADEA-41F0-83E5-DA604ED5185E}" srcOrd="2" destOrd="0" parTransId="{CC8DABEB-9534-41C4-B816-0FE7CAB49720}" sibTransId="{8CB797BD-BE59-45A7-9383-84B26ED11C94}"/>
    <dgm:cxn modelId="{69BE4815-9087-4192-9960-169CF1B1EEFC}" type="presOf" srcId="{3B64C90E-C54E-4EBB-8D48-E34654338EEF}" destId="{74BB97E8-EE83-4939-ABE3-5D941D7529C6}" srcOrd="0" destOrd="0" presId="urn:microsoft.com/office/officeart/2005/8/layout/hList6"/>
    <dgm:cxn modelId="{C1B509D3-6300-4C32-8400-3855E335C4AA}" srcId="{022EF7DF-39DD-4B2E-8E34-544AA37256DE}" destId="{1231C489-0CFF-4A21-BDA2-F4C60F96A6EB}" srcOrd="1" destOrd="0" parTransId="{7529DBB6-5D0F-4B45-BBEB-EA32EEFD7840}" sibTransId="{E0B85F59-7A2B-4356-826B-F22EFDB434BD}"/>
    <dgm:cxn modelId="{BD28BE76-8B14-423B-8C88-975F95050573}" srcId="{022EF7DF-39DD-4B2E-8E34-544AA37256DE}" destId="{D6996434-C4EF-4965-BE94-C67A48314FB7}" srcOrd="4" destOrd="0" parTransId="{32E6F5CC-A433-4958-9811-5292DE9CAFCB}" sibTransId="{D763812D-8B24-4B6F-99D1-526F1C36A26D}"/>
    <dgm:cxn modelId="{46D751E3-35FD-44E7-AFB7-EC1337AF8B16}" srcId="{022EF7DF-39DD-4B2E-8E34-544AA37256DE}" destId="{3B64C90E-C54E-4EBB-8D48-E34654338EEF}" srcOrd="3" destOrd="0" parTransId="{1CEFABDB-7A90-4C3C-8985-B8DB89B0D824}" sibTransId="{5A24C132-0B76-469A-B136-A18119FF89DE}"/>
    <dgm:cxn modelId="{60DB48BB-9583-4B8D-B906-D2669BFAA433}" type="presOf" srcId="{B6DF2693-72E5-4C95-98B4-5AA926EB5F3A}" destId="{F5680F8E-664C-4AF1-89F0-4051106E1DB7}" srcOrd="0" destOrd="0" presId="urn:microsoft.com/office/officeart/2005/8/layout/hList6"/>
    <dgm:cxn modelId="{ED9A787D-065A-4257-BA06-9113CCAEE426}" srcId="{022EF7DF-39DD-4B2E-8E34-544AA37256DE}" destId="{B6DF2693-72E5-4C95-98B4-5AA926EB5F3A}" srcOrd="0" destOrd="0" parTransId="{935A7AF7-BB8E-4EDC-BBC0-77F7C872018E}" sibTransId="{1B4A070D-6CA1-4829-842F-D7CA7389C12A}"/>
    <dgm:cxn modelId="{ADE0EEAD-3DAB-44BB-8E5E-F63931320DBB}" type="presOf" srcId="{D6996434-C4EF-4965-BE94-C67A48314FB7}" destId="{732CAE35-8F01-411B-98E8-3A516BDB54D9}" srcOrd="0" destOrd="0" presId="urn:microsoft.com/office/officeart/2005/8/layout/hList6"/>
    <dgm:cxn modelId="{A049536A-93B7-4114-931C-1AA86BCA3EFB}" type="presOf" srcId="{B57F13A1-E757-45B8-8D3E-8DC96918F57C}" destId="{721B552F-0567-4588-8CE0-D5E084FEC7A2}" srcOrd="0" destOrd="0" presId="urn:microsoft.com/office/officeart/2005/8/layout/hList6"/>
    <dgm:cxn modelId="{C0295241-5333-4E9E-B304-607EA33A988B}" type="presOf" srcId="{022EF7DF-39DD-4B2E-8E34-544AA37256DE}" destId="{F5A86795-A822-4330-BA03-DA7BD798A285}" srcOrd="0" destOrd="0" presId="urn:microsoft.com/office/officeart/2005/8/layout/hList6"/>
    <dgm:cxn modelId="{E0C4C3E7-9913-48E9-AC10-88F565E8439D}" srcId="{022EF7DF-39DD-4B2E-8E34-544AA37256DE}" destId="{B57F13A1-E757-45B8-8D3E-8DC96918F57C}" srcOrd="5" destOrd="0" parTransId="{B0678102-19B5-4E61-8D62-CB2DB4808B2D}" sibTransId="{6D5172BE-2D18-41AE-9517-588DF9CC046E}"/>
    <dgm:cxn modelId="{074F1755-DEFD-4B1E-99A3-969A311A6837}" type="presOf" srcId="{1231C489-0CFF-4A21-BDA2-F4C60F96A6EB}" destId="{C6F30F25-05B7-430D-BF72-6DD5AA8659AF}" srcOrd="0" destOrd="0" presId="urn:microsoft.com/office/officeart/2005/8/layout/hList6"/>
    <dgm:cxn modelId="{BEF5472A-5BF8-4111-B78E-C800CD223DEB}" type="presParOf" srcId="{F5A86795-A822-4330-BA03-DA7BD798A285}" destId="{F5680F8E-664C-4AF1-89F0-4051106E1DB7}" srcOrd="0" destOrd="0" presId="urn:microsoft.com/office/officeart/2005/8/layout/hList6"/>
    <dgm:cxn modelId="{57DF287E-7A7E-457B-BC9A-052A0A2CADB3}" type="presParOf" srcId="{F5A86795-A822-4330-BA03-DA7BD798A285}" destId="{1E565F45-67D1-403E-AB69-E50549CDC3C1}" srcOrd="1" destOrd="0" presId="urn:microsoft.com/office/officeart/2005/8/layout/hList6"/>
    <dgm:cxn modelId="{41937CC7-A7D2-4FFA-8B07-6955D76EC764}" type="presParOf" srcId="{F5A86795-A822-4330-BA03-DA7BD798A285}" destId="{C6F30F25-05B7-430D-BF72-6DD5AA8659AF}" srcOrd="2" destOrd="0" presId="urn:microsoft.com/office/officeart/2005/8/layout/hList6"/>
    <dgm:cxn modelId="{61361FB1-AECB-4AD6-82DF-F4258D1FB883}" type="presParOf" srcId="{F5A86795-A822-4330-BA03-DA7BD798A285}" destId="{1563BFAB-BBED-4B4D-A09D-63A11272CE53}" srcOrd="3" destOrd="0" presId="urn:microsoft.com/office/officeart/2005/8/layout/hList6"/>
    <dgm:cxn modelId="{03BE13F8-1DDE-4FC5-A294-9E8315B76DE8}" type="presParOf" srcId="{F5A86795-A822-4330-BA03-DA7BD798A285}" destId="{089ADA48-478D-4BB8-B4F6-4421F92832F6}" srcOrd="4" destOrd="0" presId="urn:microsoft.com/office/officeart/2005/8/layout/hList6"/>
    <dgm:cxn modelId="{6207E874-B7E9-479F-8C6A-6EDDD93090A8}" type="presParOf" srcId="{F5A86795-A822-4330-BA03-DA7BD798A285}" destId="{32266F72-DAFA-49C5-88C6-74AD45E513D1}" srcOrd="5" destOrd="0" presId="urn:microsoft.com/office/officeart/2005/8/layout/hList6"/>
    <dgm:cxn modelId="{ADAC1425-79AB-46E1-BD43-46350D53E192}" type="presParOf" srcId="{F5A86795-A822-4330-BA03-DA7BD798A285}" destId="{74BB97E8-EE83-4939-ABE3-5D941D7529C6}" srcOrd="6" destOrd="0" presId="urn:microsoft.com/office/officeart/2005/8/layout/hList6"/>
    <dgm:cxn modelId="{9424C18D-B26B-4543-8709-FD2F0162BC91}" type="presParOf" srcId="{F5A86795-A822-4330-BA03-DA7BD798A285}" destId="{E3BE1FD9-D128-4C1E-9403-389B86B89ACF}" srcOrd="7" destOrd="0" presId="urn:microsoft.com/office/officeart/2005/8/layout/hList6"/>
    <dgm:cxn modelId="{8E4952D9-56D6-49A3-9C12-809489813B8E}" type="presParOf" srcId="{F5A86795-A822-4330-BA03-DA7BD798A285}" destId="{732CAE35-8F01-411B-98E8-3A516BDB54D9}" srcOrd="8" destOrd="0" presId="urn:microsoft.com/office/officeart/2005/8/layout/hList6"/>
    <dgm:cxn modelId="{B372AF78-0B36-4BD1-A1AB-D477D99D583E}" type="presParOf" srcId="{F5A86795-A822-4330-BA03-DA7BD798A285}" destId="{F56BF285-036E-477D-A8B0-06A39DC4E756}" srcOrd="9" destOrd="0" presId="urn:microsoft.com/office/officeart/2005/8/layout/hList6"/>
    <dgm:cxn modelId="{FBA07CA7-849B-4FAF-85A8-F97F5A770328}" type="presParOf" srcId="{F5A86795-A822-4330-BA03-DA7BD798A285}" destId="{721B552F-0567-4588-8CE0-D5E084FEC7A2}" srcOrd="10" destOrd="0" presId="urn:microsoft.com/office/officeart/2005/8/layout/hList6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1FF59C-642F-491F-84DE-5427136AFB8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D1BD2D-FC89-4276-BD4B-7E1AAA77CDB6}">
      <dgm:prSet phldrT="[Text]" custT="1"/>
      <dgm:spPr/>
      <dgm:t>
        <a:bodyPr/>
        <a:lstStyle/>
        <a:p>
          <a:r>
            <a:rPr lang="en-US" sz="1400" dirty="0" smtClean="0"/>
            <a:t>Root (Sample)</a:t>
          </a:r>
          <a:endParaRPr lang="en-US" sz="1400" dirty="0"/>
        </a:p>
      </dgm:t>
    </dgm:pt>
    <dgm:pt modelId="{4E339DDF-D8BB-41C3-813D-B35E87D50294}" type="parTrans" cxnId="{5A56C0E2-8FB0-46CB-8633-88156408C596}">
      <dgm:prSet/>
      <dgm:spPr/>
      <dgm:t>
        <a:bodyPr/>
        <a:lstStyle/>
        <a:p>
          <a:endParaRPr lang="en-US"/>
        </a:p>
      </dgm:t>
    </dgm:pt>
    <dgm:pt modelId="{34AD56B8-82F2-4CD0-8342-447AFDD5C468}" type="sibTrans" cxnId="{5A56C0E2-8FB0-46CB-8633-88156408C596}">
      <dgm:prSet/>
      <dgm:spPr/>
      <dgm:t>
        <a:bodyPr/>
        <a:lstStyle/>
        <a:p>
          <a:endParaRPr lang="en-US"/>
        </a:p>
      </dgm:t>
    </dgm:pt>
    <dgm:pt modelId="{6F4D5799-CE09-48D1-ADDF-BF0632AE18F1}">
      <dgm:prSet phldrT="[Text]" custT="1"/>
      <dgm:spPr/>
      <dgm:t>
        <a:bodyPr/>
        <a:lstStyle/>
        <a:p>
          <a:r>
            <a:rPr lang="en-US" sz="1400" dirty="0" smtClean="0"/>
            <a:t>Poor (1)</a:t>
          </a:r>
          <a:endParaRPr lang="en-US" sz="1400" dirty="0"/>
        </a:p>
      </dgm:t>
    </dgm:pt>
    <dgm:pt modelId="{B9A464E3-AE7A-488C-94B5-5348BA6E4386}" type="parTrans" cxnId="{E63A5F08-C0D8-48FF-9BCD-5B469F49C75D}">
      <dgm:prSet/>
      <dgm:spPr/>
      <dgm:t>
        <a:bodyPr/>
        <a:lstStyle/>
        <a:p>
          <a:endParaRPr lang="en-US"/>
        </a:p>
      </dgm:t>
    </dgm:pt>
    <dgm:pt modelId="{48C70472-35CA-4E67-9FA4-ABD4DFA379D6}" type="sibTrans" cxnId="{E63A5F08-C0D8-48FF-9BCD-5B469F49C75D}">
      <dgm:prSet/>
      <dgm:spPr/>
      <dgm:t>
        <a:bodyPr/>
        <a:lstStyle/>
        <a:p>
          <a:endParaRPr lang="en-US"/>
        </a:p>
      </dgm:t>
    </dgm:pt>
    <dgm:pt modelId="{406C195E-8A56-4851-B2D2-E70B0CB6B02E}">
      <dgm:prSet phldrT="[Text]" custT="1"/>
      <dgm:spPr/>
      <dgm:t>
        <a:bodyPr/>
        <a:lstStyle/>
        <a:p>
          <a:r>
            <a:rPr lang="en-US" sz="1400" dirty="0" smtClean="0"/>
            <a:t>Fair+++ </a:t>
          </a:r>
          <a:br>
            <a:rPr lang="en-US" sz="1400" dirty="0" smtClean="0"/>
          </a:br>
          <a:r>
            <a:rPr lang="en-US" sz="1400" dirty="0" smtClean="0"/>
            <a:t>(2 or 3 or 4 or 5)</a:t>
          </a:r>
          <a:endParaRPr lang="en-US" sz="1400" dirty="0"/>
        </a:p>
      </dgm:t>
    </dgm:pt>
    <dgm:pt modelId="{7AA28EBB-E759-4102-8EB2-43D4404FC43C}" type="parTrans" cxnId="{170EBDAA-F312-4823-A44D-FB72723F0C08}">
      <dgm:prSet/>
      <dgm:spPr/>
      <dgm:t>
        <a:bodyPr/>
        <a:lstStyle/>
        <a:p>
          <a:endParaRPr lang="en-US"/>
        </a:p>
      </dgm:t>
    </dgm:pt>
    <dgm:pt modelId="{E20A2358-547C-40C6-8CB1-636D6B8272FB}" type="sibTrans" cxnId="{170EBDAA-F312-4823-A44D-FB72723F0C08}">
      <dgm:prSet/>
      <dgm:spPr/>
      <dgm:t>
        <a:bodyPr/>
        <a:lstStyle/>
        <a:p>
          <a:endParaRPr lang="en-US"/>
        </a:p>
      </dgm:t>
    </dgm:pt>
    <dgm:pt modelId="{DDC8E8B0-32A0-4A3A-9B16-657D4DB692EB}">
      <dgm:prSet phldrT="[Text]" custT="1"/>
      <dgm:spPr/>
      <dgm:t>
        <a:bodyPr/>
        <a:lstStyle/>
        <a:p>
          <a:r>
            <a:rPr lang="en-US" sz="1400" dirty="0" smtClean="0"/>
            <a:t>Good++ (3 or 4 or 5)</a:t>
          </a:r>
          <a:endParaRPr lang="en-US" sz="1400" dirty="0"/>
        </a:p>
      </dgm:t>
    </dgm:pt>
    <dgm:pt modelId="{EA8C2EA1-EB23-40D2-86AC-D054FA812939}" type="parTrans" cxnId="{294D8808-D44B-42CA-8402-72A3571C1752}">
      <dgm:prSet/>
      <dgm:spPr/>
      <dgm:t>
        <a:bodyPr/>
        <a:lstStyle/>
        <a:p>
          <a:endParaRPr lang="en-US"/>
        </a:p>
      </dgm:t>
    </dgm:pt>
    <dgm:pt modelId="{18F04A80-32FF-4731-844B-11543B7AAD94}" type="sibTrans" cxnId="{294D8808-D44B-42CA-8402-72A3571C1752}">
      <dgm:prSet/>
      <dgm:spPr/>
      <dgm:t>
        <a:bodyPr/>
        <a:lstStyle/>
        <a:p>
          <a:endParaRPr lang="en-US"/>
        </a:p>
      </dgm:t>
    </dgm:pt>
    <dgm:pt modelId="{3F42C476-DCAA-4E01-92A0-0DB4DAF84CC0}">
      <dgm:prSet phldrT="[Text]" custT="1"/>
      <dgm:spPr/>
      <dgm:t>
        <a:bodyPr/>
        <a:lstStyle/>
        <a:p>
          <a:r>
            <a:rPr lang="en-US" sz="1400" dirty="0" smtClean="0"/>
            <a:t>Fair (2)</a:t>
          </a:r>
          <a:endParaRPr lang="en-US" sz="1400" dirty="0"/>
        </a:p>
      </dgm:t>
    </dgm:pt>
    <dgm:pt modelId="{A24662A4-35AE-4D5D-9263-397B14D6B3E6}" type="parTrans" cxnId="{B4D73EA6-0EA3-4F5E-B7E5-C5C5F49BDE0D}">
      <dgm:prSet/>
      <dgm:spPr/>
      <dgm:t>
        <a:bodyPr/>
        <a:lstStyle/>
        <a:p>
          <a:endParaRPr lang="en-US"/>
        </a:p>
      </dgm:t>
    </dgm:pt>
    <dgm:pt modelId="{87290445-A4EC-457A-8198-8FBBAB89F52E}" type="sibTrans" cxnId="{B4D73EA6-0EA3-4F5E-B7E5-C5C5F49BDE0D}">
      <dgm:prSet/>
      <dgm:spPr/>
      <dgm:t>
        <a:bodyPr/>
        <a:lstStyle/>
        <a:p>
          <a:endParaRPr lang="en-US"/>
        </a:p>
      </dgm:t>
    </dgm:pt>
    <dgm:pt modelId="{77F4DAD1-B97B-4366-928B-27F0B51B1B8B}">
      <dgm:prSet phldrT="[Text]" custT="1"/>
      <dgm:spPr/>
      <dgm:t>
        <a:bodyPr/>
        <a:lstStyle/>
        <a:p>
          <a:r>
            <a:rPr lang="en-US" sz="1400" dirty="0" smtClean="0"/>
            <a:t>VeryGood+ (4 or 5)</a:t>
          </a:r>
          <a:endParaRPr lang="en-US" sz="1400" dirty="0"/>
        </a:p>
      </dgm:t>
    </dgm:pt>
    <dgm:pt modelId="{96404762-B129-4720-AB62-72034346C926}" type="parTrans" cxnId="{E6DA3709-8A46-48D2-8F79-E087DDAA4741}">
      <dgm:prSet/>
      <dgm:spPr/>
      <dgm:t>
        <a:bodyPr/>
        <a:lstStyle/>
        <a:p>
          <a:endParaRPr lang="en-US"/>
        </a:p>
      </dgm:t>
    </dgm:pt>
    <dgm:pt modelId="{1066E84D-BAEB-4119-8D9A-979AC3347536}" type="sibTrans" cxnId="{E6DA3709-8A46-48D2-8F79-E087DDAA4741}">
      <dgm:prSet/>
      <dgm:spPr/>
      <dgm:t>
        <a:bodyPr/>
        <a:lstStyle/>
        <a:p>
          <a:endParaRPr lang="en-US"/>
        </a:p>
      </dgm:t>
    </dgm:pt>
    <dgm:pt modelId="{BB3862AA-596B-4077-9FF5-A457354C039F}">
      <dgm:prSet phldrT="[Text]" custT="1"/>
      <dgm:spPr/>
      <dgm:t>
        <a:bodyPr/>
        <a:lstStyle/>
        <a:p>
          <a:r>
            <a:rPr lang="en-US" sz="1400" dirty="0" smtClean="0"/>
            <a:t>Good (3)</a:t>
          </a:r>
          <a:endParaRPr lang="en-US" sz="1400" dirty="0"/>
        </a:p>
      </dgm:t>
    </dgm:pt>
    <dgm:pt modelId="{5D75615D-B014-4EC4-93BE-FA81BBA2A81D}" type="parTrans" cxnId="{CA7BD2B0-A4FE-4E40-A0B9-B0569BC1AD09}">
      <dgm:prSet/>
      <dgm:spPr/>
      <dgm:t>
        <a:bodyPr/>
        <a:lstStyle/>
        <a:p>
          <a:endParaRPr lang="en-US"/>
        </a:p>
      </dgm:t>
    </dgm:pt>
    <dgm:pt modelId="{8C885EC3-6428-4AD8-AFE2-09448FA038A8}" type="sibTrans" cxnId="{CA7BD2B0-A4FE-4E40-A0B9-B0569BC1AD09}">
      <dgm:prSet/>
      <dgm:spPr/>
      <dgm:t>
        <a:bodyPr/>
        <a:lstStyle/>
        <a:p>
          <a:endParaRPr lang="en-US"/>
        </a:p>
      </dgm:t>
    </dgm:pt>
    <dgm:pt modelId="{8375493A-525E-461C-9BC2-5875F869E892}">
      <dgm:prSet phldrT="[Text]" custT="1"/>
      <dgm:spPr/>
      <dgm:t>
        <a:bodyPr/>
        <a:lstStyle/>
        <a:p>
          <a:r>
            <a:rPr lang="en-US" sz="1400" dirty="0" smtClean="0"/>
            <a:t>Excellent (5)</a:t>
          </a:r>
          <a:endParaRPr lang="en-US" sz="1400" dirty="0"/>
        </a:p>
      </dgm:t>
    </dgm:pt>
    <dgm:pt modelId="{7F77761D-D109-4F3E-8B2B-15DFA93C01DC}" type="parTrans" cxnId="{33E592F8-FAA6-4E70-BF68-BE4C8F7B4B6B}">
      <dgm:prSet/>
      <dgm:spPr/>
      <dgm:t>
        <a:bodyPr/>
        <a:lstStyle/>
        <a:p>
          <a:endParaRPr lang="en-US"/>
        </a:p>
      </dgm:t>
    </dgm:pt>
    <dgm:pt modelId="{EE6040BA-5898-4427-B970-90B656130004}" type="sibTrans" cxnId="{33E592F8-FAA6-4E70-BF68-BE4C8F7B4B6B}">
      <dgm:prSet/>
      <dgm:spPr/>
      <dgm:t>
        <a:bodyPr/>
        <a:lstStyle/>
        <a:p>
          <a:endParaRPr lang="en-US"/>
        </a:p>
      </dgm:t>
    </dgm:pt>
    <dgm:pt modelId="{98F6BA30-4453-4268-BF4D-E2317F4BA7B9}">
      <dgm:prSet phldrT="[Text]" custT="1"/>
      <dgm:spPr/>
      <dgm:t>
        <a:bodyPr/>
        <a:lstStyle/>
        <a:p>
          <a:r>
            <a:rPr lang="en-US" sz="1400" dirty="0" smtClean="0"/>
            <a:t>Very Good (4)</a:t>
          </a:r>
          <a:endParaRPr lang="en-US" sz="1400" dirty="0"/>
        </a:p>
      </dgm:t>
    </dgm:pt>
    <dgm:pt modelId="{D6B06404-B02C-4BDE-A379-A05ED843BFF3}" type="parTrans" cxnId="{DFE3C5B5-84EF-4296-94B1-73BCCBFE51AC}">
      <dgm:prSet/>
      <dgm:spPr/>
      <dgm:t>
        <a:bodyPr/>
        <a:lstStyle/>
        <a:p>
          <a:endParaRPr lang="en-US"/>
        </a:p>
      </dgm:t>
    </dgm:pt>
    <dgm:pt modelId="{4BCA4B93-95EB-4EB5-B71B-E118D9020979}" type="sibTrans" cxnId="{DFE3C5B5-84EF-4296-94B1-73BCCBFE51AC}">
      <dgm:prSet/>
      <dgm:spPr/>
      <dgm:t>
        <a:bodyPr/>
        <a:lstStyle/>
        <a:p>
          <a:endParaRPr lang="en-US"/>
        </a:p>
      </dgm:t>
    </dgm:pt>
    <dgm:pt modelId="{A5E45EA5-DB3B-4366-BDC9-4F0ADC5745B3}" type="pres">
      <dgm:prSet presAssocID="{1D1FF59C-642F-491F-84DE-5427136AFB8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73367DA-4570-4560-B617-7C2D4A79734F}" type="pres">
      <dgm:prSet presAssocID="{A0D1BD2D-FC89-4276-BD4B-7E1AAA77CDB6}" presName="hierRoot1" presStyleCnt="0"/>
      <dgm:spPr/>
    </dgm:pt>
    <dgm:pt modelId="{56E2386D-BF1F-4AD8-84AB-422471511648}" type="pres">
      <dgm:prSet presAssocID="{A0D1BD2D-FC89-4276-BD4B-7E1AAA77CDB6}" presName="composite" presStyleCnt="0"/>
      <dgm:spPr/>
    </dgm:pt>
    <dgm:pt modelId="{1130B55E-B106-4BBC-9134-35C8DFBE1F54}" type="pres">
      <dgm:prSet presAssocID="{A0D1BD2D-FC89-4276-BD4B-7E1AAA77CDB6}" presName="background" presStyleLbl="node0" presStyleIdx="0" presStyleCnt="1"/>
      <dgm:spPr/>
    </dgm:pt>
    <dgm:pt modelId="{4473DEAC-C49E-4E7B-8705-4548A0941507}" type="pres">
      <dgm:prSet presAssocID="{A0D1BD2D-FC89-4276-BD4B-7E1AAA77CDB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A2CE10-7020-4AAF-A119-FC80A5DBC99B}" type="pres">
      <dgm:prSet presAssocID="{A0D1BD2D-FC89-4276-BD4B-7E1AAA77CDB6}" presName="hierChild2" presStyleCnt="0"/>
      <dgm:spPr/>
    </dgm:pt>
    <dgm:pt modelId="{A6806CA7-78ED-4633-A340-26D8FA366C65}" type="pres">
      <dgm:prSet presAssocID="{B9A464E3-AE7A-488C-94B5-5348BA6E4386}" presName="Name10" presStyleLbl="parChTrans1D2" presStyleIdx="0" presStyleCnt="2"/>
      <dgm:spPr/>
      <dgm:t>
        <a:bodyPr/>
        <a:lstStyle/>
        <a:p>
          <a:endParaRPr lang="en-US"/>
        </a:p>
      </dgm:t>
    </dgm:pt>
    <dgm:pt modelId="{572CDBD7-4011-4D73-8B0A-61BA0778B6AA}" type="pres">
      <dgm:prSet presAssocID="{6F4D5799-CE09-48D1-ADDF-BF0632AE18F1}" presName="hierRoot2" presStyleCnt="0"/>
      <dgm:spPr/>
    </dgm:pt>
    <dgm:pt modelId="{9719C7BD-007E-426F-8645-3D51BB1DF1CD}" type="pres">
      <dgm:prSet presAssocID="{6F4D5799-CE09-48D1-ADDF-BF0632AE18F1}" presName="composite2" presStyleCnt="0"/>
      <dgm:spPr/>
    </dgm:pt>
    <dgm:pt modelId="{B55FFCBA-8C15-4714-BDCB-CFA821C4276B}" type="pres">
      <dgm:prSet presAssocID="{6F4D5799-CE09-48D1-ADDF-BF0632AE18F1}" presName="background2" presStyleLbl="node2" presStyleIdx="0" presStyleCnt="2"/>
      <dgm:spPr/>
    </dgm:pt>
    <dgm:pt modelId="{C3745B5D-48AF-4B4C-B86C-ECEE0AC575BE}" type="pres">
      <dgm:prSet presAssocID="{6F4D5799-CE09-48D1-ADDF-BF0632AE18F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D847A1-75C5-46E0-80A8-0E52AD500DCA}" type="pres">
      <dgm:prSet presAssocID="{6F4D5799-CE09-48D1-ADDF-BF0632AE18F1}" presName="hierChild3" presStyleCnt="0"/>
      <dgm:spPr/>
    </dgm:pt>
    <dgm:pt modelId="{29B3E722-870E-4FE8-96D2-9D53D751AD3B}" type="pres">
      <dgm:prSet presAssocID="{7AA28EBB-E759-4102-8EB2-43D4404FC43C}" presName="Name10" presStyleLbl="parChTrans1D2" presStyleIdx="1" presStyleCnt="2"/>
      <dgm:spPr/>
      <dgm:t>
        <a:bodyPr/>
        <a:lstStyle/>
        <a:p>
          <a:endParaRPr lang="en-US"/>
        </a:p>
      </dgm:t>
    </dgm:pt>
    <dgm:pt modelId="{8C4BF004-B13E-44A8-807E-731CEA3BB421}" type="pres">
      <dgm:prSet presAssocID="{406C195E-8A56-4851-B2D2-E70B0CB6B02E}" presName="hierRoot2" presStyleCnt="0"/>
      <dgm:spPr/>
    </dgm:pt>
    <dgm:pt modelId="{BEC80550-12C0-44CC-93D9-449DA288739D}" type="pres">
      <dgm:prSet presAssocID="{406C195E-8A56-4851-B2D2-E70B0CB6B02E}" presName="composite2" presStyleCnt="0"/>
      <dgm:spPr/>
    </dgm:pt>
    <dgm:pt modelId="{9DD9903C-BE06-4A90-9F18-528AE0C0E774}" type="pres">
      <dgm:prSet presAssocID="{406C195E-8A56-4851-B2D2-E70B0CB6B02E}" presName="background2" presStyleLbl="node2" presStyleIdx="1" presStyleCnt="2"/>
      <dgm:spPr/>
    </dgm:pt>
    <dgm:pt modelId="{46A44D1B-098A-4D30-A119-805EB73B480E}" type="pres">
      <dgm:prSet presAssocID="{406C195E-8A56-4851-B2D2-E70B0CB6B02E}" presName="text2" presStyleLbl="fgAcc2" presStyleIdx="1" presStyleCnt="2" custScaleX="1652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C016C9-D79C-47CF-8377-3F7D539C8A5A}" type="pres">
      <dgm:prSet presAssocID="{406C195E-8A56-4851-B2D2-E70B0CB6B02E}" presName="hierChild3" presStyleCnt="0"/>
      <dgm:spPr/>
    </dgm:pt>
    <dgm:pt modelId="{699A139E-4028-4931-85E1-DE4A7898BE8F}" type="pres">
      <dgm:prSet presAssocID="{A24662A4-35AE-4D5D-9263-397B14D6B3E6}" presName="Name17" presStyleLbl="parChTrans1D3" presStyleIdx="0" presStyleCnt="2"/>
      <dgm:spPr/>
      <dgm:t>
        <a:bodyPr/>
        <a:lstStyle/>
        <a:p>
          <a:endParaRPr lang="en-US"/>
        </a:p>
      </dgm:t>
    </dgm:pt>
    <dgm:pt modelId="{E2C5C2CE-B4CE-49B9-8D87-8DC04FC7C438}" type="pres">
      <dgm:prSet presAssocID="{3F42C476-DCAA-4E01-92A0-0DB4DAF84CC0}" presName="hierRoot3" presStyleCnt="0"/>
      <dgm:spPr/>
    </dgm:pt>
    <dgm:pt modelId="{CAF3677B-572E-47BF-B908-DDC4EEB0EF88}" type="pres">
      <dgm:prSet presAssocID="{3F42C476-DCAA-4E01-92A0-0DB4DAF84CC0}" presName="composite3" presStyleCnt="0"/>
      <dgm:spPr/>
    </dgm:pt>
    <dgm:pt modelId="{B829955D-57F3-40C5-B0EA-C907AF493A95}" type="pres">
      <dgm:prSet presAssocID="{3F42C476-DCAA-4E01-92A0-0DB4DAF84CC0}" presName="background3" presStyleLbl="node3" presStyleIdx="0" presStyleCnt="2"/>
      <dgm:spPr/>
    </dgm:pt>
    <dgm:pt modelId="{F0E4A7AA-FD21-4D90-B485-C2EC03891B07}" type="pres">
      <dgm:prSet presAssocID="{3F42C476-DCAA-4E01-92A0-0DB4DAF84CC0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828CB8-8A7D-432D-AC03-5E432A596DAB}" type="pres">
      <dgm:prSet presAssocID="{3F42C476-DCAA-4E01-92A0-0DB4DAF84CC0}" presName="hierChild4" presStyleCnt="0"/>
      <dgm:spPr/>
    </dgm:pt>
    <dgm:pt modelId="{03A44CF8-74F1-48E2-BE51-D85A8155584F}" type="pres">
      <dgm:prSet presAssocID="{EA8C2EA1-EB23-40D2-86AC-D054FA812939}" presName="Name17" presStyleLbl="parChTrans1D3" presStyleIdx="1" presStyleCnt="2"/>
      <dgm:spPr/>
      <dgm:t>
        <a:bodyPr/>
        <a:lstStyle/>
        <a:p>
          <a:endParaRPr lang="en-US"/>
        </a:p>
      </dgm:t>
    </dgm:pt>
    <dgm:pt modelId="{0806B421-9CAD-453F-A889-4EF7A17B0427}" type="pres">
      <dgm:prSet presAssocID="{DDC8E8B0-32A0-4A3A-9B16-657D4DB692EB}" presName="hierRoot3" presStyleCnt="0"/>
      <dgm:spPr/>
    </dgm:pt>
    <dgm:pt modelId="{F9E8D92C-EE0E-44A8-9067-AA1A96D5D725}" type="pres">
      <dgm:prSet presAssocID="{DDC8E8B0-32A0-4A3A-9B16-657D4DB692EB}" presName="composite3" presStyleCnt="0"/>
      <dgm:spPr/>
    </dgm:pt>
    <dgm:pt modelId="{9C2CE370-F859-4B92-BC5D-6D569C43E843}" type="pres">
      <dgm:prSet presAssocID="{DDC8E8B0-32A0-4A3A-9B16-657D4DB692EB}" presName="background3" presStyleLbl="node3" presStyleIdx="1" presStyleCnt="2"/>
      <dgm:spPr/>
    </dgm:pt>
    <dgm:pt modelId="{DD2F4CA5-6F0E-4F68-8416-5D1F21C75D09}" type="pres">
      <dgm:prSet presAssocID="{DDC8E8B0-32A0-4A3A-9B16-657D4DB692EB}" presName="text3" presStyleLbl="fgAcc3" presStyleIdx="1" presStyleCnt="2" custScaleX="1980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CACAB2-0F05-4DC8-BE87-2CC17C14985E}" type="pres">
      <dgm:prSet presAssocID="{DDC8E8B0-32A0-4A3A-9B16-657D4DB692EB}" presName="hierChild4" presStyleCnt="0"/>
      <dgm:spPr/>
    </dgm:pt>
    <dgm:pt modelId="{EE7F8B2F-4C9A-47D9-A634-2EFC1C6B0424}" type="pres">
      <dgm:prSet presAssocID="{5D75615D-B014-4EC4-93BE-FA81BBA2A81D}" presName="Name23" presStyleLbl="parChTrans1D4" presStyleIdx="0" presStyleCnt="4"/>
      <dgm:spPr/>
      <dgm:t>
        <a:bodyPr/>
        <a:lstStyle/>
        <a:p>
          <a:endParaRPr lang="en-US"/>
        </a:p>
      </dgm:t>
    </dgm:pt>
    <dgm:pt modelId="{7FA77921-C38A-4279-A121-32E398C14A95}" type="pres">
      <dgm:prSet presAssocID="{BB3862AA-596B-4077-9FF5-A457354C039F}" presName="hierRoot4" presStyleCnt="0"/>
      <dgm:spPr/>
    </dgm:pt>
    <dgm:pt modelId="{FDBFBCC4-E4A5-4C95-94EB-454469140049}" type="pres">
      <dgm:prSet presAssocID="{BB3862AA-596B-4077-9FF5-A457354C039F}" presName="composite4" presStyleCnt="0"/>
      <dgm:spPr/>
    </dgm:pt>
    <dgm:pt modelId="{A5EBE03D-3A42-4795-A7A2-0F5294941B6C}" type="pres">
      <dgm:prSet presAssocID="{BB3862AA-596B-4077-9FF5-A457354C039F}" presName="background4" presStyleLbl="node4" presStyleIdx="0" presStyleCnt="4"/>
      <dgm:spPr/>
    </dgm:pt>
    <dgm:pt modelId="{B0E91104-914B-487D-B854-09F8A6903701}" type="pres">
      <dgm:prSet presAssocID="{BB3862AA-596B-4077-9FF5-A457354C039F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4806D3-ADE9-40A4-AB1F-80D05D9EFD1A}" type="pres">
      <dgm:prSet presAssocID="{BB3862AA-596B-4077-9FF5-A457354C039F}" presName="hierChild5" presStyleCnt="0"/>
      <dgm:spPr/>
    </dgm:pt>
    <dgm:pt modelId="{2376898D-B55A-4CED-91D6-86CAD1CD4EDD}" type="pres">
      <dgm:prSet presAssocID="{96404762-B129-4720-AB62-72034346C926}" presName="Name23" presStyleLbl="parChTrans1D4" presStyleIdx="1" presStyleCnt="4"/>
      <dgm:spPr/>
      <dgm:t>
        <a:bodyPr/>
        <a:lstStyle/>
        <a:p>
          <a:endParaRPr lang="en-US"/>
        </a:p>
      </dgm:t>
    </dgm:pt>
    <dgm:pt modelId="{A090B06C-9748-4C00-8855-06793843F784}" type="pres">
      <dgm:prSet presAssocID="{77F4DAD1-B97B-4366-928B-27F0B51B1B8B}" presName="hierRoot4" presStyleCnt="0"/>
      <dgm:spPr/>
    </dgm:pt>
    <dgm:pt modelId="{88B6B1E6-855B-406B-AF5B-407661991948}" type="pres">
      <dgm:prSet presAssocID="{77F4DAD1-B97B-4366-928B-27F0B51B1B8B}" presName="composite4" presStyleCnt="0"/>
      <dgm:spPr/>
    </dgm:pt>
    <dgm:pt modelId="{5ED3FF3D-2F76-4ED2-BE83-ABB887C1A34F}" type="pres">
      <dgm:prSet presAssocID="{77F4DAD1-B97B-4366-928B-27F0B51B1B8B}" presName="background4" presStyleLbl="node4" presStyleIdx="1" presStyleCnt="4"/>
      <dgm:spPr/>
    </dgm:pt>
    <dgm:pt modelId="{94B9DEF6-ABCB-4B6B-A1F2-2F9476606D30}" type="pres">
      <dgm:prSet presAssocID="{77F4DAD1-B97B-4366-928B-27F0B51B1B8B}" presName="text4" presStyleLbl="fgAcc4" presStyleIdx="1" presStyleCnt="4" custScaleX="11793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48A18F-23B4-4B3F-B709-EEEDDC9EA030}" type="pres">
      <dgm:prSet presAssocID="{77F4DAD1-B97B-4366-928B-27F0B51B1B8B}" presName="hierChild5" presStyleCnt="0"/>
      <dgm:spPr/>
    </dgm:pt>
    <dgm:pt modelId="{008674E1-3289-4C23-8004-EC557BEE0AA2}" type="pres">
      <dgm:prSet presAssocID="{D6B06404-B02C-4BDE-A379-A05ED843BFF3}" presName="Name23" presStyleLbl="parChTrans1D4" presStyleIdx="2" presStyleCnt="4"/>
      <dgm:spPr/>
      <dgm:t>
        <a:bodyPr/>
        <a:lstStyle/>
        <a:p>
          <a:endParaRPr lang="en-US"/>
        </a:p>
      </dgm:t>
    </dgm:pt>
    <dgm:pt modelId="{F45CF58A-2526-4557-B7E5-03F159F763BA}" type="pres">
      <dgm:prSet presAssocID="{98F6BA30-4453-4268-BF4D-E2317F4BA7B9}" presName="hierRoot4" presStyleCnt="0"/>
      <dgm:spPr/>
    </dgm:pt>
    <dgm:pt modelId="{9104E9D6-BB9B-47AA-BFFC-B11E46856591}" type="pres">
      <dgm:prSet presAssocID="{98F6BA30-4453-4268-BF4D-E2317F4BA7B9}" presName="composite4" presStyleCnt="0"/>
      <dgm:spPr/>
    </dgm:pt>
    <dgm:pt modelId="{96728AD7-EFA4-4ED2-A859-99857C4C9DB3}" type="pres">
      <dgm:prSet presAssocID="{98F6BA30-4453-4268-BF4D-E2317F4BA7B9}" presName="background4" presStyleLbl="node4" presStyleIdx="2" presStyleCnt="4"/>
      <dgm:spPr/>
    </dgm:pt>
    <dgm:pt modelId="{813441B8-6E8B-4F68-8070-BF81EA92CB24}" type="pres">
      <dgm:prSet presAssocID="{98F6BA30-4453-4268-BF4D-E2317F4BA7B9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7806DF-669E-49EE-929E-7B73BCF99FD4}" type="pres">
      <dgm:prSet presAssocID="{98F6BA30-4453-4268-BF4D-E2317F4BA7B9}" presName="hierChild5" presStyleCnt="0"/>
      <dgm:spPr/>
    </dgm:pt>
    <dgm:pt modelId="{53558630-AA0D-4A5D-8004-226C947BAA26}" type="pres">
      <dgm:prSet presAssocID="{7F77761D-D109-4F3E-8B2B-15DFA93C01DC}" presName="Name23" presStyleLbl="parChTrans1D4" presStyleIdx="3" presStyleCnt="4"/>
      <dgm:spPr/>
      <dgm:t>
        <a:bodyPr/>
        <a:lstStyle/>
        <a:p>
          <a:endParaRPr lang="en-US"/>
        </a:p>
      </dgm:t>
    </dgm:pt>
    <dgm:pt modelId="{3D1B0A46-B8B6-47C3-A0F0-BBD8BCB0DF57}" type="pres">
      <dgm:prSet presAssocID="{8375493A-525E-461C-9BC2-5875F869E892}" presName="hierRoot4" presStyleCnt="0"/>
      <dgm:spPr/>
    </dgm:pt>
    <dgm:pt modelId="{199CE6DD-3D8E-40C6-B063-1EFA01FE96FC}" type="pres">
      <dgm:prSet presAssocID="{8375493A-525E-461C-9BC2-5875F869E892}" presName="composite4" presStyleCnt="0"/>
      <dgm:spPr/>
    </dgm:pt>
    <dgm:pt modelId="{C815EB35-F0B7-447B-87E9-635766F7A9B0}" type="pres">
      <dgm:prSet presAssocID="{8375493A-525E-461C-9BC2-5875F869E892}" presName="background4" presStyleLbl="node4" presStyleIdx="3" presStyleCnt="4"/>
      <dgm:spPr/>
    </dgm:pt>
    <dgm:pt modelId="{11CC2559-8CFF-4FD2-9B6E-7F08F7FC8249}" type="pres">
      <dgm:prSet presAssocID="{8375493A-525E-461C-9BC2-5875F869E892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2A7741-CE65-4393-AA36-91270C464E82}" type="pres">
      <dgm:prSet presAssocID="{8375493A-525E-461C-9BC2-5875F869E892}" presName="hierChild5" presStyleCnt="0"/>
      <dgm:spPr/>
    </dgm:pt>
  </dgm:ptLst>
  <dgm:cxnLst>
    <dgm:cxn modelId="{170EBDAA-F312-4823-A44D-FB72723F0C08}" srcId="{A0D1BD2D-FC89-4276-BD4B-7E1AAA77CDB6}" destId="{406C195E-8A56-4851-B2D2-E70B0CB6B02E}" srcOrd="1" destOrd="0" parTransId="{7AA28EBB-E759-4102-8EB2-43D4404FC43C}" sibTransId="{E20A2358-547C-40C6-8CB1-636D6B8272FB}"/>
    <dgm:cxn modelId="{DFE3C5B5-84EF-4296-94B1-73BCCBFE51AC}" srcId="{77F4DAD1-B97B-4366-928B-27F0B51B1B8B}" destId="{98F6BA30-4453-4268-BF4D-E2317F4BA7B9}" srcOrd="0" destOrd="0" parTransId="{D6B06404-B02C-4BDE-A379-A05ED843BFF3}" sibTransId="{4BCA4B93-95EB-4EB5-B71B-E118D9020979}"/>
    <dgm:cxn modelId="{C79C724F-A8F4-4E1A-B165-E9D8AFA0E506}" type="presOf" srcId="{A0D1BD2D-FC89-4276-BD4B-7E1AAA77CDB6}" destId="{4473DEAC-C49E-4E7B-8705-4548A0941507}" srcOrd="0" destOrd="0" presId="urn:microsoft.com/office/officeart/2005/8/layout/hierarchy1"/>
    <dgm:cxn modelId="{E63A5F08-C0D8-48FF-9BCD-5B469F49C75D}" srcId="{A0D1BD2D-FC89-4276-BD4B-7E1AAA77CDB6}" destId="{6F4D5799-CE09-48D1-ADDF-BF0632AE18F1}" srcOrd="0" destOrd="0" parTransId="{B9A464E3-AE7A-488C-94B5-5348BA6E4386}" sibTransId="{48C70472-35CA-4E67-9FA4-ABD4DFA379D6}"/>
    <dgm:cxn modelId="{35E1C4DF-E820-4C00-9D35-A85E6FCA493E}" type="presOf" srcId="{3F42C476-DCAA-4E01-92A0-0DB4DAF84CC0}" destId="{F0E4A7AA-FD21-4D90-B485-C2EC03891B07}" srcOrd="0" destOrd="0" presId="urn:microsoft.com/office/officeart/2005/8/layout/hierarchy1"/>
    <dgm:cxn modelId="{835F170B-D0E4-441C-97F0-30D32F670FAD}" type="presOf" srcId="{BB3862AA-596B-4077-9FF5-A457354C039F}" destId="{B0E91104-914B-487D-B854-09F8A6903701}" srcOrd="0" destOrd="0" presId="urn:microsoft.com/office/officeart/2005/8/layout/hierarchy1"/>
    <dgm:cxn modelId="{76163512-FBA5-4459-BEA1-AE197E226C4B}" type="presOf" srcId="{77F4DAD1-B97B-4366-928B-27F0B51B1B8B}" destId="{94B9DEF6-ABCB-4B6B-A1F2-2F9476606D30}" srcOrd="0" destOrd="0" presId="urn:microsoft.com/office/officeart/2005/8/layout/hierarchy1"/>
    <dgm:cxn modelId="{E6DA3709-8A46-48D2-8F79-E087DDAA4741}" srcId="{DDC8E8B0-32A0-4A3A-9B16-657D4DB692EB}" destId="{77F4DAD1-B97B-4366-928B-27F0B51B1B8B}" srcOrd="1" destOrd="0" parTransId="{96404762-B129-4720-AB62-72034346C926}" sibTransId="{1066E84D-BAEB-4119-8D9A-979AC3347536}"/>
    <dgm:cxn modelId="{A3CA5CCB-BA4C-4859-B065-B6AF2A05D805}" type="presOf" srcId="{B9A464E3-AE7A-488C-94B5-5348BA6E4386}" destId="{A6806CA7-78ED-4633-A340-26D8FA366C65}" srcOrd="0" destOrd="0" presId="urn:microsoft.com/office/officeart/2005/8/layout/hierarchy1"/>
    <dgm:cxn modelId="{6F864023-9169-4FA5-ABF5-E71BC48316A7}" type="presOf" srcId="{406C195E-8A56-4851-B2D2-E70B0CB6B02E}" destId="{46A44D1B-098A-4D30-A119-805EB73B480E}" srcOrd="0" destOrd="0" presId="urn:microsoft.com/office/officeart/2005/8/layout/hierarchy1"/>
    <dgm:cxn modelId="{D5C7CEDD-6000-414A-9CDD-FF6E360BA6B0}" type="presOf" srcId="{DDC8E8B0-32A0-4A3A-9B16-657D4DB692EB}" destId="{DD2F4CA5-6F0E-4F68-8416-5D1F21C75D09}" srcOrd="0" destOrd="0" presId="urn:microsoft.com/office/officeart/2005/8/layout/hierarchy1"/>
    <dgm:cxn modelId="{513130F7-C572-4C98-908F-865882D1CFAB}" type="presOf" srcId="{96404762-B129-4720-AB62-72034346C926}" destId="{2376898D-B55A-4CED-91D6-86CAD1CD4EDD}" srcOrd="0" destOrd="0" presId="urn:microsoft.com/office/officeart/2005/8/layout/hierarchy1"/>
    <dgm:cxn modelId="{5A56C0E2-8FB0-46CB-8633-88156408C596}" srcId="{1D1FF59C-642F-491F-84DE-5427136AFB82}" destId="{A0D1BD2D-FC89-4276-BD4B-7E1AAA77CDB6}" srcOrd="0" destOrd="0" parTransId="{4E339DDF-D8BB-41C3-813D-B35E87D50294}" sibTransId="{34AD56B8-82F2-4CD0-8342-447AFDD5C468}"/>
    <dgm:cxn modelId="{72243FEB-51EA-44B9-B2EF-04875D28B6FA}" type="presOf" srcId="{98F6BA30-4453-4268-BF4D-E2317F4BA7B9}" destId="{813441B8-6E8B-4F68-8070-BF81EA92CB24}" srcOrd="0" destOrd="0" presId="urn:microsoft.com/office/officeart/2005/8/layout/hierarchy1"/>
    <dgm:cxn modelId="{11D774FD-C2D8-4FBA-9CFE-0EA3D1C7606E}" type="presOf" srcId="{8375493A-525E-461C-9BC2-5875F869E892}" destId="{11CC2559-8CFF-4FD2-9B6E-7F08F7FC8249}" srcOrd="0" destOrd="0" presId="urn:microsoft.com/office/officeart/2005/8/layout/hierarchy1"/>
    <dgm:cxn modelId="{B4D73EA6-0EA3-4F5E-B7E5-C5C5F49BDE0D}" srcId="{406C195E-8A56-4851-B2D2-E70B0CB6B02E}" destId="{3F42C476-DCAA-4E01-92A0-0DB4DAF84CC0}" srcOrd="0" destOrd="0" parTransId="{A24662A4-35AE-4D5D-9263-397B14D6B3E6}" sibTransId="{87290445-A4EC-457A-8198-8FBBAB89F52E}"/>
    <dgm:cxn modelId="{78EF786B-26BF-4491-B5C1-D162C22EC452}" type="presOf" srcId="{D6B06404-B02C-4BDE-A379-A05ED843BFF3}" destId="{008674E1-3289-4C23-8004-EC557BEE0AA2}" srcOrd="0" destOrd="0" presId="urn:microsoft.com/office/officeart/2005/8/layout/hierarchy1"/>
    <dgm:cxn modelId="{C9C903EA-54BF-4056-8D76-BBF949795063}" type="presOf" srcId="{1D1FF59C-642F-491F-84DE-5427136AFB82}" destId="{A5E45EA5-DB3B-4366-BDC9-4F0ADC5745B3}" srcOrd="0" destOrd="0" presId="urn:microsoft.com/office/officeart/2005/8/layout/hierarchy1"/>
    <dgm:cxn modelId="{2BEE0B70-3D83-42F5-A327-3606589C0317}" type="presOf" srcId="{7AA28EBB-E759-4102-8EB2-43D4404FC43C}" destId="{29B3E722-870E-4FE8-96D2-9D53D751AD3B}" srcOrd="0" destOrd="0" presId="urn:microsoft.com/office/officeart/2005/8/layout/hierarchy1"/>
    <dgm:cxn modelId="{294D8808-D44B-42CA-8402-72A3571C1752}" srcId="{406C195E-8A56-4851-B2D2-E70B0CB6B02E}" destId="{DDC8E8B0-32A0-4A3A-9B16-657D4DB692EB}" srcOrd="1" destOrd="0" parTransId="{EA8C2EA1-EB23-40D2-86AC-D054FA812939}" sibTransId="{18F04A80-32FF-4731-844B-11543B7AAD94}"/>
    <dgm:cxn modelId="{D2D4303F-C797-4BF5-A907-31C6B6CF2E3B}" type="presOf" srcId="{A24662A4-35AE-4D5D-9263-397B14D6B3E6}" destId="{699A139E-4028-4931-85E1-DE4A7898BE8F}" srcOrd="0" destOrd="0" presId="urn:microsoft.com/office/officeart/2005/8/layout/hierarchy1"/>
    <dgm:cxn modelId="{9B479C90-118F-43D8-B1F6-CE7CEF966163}" type="presOf" srcId="{EA8C2EA1-EB23-40D2-86AC-D054FA812939}" destId="{03A44CF8-74F1-48E2-BE51-D85A8155584F}" srcOrd="0" destOrd="0" presId="urn:microsoft.com/office/officeart/2005/8/layout/hierarchy1"/>
    <dgm:cxn modelId="{33E592F8-FAA6-4E70-BF68-BE4C8F7B4B6B}" srcId="{77F4DAD1-B97B-4366-928B-27F0B51B1B8B}" destId="{8375493A-525E-461C-9BC2-5875F869E892}" srcOrd="1" destOrd="0" parTransId="{7F77761D-D109-4F3E-8B2B-15DFA93C01DC}" sibTransId="{EE6040BA-5898-4427-B970-90B656130004}"/>
    <dgm:cxn modelId="{7CE084EF-48D4-4FB0-89D3-A51143664BBC}" type="presOf" srcId="{7F77761D-D109-4F3E-8B2B-15DFA93C01DC}" destId="{53558630-AA0D-4A5D-8004-226C947BAA26}" srcOrd="0" destOrd="0" presId="urn:microsoft.com/office/officeart/2005/8/layout/hierarchy1"/>
    <dgm:cxn modelId="{031E6A9F-8716-4C7C-AA1C-81A5E8F1C7E8}" type="presOf" srcId="{5D75615D-B014-4EC4-93BE-FA81BBA2A81D}" destId="{EE7F8B2F-4C9A-47D9-A634-2EFC1C6B0424}" srcOrd="0" destOrd="0" presId="urn:microsoft.com/office/officeart/2005/8/layout/hierarchy1"/>
    <dgm:cxn modelId="{CA7BD2B0-A4FE-4E40-A0B9-B0569BC1AD09}" srcId="{DDC8E8B0-32A0-4A3A-9B16-657D4DB692EB}" destId="{BB3862AA-596B-4077-9FF5-A457354C039F}" srcOrd="0" destOrd="0" parTransId="{5D75615D-B014-4EC4-93BE-FA81BBA2A81D}" sibTransId="{8C885EC3-6428-4AD8-AFE2-09448FA038A8}"/>
    <dgm:cxn modelId="{38521697-5CD6-4EBD-8C62-BB4B78210AD2}" type="presOf" srcId="{6F4D5799-CE09-48D1-ADDF-BF0632AE18F1}" destId="{C3745B5D-48AF-4B4C-B86C-ECEE0AC575BE}" srcOrd="0" destOrd="0" presId="urn:microsoft.com/office/officeart/2005/8/layout/hierarchy1"/>
    <dgm:cxn modelId="{3A4EA5A8-41A8-4252-B4A0-D01558F87582}" type="presParOf" srcId="{A5E45EA5-DB3B-4366-BDC9-4F0ADC5745B3}" destId="{373367DA-4570-4560-B617-7C2D4A79734F}" srcOrd="0" destOrd="0" presId="urn:microsoft.com/office/officeart/2005/8/layout/hierarchy1"/>
    <dgm:cxn modelId="{8F49DB05-6828-420A-BC49-9E4F0C42DCBC}" type="presParOf" srcId="{373367DA-4570-4560-B617-7C2D4A79734F}" destId="{56E2386D-BF1F-4AD8-84AB-422471511648}" srcOrd="0" destOrd="0" presId="urn:microsoft.com/office/officeart/2005/8/layout/hierarchy1"/>
    <dgm:cxn modelId="{7690F7D2-9596-4F18-8501-F2A3985F6EFC}" type="presParOf" srcId="{56E2386D-BF1F-4AD8-84AB-422471511648}" destId="{1130B55E-B106-4BBC-9134-35C8DFBE1F54}" srcOrd="0" destOrd="0" presId="urn:microsoft.com/office/officeart/2005/8/layout/hierarchy1"/>
    <dgm:cxn modelId="{BEB219E1-C601-4348-8978-B4BA349723BA}" type="presParOf" srcId="{56E2386D-BF1F-4AD8-84AB-422471511648}" destId="{4473DEAC-C49E-4E7B-8705-4548A0941507}" srcOrd="1" destOrd="0" presId="urn:microsoft.com/office/officeart/2005/8/layout/hierarchy1"/>
    <dgm:cxn modelId="{1F7C779C-CA77-49BF-ADEE-5819BAEBA2B2}" type="presParOf" srcId="{373367DA-4570-4560-B617-7C2D4A79734F}" destId="{AFA2CE10-7020-4AAF-A119-FC80A5DBC99B}" srcOrd="1" destOrd="0" presId="urn:microsoft.com/office/officeart/2005/8/layout/hierarchy1"/>
    <dgm:cxn modelId="{FB2BC208-7B25-4B4E-8E39-44D836130451}" type="presParOf" srcId="{AFA2CE10-7020-4AAF-A119-FC80A5DBC99B}" destId="{A6806CA7-78ED-4633-A340-26D8FA366C65}" srcOrd="0" destOrd="0" presId="urn:microsoft.com/office/officeart/2005/8/layout/hierarchy1"/>
    <dgm:cxn modelId="{C2A3F7C7-9EDF-4F86-ADDB-29421A040101}" type="presParOf" srcId="{AFA2CE10-7020-4AAF-A119-FC80A5DBC99B}" destId="{572CDBD7-4011-4D73-8B0A-61BA0778B6AA}" srcOrd="1" destOrd="0" presId="urn:microsoft.com/office/officeart/2005/8/layout/hierarchy1"/>
    <dgm:cxn modelId="{29CAD70C-5C47-4C14-A72E-67ADD7C0D124}" type="presParOf" srcId="{572CDBD7-4011-4D73-8B0A-61BA0778B6AA}" destId="{9719C7BD-007E-426F-8645-3D51BB1DF1CD}" srcOrd="0" destOrd="0" presId="urn:microsoft.com/office/officeart/2005/8/layout/hierarchy1"/>
    <dgm:cxn modelId="{26F9458A-A71D-4E99-8A59-3B378E2A8CCF}" type="presParOf" srcId="{9719C7BD-007E-426F-8645-3D51BB1DF1CD}" destId="{B55FFCBA-8C15-4714-BDCB-CFA821C4276B}" srcOrd="0" destOrd="0" presId="urn:microsoft.com/office/officeart/2005/8/layout/hierarchy1"/>
    <dgm:cxn modelId="{F3C8D3C9-B39D-40E5-A921-980950FF4F4E}" type="presParOf" srcId="{9719C7BD-007E-426F-8645-3D51BB1DF1CD}" destId="{C3745B5D-48AF-4B4C-B86C-ECEE0AC575BE}" srcOrd="1" destOrd="0" presId="urn:microsoft.com/office/officeart/2005/8/layout/hierarchy1"/>
    <dgm:cxn modelId="{E32CE8CC-E741-404A-BACD-876F74A6F396}" type="presParOf" srcId="{572CDBD7-4011-4D73-8B0A-61BA0778B6AA}" destId="{E2D847A1-75C5-46E0-80A8-0E52AD500DCA}" srcOrd="1" destOrd="0" presId="urn:microsoft.com/office/officeart/2005/8/layout/hierarchy1"/>
    <dgm:cxn modelId="{0B3D8D7C-0A33-48FF-A4E2-86060E4B47F9}" type="presParOf" srcId="{AFA2CE10-7020-4AAF-A119-FC80A5DBC99B}" destId="{29B3E722-870E-4FE8-96D2-9D53D751AD3B}" srcOrd="2" destOrd="0" presId="urn:microsoft.com/office/officeart/2005/8/layout/hierarchy1"/>
    <dgm:cxn modelId="{D969336C-E578-4413-9F3F-91DF5198B410}" type="presParOf" srcId="{AFA2CE10-7020-4AAF-A119-FC80A5DBC99B}" destId="{8C4BF004-B13E-44A8-807E-731CEA3BB421}" srcOrd="3" destOrd="0" presId="urn:microsoft.com/office/officeart/2005/8/layout/hierarchy1"/>
    <dgm:cxn modelId="{F8A70D2D-0477-442E-A482-58ACA301ECAD}" type="presParOf" srcId="{8C4BF004-B13E-44A8-807E-731CEA3BB421}" destId="{BEC80550-12C0-44CC-93D9-449DA288739D}" srcOrd="0" destOrd="0" presId="urn:microsoft.com/office/officeart/2005/8/layout/hierarchy1"/>
    <dgm:cxn modelId="{958CF2E0-F105-42E1-B840-CB3F23B27553}" type="presParOf" srcId="{BEC80550-12C0-44CC-93D9-449DA288739D}" destId="{9DD9903C-BE06-4A90-9F18-528AE0C0E774}" srcOrd="0" destOrd="0" presId="urn:microsoft.com/office/officeart/2005/8/layout/hierarchy1"/>
    <dgm:cxn modelId="{5BC968F5-AFF6-44DD-9E97-83E9294DF215}" type="presParOf" srcId="{BEC80550-12C0-44CC-93D9-449DA288739D}" destId="{46A44D1B-098A-4D30-A119-805EB73B480E}" srcOrd="1" destOrd="0" presId="urn:microsoft.com/office/officeart/2005/8/layout/hierarchy1"/>
    <dgm:cxn modelId="{F7445879-6846-4CBB-8A0A-EF555D0AEA3E}" type="presParOf" srcId="{8C4BF004-B13E-44A8-807E-731CEA3BB421}" destId="{8DC016C9-D79C-47CF-8377-3F7D539C8A5A}" srcOrd="1" destOrd="0" presId="urn:microsoft.com/office/officeart/2005/8/layout/hierarchy1"/>
    <dgm:cxn modelId="{1A78EF26-34D0-4131-8A35-EB913FFA498E}" type="presParOf" srcId="{8DC016C9-D79C-47CF-8377-3F7D539C8A5A}" destId="{699A139E-4028-4931-85E1-DE4A7898BE8F}" srcOrd="0" destOrd="0" presId="urn:microsoft.com/office/officeart/2005/8/layout/hierarchy1"/>
    <dgm:cxn modelId="{0A2934FA-D3A5-40C6-A394-E1AB5B82DBEF}" type="presParOf" srcId="{8DC016C9-D79C-47CF-8377-3F7D539C8A5A}" destId="{E2C5C2CE-B4CE-49B9-8D87-8DC04FC7C438}" srcOrd="1" destOrd="0" presId="urn:microsoft.com/office/officeart/2005/8/layout/hierarchy1"/>
    <dgm:cxn modelId="{16D6F4C7-D628-4819-B30E-0AE39FC45D42}" type="presParOf" srcId="{E2C5C2CE-B4CE-49B9-8D87-8DC04FC7C438}" destId="{CAF3677B-572E-47BF-B908-DDC4EEB0EF88}" srcOrd="0" destOrd="0" presId="urn:microsoft.com/office/officeart/2005/8/layout/hierarchy1"/>
    <dgm:cxn modelId="{F5F33C70-8705-4F70-BCB3-5B10D5801E4E}" type="presParOf" srcId="{CAF3677B-572E-47BF-B908-DDC4EEB0EF88}" destId="{B829955D-57F3-40C5-B0EA-C907AF493A95}" srcOrd="0" destOrd="0" presId="urn:microsoft.com/office/officeart/2005/8/layout/hierarchy1"/>
    <dgm:cxn modelId="{E59794A4-6E12-42A0-9493-17864C01D28E}" type="presParOf" srcId="{CAF3677B-572E-47BF-B908-DDC4EEB0EF88}" destId="{F0E4A7AA-FD21-4D90-B485-C2EC03891B07}" srcOrd="1" destOrd="0" presId="urn:microsoft.com/office/officeart/2005/8/layout/hierarchy1"/>
    <dgm:cxn modelId="{38FF17F9-D401-42CF-B2EA-AEBA010170C4}" type="presParOf" srcId="{E2C5C2CE-B4CE-49B9-8D87-8DC04FC7C438}" destId="{89828CB8-8A7D-432D-AC03-5E432A596DAB}" srcOrd="1" destOrd="0" presId="urn:microsoft.com/office/officeart/2005/8/layout/hierarchy1"/>
    <dgm:cxn modelId="{4500E17F-8B50-4501-97CB-811A250EDD0E}" type="presParOf" srcId="{8DC016C9-D79C-47CF-8377-3F7D539C8A5A}" destId="{03A44CF8-74F1-48E2-BE51-D85A8155584F}" srcOrd="2" destOrd="0" presId="urn:microsoft.com/office/officeart/2005/8/layout/hierarchy1"/>
    <dgm:cxn modelId="{1C8DF12D-6376-43E4-8C3E-17B0BF135C79}" type="presParOf" srcId="{8DC016C9-D79C-47CF-8377-3F7D539C8A5A}" destId="{0806B421-9CAD-453F-A889-4EF7A17B0427}" srcOrd="3" destOrd="0" presId="urn:microsoft.com/office/officeart/2005/8/layout/hierarchy1"/>
    <dgm:cxn modelId="{61FCB104-3E09-4A70-9A71-2A88F6D25EF8}" type="presParOf" srcId="{0806B421-9CAD-453F-A889-4EF7A17B0427}" destId="{F9E8D92C-EE0E-44A8-9067-AA1A96D5D725}" srcOrd="0" destOrd="0" presId="urn:microsoft.com/office/officeart/2005/8/layout/hierarchy1"/>
    <dgm:cxn modelId="{0C0D3B90-E7BA-4A16-AB3E-3620B66BBEA4}" type="presParOf" srcId="{F9E8D92C-EE0E-44A8-9067-AA1A96D5D725}" destId="{9C2CE370-F859-4B92-BC5D-6D569C43E843}" srcOrd="0" destOrd="0" presId="urn:microsoft.com/office/officeart/2005/8/layout/hierarchy1"/>
    <dgm:cxn modelId="{00284DAF-C5DE-488E-8080-23E8EBE38CD0}" type="presParOf" srcId="{F9E8D92C-EE0E-44A8-9067-AA1A96D5D725}" destId="{DD2F4CA5-6F0E-4F68-8416-5D1F21C75D09}" srcOrd="1" destOrd="0" presId="urn:microsoft.com/office/officeart/2005/8/layout/hierarchy1"/>
    <dgm:cxn modelId="{E6E9A22D-78B2-4739-A4F9-6AFEB65DB028}" type="presParOf" srcId="{0806B421-9CAD-453F-A889-4EF7A17B0427}" destId="{08CACAB2-0F05-4DC8-BE87-2CC17C14985E}" srcOrd="1" destOrd="0" presId="urn:microsoft.com/office/officeart/2005/8/layout/hierarchy1"/>
    <dgm:cxn modelId="{7F77FB3D-DCB3-413E-8C5C-ECAEB6F800E1}" type="presParOf" srcId="{08CACAB2-0F05-4DC8-BE87-2CC17C14985E}" destId="{EE7F8B2F-4C9A-47D9-A634-2EFC1C6B0424}" srcOrd="0" destOrd="0" presId="urn:microsoft.com/office/officeart/2005/8/layout/hierarchy1"/>
    <dgm:cxn modelId="{DA1B5FBD-9905-44CE-9432-EB01262ADF81}" type="presParOf" srcId="{08CACAB2-0F05-4DC8-BE87-2CC17C14985E}" destId="{7FA77921-C38A-4279-A121-32E398C14A95}" srcOrd="1" destOrd="0" presId="urn:microsoft.com/office/officeart/2005/8/layout/hierarchy1"/>
    <dgm:cxn modelId="{C1D244FD-BF39-4F2D-A5B2-FCA73BCA289C}" type="presParOf" srcId="{7FA77921-C38A-4279-A121-32E398C14A95}" destId="{FDBFBCC4-E4A5-4C95-94EB-454469140049}" srcOrd="0" destOrd="0" presId="urn:microsoft.com/office/officeart/2005/8/layout/hierarchy1"/>
    <dgm:cxn modelId="{66E83846-3158-4369-942F-792B418B4B1A}" type="presParOf" srcId="{FDBFBCC4-E4A5-4C95-94EB-454469140049}" destId="{A5EBE03D-3A42-4795-A7A2-0F5294941B6C}" srcOrd="0" destOrd="0" presId="urn:microsoft.com/office/officeart/2005/8/layout/hierarchy1"/>
    <dgm:cxn modelId="{4972B12D-B6C6-4F3F-AC75-CA07CD53257D}" type="presParOf" srcId="{FDBFBCC4-E4A5-4C95-94EB-454469140049}" destId="{B0E91104-914B-487D-B854-09F8A6903701}" srcOrd="1" destOrd="0" presId="urn:microsoft.com/office/officeart/2005/8/layout/hierarchy1"/>
    <dgm:cxn modelId="{F05E6904-36EF-4BA7-B535-18DA73601F1C}" type="presParOf" srcId="{7FA77921-C38A-4279-A121-32E398C14A95}" destId="{D44806D3-ADE9-40A4-AB1F-80D05D9EFD1A}" srcOrd="1" destOrd="0" presId="urn:microsoft.com/office/officeart/2005/8/layout/hierarchy1"/>
    <dgm:cxn modelId="{60FEB85B-4F19-4B4B-9857-F73B7B75AE64}" type="presParOf" srcId="{08CACAB2-0F05-4DC8-BE87-2CC17C14985E}" destId="{2376898D-B55A-4CED-91D6-86CAD1CD4EDD}" srcOrd="2" destOrd="0" presId="urn:microsoft.com/office/officeart/2005/8/layout/hierarchy1"/>
    <dgm:cxn modelId="{9269A5C9-7942-477B-A983-41157FE2E616}" type="presParOf" srcId="{08CACAB2-0F05-4DC8-BE87-2CC17C14985E}" destId="{A090B06C-9748-4C00-8855-06793843F784}" srcOrd="3" destOrd="0" presId="urn:microsoft.com/office/officeart/2005/8/layout/hierarchy1"/>
    <dgm:cxn modelId="{97CE9CCA-A3C2-4930-ACB9-7B04FA358969}" type="presParOf" srcId="{A090B06C-9748-4C00-8855-06793843F784}" destId="{88B6B1E6-855B-406B-AF5B-407661991948}" srcOrd="0" destOrd="0" presId="urn:microsoft.com/office/officeart/2005/8/layout/hierarchy1"/>
    <dgm:cxn modelId="{34718B2A-1F78-4A6A-A52F-5EA0496540B8}" type="presParOf" srcId="{88B6B1E6-855B-406B-AF5B-407661991948}" destId="{5ED3FF3D-2F76-4ED2-BE83-ABB887C1A34F}" srcOrd="0" destOrd="0" presId="urn:microsoft.com/office/officeart/2005/8/layout/hierarchy1"/>
    <dgm:cxn modelId="{88FF99E5-9CE2-49E3-A921-383C88667DFC}" type="presParOf" srcId="{88B6B1E6-855B-406B-AF5B-407661991948}" destId="{94B9DEF6-ABCB-4B6B-A1F2-2F9476606D30}" srcOrd="1" destOrd="0" presId="urn:microsoft.com/office/officeart/2005/8/layout/hierarchy1"/>
    <dgm:cxn modelId="{B6DB491C-2CA8-4B6E-A0B1-100A6B536C2D}" type="presParOf" srcId="{A090B06C-9748-4C00-8855-06793843F784}" destId="{C448A18F-23B4-4B3F-B709-EEEDDC9EA030}" srcOrd="1" destOrd="0" presId="urn:microsoft.com/office/officeart/2005/8/layout/hierarchy1"/>
    <dgm:cxn modelId="{6896A245-C81F-4259-AEB9-A2F2BB9F8664}" type="presParOf" srcId="{C448A18F-23B4-4B3F-B709-EEEDDC9EA030}" destId="{008674E1-3289-4C23-8004-EC557BEE0AA2}" srcOrd="0" destOrd="0" presId="urn:microsoft.com/office/officeart/2005/8/layout/hierarchy1"/>
    <dgm:cxn modelId="{E9D7A31D-EC11-47E2-9757-0C5CB1519A21}" type="presParOf" srcId="{C448A18F-23B4-4B3F-B709-EEEDDC9EA030}" destId="{F45CF58A-2526-4557-B7E5-03F159F763BA}" srcOrd="1" destOrd="0" presId="urn:microsoft.com/office/officeart/2005/8/layout/hierarchy1"/>
    <dgm:cxn modelId="{07A36669-1564-427E-B257-947281859D5D}" type="presParOf" srcId="{F45CF58A-2526-4557-B7E5-03F159F763BA}" destId="{9104E9D6-BB9B-47AA-BFFC-B11E46856591}" srcOrd="0" destOrd="0" presId="urn:microsoft.com/office/officeart/2005/8/layout/hierarchy1"/>
    <dgm:cxn modelId="{77FCFF93-A27C-4F44-83D5-760B8A11EB9B}" type="presParOf" srcId="{9104E9D6-BB9B-47AA-BFFC-B11E46856591}" destId="{96728AD7-EFA4-4ED2-A859-99857C4C9DB3}" srcOrd="0" destOrd="0" presId="urn:microsoft.com/office/officeart/2005/8/layout/hierarchy1"/>
    <dgm:cxn modelId="{27E59946-F6A4-4C2F-962D-72F7DF19D842}" type="presParOf" srcId="{9104E9D6-BB9B-47AA-BFFC-B11E46856591}" destId="{813441B8-6E8B-4F68-8070-BF81EA92CB24}" srcOrd="1" destOrd="0" presId="urn:microsoft.com/office/officeart/2005/8/layout/hierarchy1"/>
    <dgm:cxn modelId="{499C00AB-2DFF-489C-9EF6-8AE650978400}" type="presParOf" srcId="{F45CF58A-2526-4557-B7E5-03F159F763BA}" destId="{BF7806DF-669E-49EE-929E-7B73BCF99FD4}" srcOrd="1" destOrd="0" presId="urn:microsoft.com/office/officeart/2005/8/layout/hierarchy1"/>
    <dgm:cxn modelId="{EA15C283-40C7-444B-8B3F-6A2EDBFFEF99}" type="presParOf" srcId="{C448A18F-23B4-4B3F-B709-EEEDDC9EA030}" destId="{53558630-AA0D-4A5D-8004-226C947BAA26}" srcOrd="2" destOrd="0" presId="urn:microsoft.com/office/officeart/2005/8/layout/hierarchy1"/>
    <dgm:cxn modelId="{BD561EB2-BC65-4154-B176-67B3897661ED}" type="presParOf" srcId="{C448A18F-23B4-4B3F-B709-EEEDDC9EA030}" destId="{3D1B0A46-B8B6-47C3-A0F0-BBD8BCB0DF57}" srcOrd="3" destOrd="0" presId="urn:microsoft.com/office/officeart/2005/8/layout/hierarchy1"/>
    <dgm:cxn modelId="{83E15193-EEFC-4E68-9AB4-FB2D6A0413B7}" type="presParOf" srcId="{3D1B0A46-B8B6-47C3-A0F0-BBD8BCB0DF57}" destId="{199CE6DD-3D8E-40C6-B063-1EFA01FE96FC}" srcOrd="0" destOrd="0" presId="urn:microsoft.com/office/officeart/2005/8/layout/hierarchy1"/>
    <dgm:cxn modelId="{E8F56B4F-010B-4D0F-8B75-7FE485AD6B71}" type="presParOf" srcId="{199CE6DD-3D8E-40C6-B063-1EFA01FE96FC}" destId="{C815EB35-F0B7-447B-87E9-635766F7A9B0}" srcOrd="0" destOrd="0" presId="urn:microsoft.com/office/officeart/2005/8/layout/hierarchy1"/>
    <dgm:cxn modelId="{A669F9FD-4B5B-4528-807F-ED1F57302FA9}" type="presParOf" srcId="{199CE6DD-3D8E-40C6-B063-1EFA01FE96FC}" destId="{11CC2559-8CFF-4FD2-9B6E-7F08F7FC8249}" srcOrd="1" destOrd="0" presId="urn:microsoft.com/office/officeart/2005/8/layout/hierarchy1"/>
    <dgm:cxn modelId="{53117C26-02AF-4B7F-A979-5709AE5C4CB2}" type="presParOf" srcId="{3D1B0A46-B8B6-47C3-A0F0-BBD8BCB0DF57}" destId="{692A7741-CE65-4393-AA36-91270C464E8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099E59C-D49F-4F14-898D-BB8966A25478}" type="doc">
      <dgm:prSet loTypeId="urn:microsoft.com/office/officeart/2005/8/layout/radial5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F3B299-1E1D-468C-87BB-70A4D4F42CF8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bg1"/>
              </a:solidFill>
            </a:rPr>
            <a:t>Maximum Likelihood Estimation</a:t>
          </a:r>
          <a:endParaRPr lang="en-US" sz="1400" b="1" dirty="0">
            <a:solidFill>
              <a:schemeClr val="bg1"/>
            </a:solidFill>
          </a:endParaRPr>
        </a:p>
      </dgm:t>
    </dgm:pt>
    <dgm:pt modelId="{992C36A1-1F0F-4CBF-9AB3-C8188FE1FC23}" type="parTrans" cxnId="{36DDC3A7-08D7-48A6-94EB-B2EAD0ECA0D9}">
      <dgm:prSet/>
      <dgm:spPr/>
      <dgm:t>
        <a:bodyPr/>
        <a:lstStyle/>
        <a:p>
          <a:endParaRPr lang="en-US"/>
        </a:p>
      </dgm:t>
    </dgm:pt>
    <dgm:pt modelId="{7AC5AA6C-9309-42F6-B7A5-2D4A8E4823D5}" type="sibTrans" cxnId="{36DDC3A7-08D7-48A6-94EB-B2EAD0ECA0D9}">
      <dgm:prSet/>
      <dgm:spPr/>
      <dgm:t>
        <a:bodyPr/>
        <a:lstStyle/>
        <a:p>
          <a:endParaRPr lang="en-US"/>
        </a:p>
      </dgm:t>
    </dgm:pt>
    <dgm:pt modelId="{5A5317E7-5F12-4CF6-89D0-76CFEBB97297}">
      <dgm:prSet phldrT="[Text]" custT="1"/>
      <dgm:spPr/>
      <dgm:t>
        <a:bodyPr/>
        <a:lstStyle/>
        <a:p>
          <a:r>
            <a:rPr lang="en-US" sz="1400" dirty="0" smtClean="0"/>
            <a:t>Repeated Optimization</a:t>
          </a:r>
          <a:endParaRPr lang="en-US" sz="1400" dirty="0"/>
        </a:p>
      </dgm:t>
    </dgm:pt>
    <dgm:pt modelId="{D9A48383-1177-4245-9917-9DC5AA6FCCFB}" type="parTrans" cxnId="{FEA25465-A441-414F-96C2-769BB925669E}">
      <dgm:prSet/>
      <dgm:spPr/>
      <dgm:t>
        <a:bodyPr/>
        <a:lstStyle/>
        <a:p>
          <a:endParaRPr lang="en-US"/>
        </a:p>
      </dgm:t>
    </dgm:pt>
    <dgm:pt modelId="{DCD5EABC-C14B-4BD2-A34B-7C3D49784A40}" type="sibTrans" cxnId="{FEA25465-A441-414F-96C2-769BB925669E}">
      <dgm:prSet/>
      <dgm:spPr/>
      <dgm:t>
        <a:bodyPr/>
        <a:lstStyle/>
        <a:p>
          <a:endParaRPr lang="en-US"/>
        </a:p>
      </dgm:t>
    </dgm:pt>
    <dgm:pt modelId="{36ED59E5-6F18-436B-B4A4-C9728436A54A}">
      <dgm:prSet phldrT="[Text]" custT="1"/>
      <dgm:spPr/>
      <dgm:t>
        <a:bodyPr/>
        <a:lstStyle/>
        <a:p>
          <a:r>
            <a:rPr lang="en-US" sz="1400" dirty="0" smtClean="0"/>
            <a:t>One-shot joint optimization with Independent Examples</a:t>
          </a:r>
          <a:endParaRPr lang="en-US" sz="1400" dirty="0"/>
        </a:p>
      </dgm:t>
    </dgm:pt>
    <dgm:pt modelId="{678645D8-3015-47A2-8C1A-228CC8B7B87B}" type="parTrans" cxnId="{5D3CB661-0979-4099-AAD3-F33F55B9E744}">
      <dgm:prSet/>
      <dgm:spPr/>
      <dgm:t>
        <a:bodyPr/>
        <a:lstStyle/>
        <a:p>
          <a:endParaRPr lang="en-US"/>
        </a:p>
      </dgm:t>
    </dgm:pt>
    <dgm:pt modelId="{19A9103B-5C25-472C-9A4E-918E3F9613EF}" type="sibTrans" cxnId="{5D3CB661-0979-4099-AAD3-F33F55B9E744}">
      <dgm:prSet/>
      <dgm:spPr/>
      <dgm:t>
        <a:bodyPr/>
        <a:lstStyle/>
        <a:p>
          <a:endParaRPr lang="en-US"/>
        </a:p>
      </dgm:t>
    </dgm:pt>
    <dgm:pt modelId="{24DBBB2D-7EA4-4C33-A8D2-83F1B55A0F7F}" type="pres">
      <dgm:prSet presAssocID="{3099E59C-D49F-4F14-898D-BB8966A2547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2A3EE1-E25E-4AEE-A616-01ABD714CA81}" type="pres">
      <dgm:prSet presAssocID="{90F3B299-1E1D-468C-87BB-70A4D4F42CF8}" presName="centerShape" presStyleLbl="node0" presStyleIdx="0" presStyleCnt="1" custScaleX="118249"/>
      <dgm:spPr/>
      <dgm:t>
        <a:bodyPr/>
        <a:lstStyle/>
        <a:p>
          <a:endParaRPr lang="en-US"/>
        </a:p>
      </dgm:t>
    </dgm:pt>
    <dgm:pt modelId="{870D0041-3F5A-4AAE-A441-9B05CDE53908}" type="pres">
      <dgm:prSet presAssocID="{678645D8-3015-47A2-8C1A-228CC8B7B87B}" presName="parTrans" presStyleLbl="sibTrans2D1" presStyleIdx="0" presStyleCnt="2"/>
      <dgm:spPr/>
      <dgm:t>
        <a:bodyPr/>
        <a:lstStyle/>
        <a:p>
          <a:endParaRPr lang="en-US"/>
        </a:p>
      </dgm:t>
    </dgm:pt>
    <dgm:pt modelId="{79B5F8A9-91FA-4BD7-B696-8B0BE66DD516}" type="pres">
      <dgm:prSet presAssocID="{678645D8-3015-47A2-8C1A-228CC8B7B87B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BBDF9A1F-E8C2-440D-828A-DBD71831A50C}" type="pres">
      <dgm:prSet presAssocID="{36ED59E5-6F18-436B-B4A4-C9728436A54A}" presName="node" presStyleLbl="node1" presStyleIdx="0" presStyleCnt="2" custScaleX="1248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417599-971D-4610-ADD4-3B3E3D601762}" type="pres">
      <dgm:prSet presAssocID="{D9A48383-1177-4245-9917-9DC5AA6FCCFB}" presName="parTrans" presStyleLbl="sibTrans2D1" presStyleIdx="1" presStyleCnt="2"/>
      <dgm:spPr/>
      <dgm:t>
        <a:bodyPr/>
        <a:lstStyle/>
        <a:p>
          <a:endParaRPr lang="en-US"/>
        </a:p>
      </dgm:t>
    </dgm:pt>
    <dgm:pt modelId="{BE30FAD4-4919-423A-B67A-22A47A776984}" type="pres">
      <dgm:prSet presAssocID="{D9A48383-1177-4245-9917-9DC5AA6FCCF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A600FD72-F168-4E3F-A36C-5C32B4B6C0DC}" type="pres">
      <dgm:prSet presAssocID="{5A5317E7-5F12-4CF6-89D0-76CFEBB97297}" presName="node" presStyleLbl="node1" presStyleIdx="1" presStyleCnt="2" custScaleX="1248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905132-9065-46FA-95CE-4545CEBFB909}" type="presOf" srcId="{678645D8-3015-47A2-8C1A-228CC8B7B87B}" destId="{79B5F8A9-91FA-4BD7-B696-8B0BE66DD516}" srcOrd="1" destOrd="0" presId="urn:microsoft.com/office/officeart/2005/8/layout/radial5"/>
    <dgm:cxn modelId="{1E7932E6-FAA2-444F-8BE4-003BC22AD2C4}" type="presOf" srcId="{678645D8-3015-47A2-8C1A-228CC8B7B87B}" destId="{870D0041-3F5A-4AAE-A441-9B05CDE53908}" srcOrd="0" destOrd="0" presId="urn:microsoft.com/office/officeart/2005/8/layout/radial5"/>
    <dgm:cxn modelId="{BCF5A51A-845D-4480-A92D-24295BBCC4C1}" type="presOf" srcId="{90F3B299-1E1D-468C-87BB-70A4D4F42CF8}" destId="{352A3EE1-E25E-4AEE-A616-01ABD714CA81}" srcOrd="0" destOrd="0" presId="urn:microsoft.com/office/officeart/2005/8/layout/radial5"/>
    <dgm:cxn modelId="{0B9A8489-3F97-4D79-B1CE-B4CE98388AFE}" type="presOf" srcId="{3099E59C-D49F-4F14-898D-BB8966A25478}" destId="{24DBBB2D-7EA4-4C33-A8D2-83F1B55A0F7F}" srcOrd="0" destOrd="0" presId="urn:microsoft.com/office/officeart/2005/8/layout/radial5"/>
    <dgm:cxn modelId="{E6992FEE-D612-4F88-B3FC-E8AE1D50033C}" type="presOf" srcId="{5A5317E7-5F12-4CF6-89D0-76CFEBB97297}" destId="{A600FD72-F168-4E3F-A36C-5C32B4B6C0DC}" srcOrd="0" destOrd="0" presId="urn:microsoft.com/office/officeart/2005/8/layout/radial5"/>
    <dgm:cxn modelId="{B9579DB3-5338-43FC-B3C4-A50C6CDA96AA}" type="presOf" srcId="{36ED59E5-6F18-436B-B4A4-C9728436A54A}" destId="{BBDF9A1F-E8C2-440D-828A-DBD71831A50C}" srcOrd="0" destOrd="0" presId="urn:microsoft.com/office/officeart/2005/8/layout/radial5"/>
    <dgm:cxn modelId="{E3E6808F-C438-49FA-BB5F-C5F64FF6B327}" type="presOf" srcId="{D9A48383-1177-4245-9917-9DC5AA6FCCFB}" destId="{1C417599-971D-4610-ADD4-3B3E3D601762}" srcOrd="0" destOrd="0" presId="urn:microsoft.com/office/officeart/2005/8/layout/radial5"/>
    <dgm:cxn modelId="{C8F10E83-0039-485D-9770-3CF026307B54}" type="presOf" srcId="{D9A48383-1177-4245-9917-9DC5AA6FCCFB}" destId="{BE30FAD4-4919-423A-B67A-22A47A776984}" srcOrd="1" destOrd="0" presId="urn:microsoft.com/office/officeart/2005/8/layout/radial5"/>
    <dgm:cxn modelId="{FEA25465-A441-414F-96C2-769BB925669E}" srcId="{90F3B299-1E1D-468C-87BB-70A4D4F42CF8}" destId="{5A5317E7-5F12-4CF6-89D0-76CFEBB97297}" srcOrd="1" destOrd="0" parTransId="{D9A48383-1177-4245-9917-9DC5AA6FCCFB}" sibTransId="{DCD5EABC-C14B-4BD2-A34B-7C3D49784A40}"/>
    <dgm:cxn modelId="{5D3CB661-0979-4099-AAD3-F33F55B9E744}" srcId="{90F3B299-1E1D-468C-87BB-70A4D4F42CF8}" destId="{36ED59E5-6F18-436B-B4A4-C9728436A54A}" srcOrd="0" destOrd="0" parTransId="{678645D8-3015-47A2-8C1A-228CC8B7B87B}" sibTransId="{19A9103B-5C25-472C-9A4E-918E3F9613EF}"/>
    <dgm:cxn modelId="{36DDC3A7-08D7-48A6-94EB-B2EAD0ECA0D9}" srcId="{3099E59C-D49F-4F14-898D-BB8966A25478}" destId="{90F3B299-1E1D-468C-87BB-70A4D4F42CF8}" srcOrd="0" destOrd="0" parTransId="{992C36A1-1F0F-4CBF-9AB3-C8188FE1FC23}" sibTransId="{7AC5AA6C-9309-42F6-B7A5-2D4A8E4823D5}"/>
    <dgm:cxn modelId="{1AFA7156-E474-4A90-85E6-308C62AFA8C5}" type="presParOf" srcId="{24DBBB2D-7EA4-4C33-A8D2-83F1B55A0F7F}" destId="{352A3EE1-E25E-4AEE-A616-01ABD714CA81}" srcOrd="0" destOrd="0" presId="urn:microsoft.com/office/officeart/2005/8/layout/radial5"/>
    <dgm:cxn modelId="{C02F902A-0777-4A7C-AA11-6C5D304F45DF}" type="presParOf" srcId="{24DBBB2D-7EA4-4C33-A8D2-83F1B55A0F7F}" destId="{870D0041-3F5A-4AAE-A441-9B05CDE53908}" srcOrd="1" destOrd="0" presId="urn:microsoft.com/office/officeart/2005/8/layout/radial5"/>
    <dgm:cxn modelId="{DFA6966D-39C4-4BAD-8277-7FA8D329C03E}" type="presParOf" srcId="{870D0041-3F5A-4AAE-A441-9B05CDE53908}" destId="{79B5F8A9-91FA-4BD7-B696-8B0BE66DD516}" srcOrd="0" destOrd="0" presId="urn:microsoft.com/office/officeart/2005/8/layout/radial5"/>
    <dgm:cxn modelId="{9A4178D0-BDCD-4B03-825A-32029A654D41}" type="presParOf" srcId="{24DBBB2D-7EA4-4C33-A8D2-83F1B55A0F7F}" destId="{BBDF9A1F-E8C2-440D-828A-DBD71831A50C}" srcOrd="2" destOrd="0" presId="urn:microsoft.com/office/officeart/2005/8/layout/radial5"/>
    <dgm:cxn modelId="{1AC17C2B-7B63-48F5-AE78-6512BF740D82}" type="presParOf" srcId="{24DBBB2D-7EA4-4C33-A8D2-83F1B55A0F7F}" destId="{1C417599-971D-4610-ADD4-3B3E3D601762}" srcOrd="3" destOrd="0" presId="urn:microsoft.com/office/officeart/2005/8/layout/radial5"/>
    <dgm:cxn modelId="{06022927-7734-431E-BC4D-396D5A902BA1}" type="presParOf" srcId="{1C417599-971D-4610-ADD4-3B3E3D601762}" destId="{BE30FAD4-4919-423A-B67A-22A47A776984}" srcOrd="0" destOrd="0" presId="urn:microsoft.com/office/officeart/2005/8/layout/radial5"/>
    <dgm:cxn modelId="{AB6A71A7-6DEB-4952-96C1-25B43CB386E6}" type="presParOf" srcId="{24DBBB2D-7EA4-4C33-A8D2-83F1B55A0F7F}" destId="{A600FD72-F168-4E3F-A36C-5C32B4B6C0DC}" srcOrd="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28D4A08-1EB9-4A3D-ACF9-8E7D4FD3DFE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5522A7-DAE2-44E7-99E1-ABBCEB632008}">
      <dgm:prSet phldrT="[Text]"/>
      <dgm:spPr/>
      <dgm:t>
        <a:bodyPr/>
        <a:lstStyle/>
        <a:p>
          <a:r>
            <a:rPr lang="en-US" dirty="0" smtClean="0"/>
            <a:t>Ordered </a:t>
          </a:r>
          <a:r>
            <a:rPr lang="en-US" dirty="0" err="1" smtClean="0"/>
            <a:t>Logit</a:t>
          </a:r>
          <a:r>
            <a:rPr lang="en-US" dirty="0" smtClean="0"/>
            <a:t> Model</a:t>
          </a:r>
          <a:endParaRPr lang="en-US" dirty="0"/>
        </a:p>
      </dgm:t>
    </dgm:pt>
    <dgm:pt modelId="{3AD8C017-9891-442E-AE1B-C5A3DE5AD070}" type="parTrans" cxnId="{02845D79-5E73-4FB4-81F4-663E2C44311E}">
      <dgm:prSet/>
      <dgm:spPr/>
      <dgm:t>
        <a:bodyPr/>
        <a:lstStyle/>
        <a:p>
          <a:endParaRPr lang="en-US"/>
        </a:p>
      </dgm:t>
    </dgm:pt>
    <dgm:pt modelId="{D2B32F9F-CC77-4F11-948F-EC02DEF60B93}" type="sibTrans" cxnId="{02845D79-5E73-4FB4-81F4-663E2C44311E}">
      <dgm:prSet/>
      <dgm:spPr/>
      <dgm:t>
        <a:bodyPr/>
        <a:lstStyle/>
        <a:p>
          <a:endParaRPr lang="en-US"/>
        </a:p>
      </dgm:t>
    </dgm:pt>
    <dgm:pt modelId="{E3F7BF98-FBB7-4D33-A846-78211545855C}">
      <dgm:prSet phldrT="[Text]"/>
      <dgm:spPr/>
      <dgm:t>
        <a:bodyPr/>
        <a:lstStyle/>
        <a:p>
          <a:r>
            <a:rPr lang="en-US" dirty="0" smtClean="0"/>
            <a:t>Age, race, education (in terms of number of years of schooling ),  and having residence in southern part of the district have a significant impact on self rated health.</a:t>
          </a:r>
          <a:endParaRPr lang="en-US" dirty="0"/>
        </a:p>
      </dgm:t>
    </dgm:pt>
    <dgm:pt modelId="{BF7CE21D-9D33-4628-B8E3-82FA8C8CCCDA}" type="parTrans" cxnId="{0013E89B-5DAE-4EBC-B9A2-5DEDA8A8AE8F}">
      <dgm:prSet/>
      <dgm:spPr/>
      <dgm:t>
        <a:bodyPr/>
        <a:lstStyle/>
        <a:p>
          <a:endParaRPr lang="en-US"/>
        </a:p>
      </dgm:t>
    </dgm:pt>
    <dgm:pt modelId="{5FF4B86C-C3FA-45C8-98FB-8AB62178B403}" type="sibTrans" cxnId="{0013E89B-5DAE-4EBC-B9A2-5DEDA8A8AE8F}">
      <dgm:prSet/>
      <dgm:spPr/>
      <dgm:t>
        <a:bodyPr/>
        <a:lstStyle/>
        <a:p>
          <a:endParaRPr lang="en-US"/>
        </a:p>
      </dgm:t>
    </dgm:pt>
    <dgm:pt modelId="{7448DEF7-9BAD-4F9B-89B2-0792962C115C}">
      <dgm:prSet phldrT="[Text]"/>
      <dgm:spPr/>
      <dgm:t>
        <a:bodyPr/>
        <a:lstStyle/>
        <a:p>
          <a:r>
            <a:rPr lang="en-US" dirty="0" smtClean="0"/>
            <a:t>Sequential </a:t>
          </a:r>
          <a:r>
            <a:rPr lang="en-US" dirty="0" err="1" smtClean="0"/>
            <a:t>Logit</a:t>
          </a:r>
          <a:r>
            <a:rPr lang="en-US" dirty="0" smtClean="0"/>
            <a:t> Model</a:t>
          </a:r>
          <a:endParaRPr lang="en-US" dirty="0"/>
        </a:p>
      </dgm:t>
    </dgm:pt>
    <dgm:pt modelId="{080ED52D-7FC6-488D-BB9B-3F8FE6835C33}" type="parTrans" cxnId="{3417B1DC-0D48-4D94-A351-D059B7B2C125}">
      <dgm:prSet/>
      <dgm:spPr/>
      <dgm:t>
        <a:bodyPr/>
        <a:lstStyle/>
        <a:p>
          <a:endParaRPr lang="en-US"/>
        </a:p>
      </dgm:t>
    </dgm:pt>
    <dgm:pt modelId="{D5A6B9E8-8B9F-4967-A283-51000F766169}" type="sibTrans" cxnId="{3417B1DC-0D48-4D94-A351-D059B7B2C125}">
      <dgm:prSet/>
      <dgm:spPr/>
      <dgm:t>
        <a:bodyPr/>
        <a:lstStyle/>
        <a:p>
          <a:endParaRPr lang="en-US"/>
        </a:p>
      </dgm:t>
    </dgm:pt>
    <dgm:pt modelId="{BFC85D89-7834-44C6-AD8D-077F2C2281E0}">
      <dgm:prSet phldrT="[Text]"/>
      <dgm:spPr/>
      <dgm:t>
        <a:bodyPr/>
        <a:lstStyle/>
        <a:p>
          <a:r>
            <a:rPr lang="en-US" dirty="0" smtClean="0"/>
            <a:t>Age, education ( in terms of schooling) and having residence in southern part of the district have a significant impact on self rated health.</a:t>
          </a:r>
          <a:endParaRPr lang="en-US" dirty="0"/>
        </a:p>
      </dgm:t>
    </dgm:pt>
    <dgm:pt modelId="{36F43851-510A-4259-9C12-565D53529045}" type="parTrans" cxnId="{E0064360-C02A-406E-836F-BB8911C60374}">
      <dgm:prSet/>
      <dgm:spPr/>
      <dgm:t>
        <a:bodyPr/>
        <a:lstStyle/>
        <a:p>
          <a:endParaRPr lang="en-US"/>
        </a:p>
      </dgm:t>
    </dgm:pt>
    <dgm:pt modelId="{47A4682D-B06A-4801-985F-2F973990AEF4}" type="sibTrans" cxnId="{E0064360-C02A-406E-836F-BB8911C60374}">
      <dgm:prSet/>
      <dgm:spPr/>
      <dgm:t>
        <a:bodyPr/>
        <a:lstStyle/>
        <a:p>
          <a:endParaRPr lang="en-US"/>
        </a:p>
      </dgm:t>
    </dgm:pt>
    <dgm:pt modelId="{65A78B13-8E02-4A5C-B529-C77617DE0310}">
      <dgm:prSet phldrT="[Text]"/>
      <dgm:spPr/>
      <dgm:t>
        <a:bodyPr/>
        <a:lstStyle/>
        <a:p>
          <a:r>
            <a:rPr lang="en-US" dirty="0" smtClean="0"/>
            <a:t>Gender doesn’t have a significant impact.</a:t>
          </a:r>
          <a:endParaRPr lang="en-US" dirty="0"/>
        </a:p>
      </dgm:t>
    </dgm:pt>
    <dgm:pt modelId="{41329E1E-B832-4BA2-BE57-95E941F90C96}" type="parTrans" cxnId="{2BFB019A-9CC7-45FC-A2EF-B0EC84E91803}">
      <dgm:prSet/>
      <dgm:spPr/>
      <dgm:t>
        <a:bodyPr/>
        <a:lstStyle/>
        <a:p>
          <a:endParaRPr lang="en-US"/>
        </a:p>
      </dgm:t>
    </dgm:pt>
    <dgm:pt modelId="{740C05A9-9158-4498-9A01-A0DB0C24A63F}" type="sibTrans" cxnId="{2BFB019A-9CC7-45FC-A2EF-B0EC84E91803}">
      <dgm:prSet/>
      <dgm:spPr/>
      <dgm:t>
        <a:bodyPr/>
        <a:lstStyle/>
        <a:p>
          <a:endParaRPr lang="en-US"/>
        </a:p>
      </dgm:t>
    </dgm:pt>
    <dgm:pt modelId="{92F539C9-C155-42DE-80E0-F75C3FFFED6E}">
      <dgm:prSet phldrT="[Text]"/>
      <dgm:spPr/>
      <dgm:t>
        <a:bodyPr/>
        <a:lstStyle/>
        <a:p>
          <a:r>
            <a:rPr lang="en-US" dirty="0" smtClean="0"/>
            <a:t>Gender and race don’t have significant impact.</a:t>
          </a:r>
          <a:endParaRPr lang="en-US" dirty="0"/>
        </a:p>
      </dgm:t>
    </dgm:pt>
    <dgm:pt modelId="{78A71E04-C536-4780-A257-7F72B4952965}" type="parTrans" cxnId="{885ABCAA-0A9B-4C07-AA8E-8761BFA4F7EE}">
      <dgm:prSet/>
      <dgm:spPr/>
    </dgm:pt>
    <dgm:pt modelId="{820AC001-44FC-467E-AB86-CBF4AC323EC3}" type="sibTrans" cxnId="{885ABCAA-0A9B-4C07-AA8E-8761BFA4F7EE}">
      <dgm:prSet/>
      <dgm:spPr/>
    </dgm:pt>
    <dgm:pt modelId="{EFE685D9-670C-4639-B237-3ADE568499B9}" type="pres">
      <dgm:prSet presAssocID="{D28D4A08-1EB9-4A3D-ACF9-8E7D4FD3DFE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40A49D-9A36-4637-A49C-BAD3DE0797F5}" type="pres">
      <dgm:prSet presAssocID="{965522A7-DAE2-44E7-99E1-ABBCEB632008}" presName="linNode" presStyleCnt="0"/>
      <dgm:spPr/>
    </dgm:pt>
    <dgm:pt modelId="{F42A95D8-D287-4E7C-8B51-F148B060D085}" type="pres">
      <dgm:prSet presAssocID="{965522A7-DAE2-44E7-99E1-ABBCEB632008}" presName="parentText" presStyleLbl="node1" presStyleIdx="0" presStyleCnt="2" custScaleX="78213" custLinFactNeighborX="-1953" custLinFactNeighborY="-209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C610FB-5659-4B1A-9F86-19CDB97B50E1}" type="pres">
      <dgm:prSet presAssocID="{965522A7-DAE2-44E7-99E1-ABBCEB632008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BF584F-BA45-4403-B019-DC457730C9FA}" type="pres">
      <dgm:prSet presAssocID="{D2B32F9F-CC77-4F11-948F-EC02DEF60B93}" presName="sp" presStyleCnt="0"/>
      <dgm:spPr/>
    </dgm:pt>
    <dgm:pt modelId="{E46B177E-4B6F-4B1B-AD73-86D28586FD03}" type="pres">
      <dgm:prSet presAssocID="{7448DEF7-9BAD-4F9B-89B2-0792962C115C}" presName="linNode" presStyleCnt="0"/>
      <dgm:spPr/>
    </dgm:pt>
    <dgm:pt modelId="{0CE11FBD-F8FF-46E6-8303-518923797F6D}" type="pres">
      <dgm:prSet presAssocID="{7448DEF7-9BAD-4F9B-89B2-0792962C115C}" presName="parentText" presStyleLbl="node1" presStyleIdx="1" presStyleCnt="2" custScaleX="7429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80379F-4E77-41A5-8234-0518F3CD16EA}" type="pres">
      <dgm:prSet presAssocID="{7448DEF7-9BAD-4F9B-89B2-0792962C115C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064360-C02A-406E-836F-BB8911C60374}" srcId="{7448DEF7-9BAD-4F9B-89B2-0792962C115C}" destId="{BFC85D89-7834-44C6-AD8D-077F2C2281E0}" srcOrd="0" destOrd="0" parTransId="{36F43851-510A-4259-9C12-565D53529045}" sibTransId="{47A4682D-B06A-4801-985F-2F973990AEF4}"/>
    <dgm:cxn modelId="{637C7BF3-D751-4E88-BF76-E5AA6D3290A6}" type="presOf" srcId="{D28D4A08-1EB9-4A3D-ACF9-8E7D4FD3DFE6}" destId="{EFE685D9-670C-4639-B237-3ADE568499B9}" srcOrd="0" destOrd="0" presId="urn:microsoft.com/office/officeart/2005/8/layout/vList5"/>
    <dgm:cxn modelId="{4D36E8B4-01DE-4DD0-917C-58855974DEED}" type="presOf" srcId="{BFC85D89-7834-44C6-AD8D-077F2C2281E0}" destId="{8380379F-4E77-41A5-8234-0518F3CD16EA}" srcOrd="0" destOrd="0" presId="urn:microsoft.com/office/officeart/2005/8/layout/vList5"/>
    <dgm:cxn modelId="{3DD93ADC-9F18-415F-B20B-2268D83B5AB1}" type="presOf" srcId="{7448DEF7-9BAD-4F9B-89B2-0792962C115C}" destId="{0CE11FBD-F8FF-46E6-8303-518923797F6D}" srcOrd="0" destOrd="0" presId="urn:microsoft.com/office/officeart/2005/8/layout/vList5"/>
    <dgm:cxn modelId="{885ABCAA-0A9B-4C07-AA8E-8761BFA4F7EE}" srcId="{7448DEF7-9BAD-4F9B-89B2-0792962C115C}" destId="{92F539C9-C155-42DE-80E0-F75C3FFFED6E}" srcOrd="1" destOrd="0" parTransId="{78A71E04-C536-4780-A257-7F72B4952965}" sibTransId="{820AC001-44FC-467E-AB86-CBF4AC323EC3}"/>
    <dgm:cxn modelId="{5C618CD5-2353-46E4-AB78-CA7D756CB74E}" type="presOf" srcId="{965522A7-DAE2-44E7-99E1-ABBCEB632008}" destId="{F42A95D8-D287-4E7C-8B51-F148B060D085}" srcOrd="0" destOrd="0" presId="urn:microsoft.com/office/officeart/2005/8/layout/vList5"/>
    <dgm:cxn modelId="{3417B1DC-0D48-4D94-A351-D059B7B2C125}" srcId="{D28D4A08-1EB9-4A3D-ACF9-8E7D4FD3DFE6}" destId="{7448DEF7-9BAD-4F9B-89B2-0792962C115C}" srcOrd="1" destOrd="0" parTransId="{080ED52D-7FC6-488D-BB9B-3F8FE6835C33}" sibTransId="{D5A6B9E8-8B9F-4967-A283-51000F766169}"/>
    <dgm:cxn modelId="{E3524100-96E4-40D5-907E-C1B337CD77CB}" type="presOf" srcId="{65A78B13-8E02-4A5C-B529-C77617DE0310}" destId="{BEC610FB-5659-4B1A-9F86-19CDB97B50E1}" srcOrd="0" destOrd="1" presId="urn:microsoft.com/office/officeart/2005/8/layout/vList5"/>
    <dgm:cxn modelId="{02845D79-5E73-4FB4-81F4-663E2C44311E}" srcId="{D28D4A08-1EB9-4A3D-ACF9-8E7D4FD3DFE6}" destId="{965522A7-DAE2-44E7-99E1-ABBCEB632008}" srcOrd="0" destOrd="0" parTransId="{3AD8C017-9891-442E-AE1B-C5A3DE5AD070}" sibTransId="{D2B32F9F-CC77-4F11-948F-EC02DEF60B93}"/>
    <dgm:cxn modelId="{1CA486C8-DDF3-4616-8C92-FDEB2E92133B}" type="presOf" srcId="{92F539C9-C155-42DE-80E0-F75C3FFFED6E}" destId="{8380379F-4E77-41A5-8234-0518F3CD16EA}" srcOrd="0" destOrd="1" presId="urn:microsoft.com/office/officeart/2005/8/layout/vList5"/>
    <dgm:cxn modelId="{0660FE6B-C5CA-4D29-BED9-FCED3C67AA9A}" type="presOf" srcId="{E3F7BF98-FBB7-4D33-A846-78211545855C}" destId="{BEC610FB-5659-4B1A-9F86-19CDB97B50E1}" srcOrd="0" destOrd="0" presId="urn:microsoft.com/office/officeart/2005/8/layout/vList5"/>
    <dgm:cxn modelId="{0013E89B-5DAE-4EBC-B9A2-5DEDA8A8AE8F}" srcId="{965522A7-DAE2-44E7-99E1-ABBCEB632008}" destId="{E3F7BF98-FBB7-4D33-A846-78211545855C}" srcOrd="0" destOrd="0" parTransId="{BF7CE21D-9D33-4628-B8E3-82FA8C8CCCDA}" sibTransId="{5FF4B86C-C3FA-45C8-98FB-8AB62178B403}"/>
    <dgm:cxn modelId="{2BFB019A-9CC7-45FC-A2EF-B0EC84E91803}" srcId="{965522A7-DAE2-44E7-99E1-ABBCEB632008}" destId="{65A78B13-8E02-4A5C-B529-C77617DE0310}" srcOrd="1" destOrd="0" parTransId="{41329E1E-B832-4BA2-BE57-95E941F90C96}" sibTransId="{740C05A9-9158-4498-9A01-A0DB0C24A63F}"/>
    <dgm:cxn modelId="{B5C16213-DC8A-4B87-B955-08501F8144C0}" type="presParOf" srcId="{EFE685D9-670C-4639-B237-3ADE568499B9}" destId="{3940A49D-9A36-4637-A49C-BAD3DE0797F5}" srcOrd="0" destOrd="0" presId="urn:microsoft.com/office/officeart/2005/8/layout/vList5"/>
    <dgm:cxn modelId="{4617AF19-F8E9-46FA-A12A-6FF09DCF18CE}" type="presParOf" srcId="{3940A49D-9A36-4637-A49C-BAD3DE0797F5}" destId="{F42A95D8-D287-4E7C-8B51-F148B060D085}" srcOrd="0" destOrd="0" presId="urn:microsoft.com/office/officeart/2005/8/layout/vList5"/>
    <dgm:cxn modelId="{66B6CC07-B1BF-4A93-9739-18D5298BE968}" type="presParOf" srcId="{3940A49D-9A36-4637-A49C-BAD3DE0797F5}" destId="{BEC610FB-5659-4B1A-9F86-19CDB97B50E1}" srcOrd="1" destOrd="0" presId="urn:microsoft.com/office/officeart/2005/8/layout/vList5"/>
    <dgm:cxn modelId="{1186D764-01ED-4A8B-B41D-36E700F23784}" type="presParOf" srcId="{EFE685D9-670C-4639-B237-3ADE568499B9}" destId="{62BF584F-BA45-4403-B019-DC457730C9FA}" srcOrd="1" destOrd="0" presId="urn:microsoft.com/office/officeart/2005/8/layout/vList5"/>
    <dgm:cxn modelId="{7BD7BF2E-317D-4B76-B224-4C3DCC51EB79}" type="presParOf" srcId="{EFE685D9-670C-4639-B237-3ADE568499B9}" destId="{E46B177E-4B6F-4B1B-AD73-86D28586FD03}" srcOrd="2" destOrd="0" presId="urn:microsoft.com/office/officeart/2005/8/layout/vList5"/>
    <dgm:cxn modelId="{7079640C-55C1-4A35-A8F5-4EE2852D4B32}" type="presParOf" srcId="{E46B177E-4B6F-4B1B-AD73-86D28586FD03}" destId="{0CE11FBD-F8FF-46E6-8303-518923797F6D}" srcOrd="0" destOrd="0" presId="urn:microsoft.com/office/officeart/2005/8/layout/vList5"/>
    <dgm:cxn modelId="{9F94C92B-B600-4B59-A41D-66915957C303}" type="presParOf" srcId="{E46B177E-4B6F-4B1B-AD73-86D28586FD03}" destId="{8380379F-4E77-41A5-8234-0518F3CD16E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CBEA6E-0300-436C-9B28-2C28B136D925}">
      <dsp:nvSpPr>
        <dsp:cNvPr id="0" name=""/>
        <dsp:cNvSpPr/>
      </dsp:nvSpPr>
      <dsp:spPr>
        <a:xfrm rot="16200000">
          <a:off x="-20344" y="63563"/>
          <a:ext cx="1676400" cy="1549273"/>
        </a:xfrm>
        <a:prstGeom prst="flowChartManualOperation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POOR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Y</a:t>
          </a:r>
          <a:r>
            <a:rPr lang="en-US" sz="1400" kern="1200" dirty="0" smtClean="0"/>
            <a:t>i</a:t>
          </a:r>
          <a:r>
            <a:rPr lang="en-US" sz="2400" kern="1200" dirty="0" smtClean="0"/>
            <a:t> = 1</a:t>
          </a:r>
          <a:endParaRPr lang="en-US" sz="2400" kern="1200" dirty="0"/>
        </a:p>
      </dsp:txBody>
      <dsp:txXfrm rot="5400000">
        <a:off x="43220" y="335279"/>
        <a:ext cx="1549273" cy="1005840"/>
      </dsp:txXfrm>
    </dsp:sp>
    <dsp:sp modelId="{26B91493-58D4-4AE5-B15F-AD8147B2ABBC}">
      <dsp:nvSpPr>
        <dsp:cNvPr id="0" name=""/>
        <dsp:cNvSpPr/>
      </dsp:nvSpPr>
      <dsp:spPr>
        <a:xfrm rot="16200000">
          <a:off x="1694051" y="5945"/>
          <a:ext cx="1676400" cy="1664509"/>
        </a:xfrm>
        <a:prstGeom prst="flowChartManualOperation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FAIR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Y</a:t>
          </a:r>
          <a:r>
            <a:rPr lang="en-US" sz="1400" kern="1200" dirty="0" smtClean="0"/>
            <a:t>i</a:t>
          </a:r>
          <a:r>
            <a:rPr lang="en-US" sz="2400" kern="1200" dirty="0" smtClean="0"/>
            <a:t> = 2</a:t>
          </a:r>
          <a:endParaRPr lang="en-US" sz="2400" kern="1200" dirty="0"/>
        </a:p>
      </dsp:txBody>
      <dsp:txXfrm rot="5400000">
        <a:off x="1699997" y="335279"/>
        <a:ext cx="1664509" cy="1005840"/>
      </dsp:txXfrm>
    </dsp:sp>
    <dsp:sp modelId="{582EB504-4B12-4F07-9C63-41B04AA2E816}">
      <dsp:nvSpPr>
        <dsp:cNvPr id="0" name=""/>
        <dsp:cNvSpPr/>
      </dsp:nvSpPr>
      <dsp:spPr>
        <a:xfrm rot="16200000">
          <a:off x="3421729" y="93320"/>
          <a:ext cx="1676400" cy="1489758"/>
        </a:xfrm>
        <a:prstGeom prst="flowChartManualOperation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GOOD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Y</a:t>
          </a:r>
          <a:r>
            <a:rPr lang="en-US" sz="1800" kern="1200" dirty="0" smtClean="0"/>
            <a:t>i</a:t>
          </a:r>
          <a:r>
            <a:rPr lang="en-US" sz="2400" kern="1200" dirty="0" smtClean="0"/>
            <a:t> = 3</a:t>
          </a:r>
          <a:endParaRPr lang="en-US" sz="2400" kern="1200" dirty="0"/>
        </a:p>
      </dsp:txBody>
      <dsp:txXfrm rot="5400000">
        <a:off x="3515050" y="335279"/>
        <a:ext cx="1489758" cy="1005840"/>
      </dsp:txXfrm>
    </dsp:sp>
    <dsp:sp modelId="{34BD0660-A77B-44D2-9534-B449085E4DAD}">
      <dsp:nvSpPr>
        <dsp:cNvPr id="0" name=""/>
        <dsp:cNvSpPr/>
      </dsp:nvSpPr>
      <dsp:spPr>
        <a:xfrm rot="16200000">
          <a:off x="5177900" y="-22547"/>
          <a:ext cx="1676400" cy="1721495"/>
        </a:xfrm>
        <a:prstGeom prst="flowChartManualOperation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VERY GOOD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Y</a:t>
          </a:r>
          <a:r>
            <a:rPr lang="en-US" sz="1800" kern="1200" dirty="0" smtClean="0"/>
            <a:t>i </a:t>
          </a:r>
          <a:r>
            <a:rPr lang="en-US" sz="2400" kern="1200" dirty="0" smtClean="0"/>
            <a:t>= 4</a:t>
          </a:r>
          <a:endParaRPr lang="en-US" sz="2400" kern="1200" dirty="0"/>
        </a:p>
      </dsp:txBody>
      <dsp:txXfrm rot="5400000">
        <a:off x="5155353" y="335280"/>
        <a:ext cx="1721495" cy="1005840"/>
      </dsp:txXfrm>
    </dsp:sp>
    <dsp:sp modelId="{FEFB6A3E-1F37-4D36-BAB5-D474C5E196F3}">
      <dsp:nvSpPr>
        <dsp:cNvPr id="0" name=""/>
        <dsp:cNvSpPr/>
      </dsp:nvSpPr>
      <dsp:spPr>
        <a:xfrm rot="16200000">
          <a:off x="7192814" y="-165423"/>
          <a:ext cx="1676400" cy="2007247"/>
        </a:xfrm>
        <a:prstGeom prst="flowChartManualOperation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EXCELLENT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Y</a:t>
          </a:r>
          <a:r>
            <a:rPr lang="en-US" sz="1800" kern="1200" dirty="0" smtClean="0"/>
            <a:t>i</a:t>
          </a:r>
          <a:r>
            <a:rPr lang="en-US" sz="2400" kern="1200" dirty="0" smtClean="0"/>
            <a:t> = 5</a:t>
          </a:r>
          <a:endParaRPr lang="en-US" sz="2400" kern="1200" dirty="0"/>
        </a:p>
      </dsp:txBody>
      <dsp:txXfrm rot="5400000">
        <a:off x="7027391" y="335280"/>
        <a:ext cx="2007247" cy="10058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77CDB4-92D4-49BF-BA3B-5EA032CCD7F9}">
      <dsp:nvSpPr>
        <dsp:cNvPr id="0" name=""/>
        <dsp:cNvSpPr/>
      </dsp:nvSpPr>
      <dsp:spPr>
        <a:xfrm rot="10800000">
          <a:off x="457216" y="0"/>
          <a:ext cx="6877400" cy="1752899"/>
        </a:xfrm>
        <a:prstGeom prst="homePlate">
          <a:avLst/>
        </a:prstGeom>
        <a:gradFill rotWithShape="1">
          <a:gsLst>
            <a:gs pos="0">
              <a:schemeClr val="accent2">
                <a:tint val="70000"/>
                <a:satMod val="130000"/>
              </a:schemeClr>
            </a:gs>
            <a:gs pos="43000">
              <a:schemeClr val="accent2">
                <a:tint val="44000"/>
                <a:satMod val="165000"/>
              </a:schemeClr>
            </a:gs>
            <a:gs pos="93000">
              <a:schemeClr val="accent2">
                <a:tint val="15000"/>
                <a:satMod val="165000"/>
              </a:schemeClr>
            </a:gs>
            <a:gs pos="100000">
              <a:schemeClr val="accent2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32398" tIns="129540" rIns="241808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1) Ordered </a:t>
          </a:r>
          <a:r>
            <a:rPr lang="en-US" sz="3400" kern="1200" dirty="0" err="1" smtClean="0"/>
            <a:t>Logit</a:t>
          </a:r>
          <a:r>
            <a:rPr lang="en-US" sz="3400" kern="1200" dirty="0" smtClean="0"/>
            <a:t> model for the first part of our enquiry. </a:t>
          </a:r>
          <a:endParaRPr lang="en-US" sz="3400" kern="1200" dirty="0"/>
        </a:p>
      </dsp:txBody>
      <dsp:txXfrm rot="10800000">
        <a:off x="895441" y="0"/>
        <a:ext cx="6439175" cy="1752899"/>
      </dsp:txXfrm>
    </dsp:sp>
    <dsp:sp modelId="{7A5F224A-78D3-48FB-9419-702241192E74}">
      <dsp:nvSpPr>
        <dsp:cNvPr id="0" name=""/>
        <dsp:cNvSpPr/>
      </dsp:nvSpPr>
      <dsp:spPr>
        <a:xfrm flipH="1">
          <a:off x="441252" y="721157"/>
          <a:ext cx="565565" cy="31107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720FA8-F7DE-4A67-8418-2FAF61559EB8}">
      <dsp:nvSpPr>
        <dsp:cNvPr id="0" name=""/>
        <dsp:cNvSpPr/>
      </dsp:nvSpPr>
      <dsp:spPr>
        <a:xfrm rot="10800000">
          <a:off x="457191" y="2181231"/>
          <a:ext cx="6858017" cy="1907925"/>
        </a:xfrm>
        <a:prstGeom prst="homePlate">
          <a:avLst/>
        </a:prstGeom>
        <a:gradFill rotWithShape="1">
          <a:gsLst>
            <a:gs pos="0">
              <a:schemeClr val="accent2">
                <a:tint val="70000"/>
                <a:satMod val="130000"/>
              </a:schemeClr>
            </a:gs>
            <a:gs pos="43000">
              <a:schemeClr val="accent2">
                <a:tint val="44000"/>
                <a:satMod val="165000"/>
              </a:schemeClr>
            </a:gs>
            <a:gs pos="93000">
              <a:schemeClr val="accent2">
                <a:tint val="15000"/>
                <a:satMod val="165000"/>
              </a:schemeClr>
            </a:gs>
            <a:gs pos="100000">
              <a:schemeClr val="accent2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632398" tIns="125730" rIns="234696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2) Sequential </a:t>
          </a:r>
          <a:r>
            <a:rPr lang="en-US" sz="3300" kern="1200" dirty="0" err="1" smtClean="0"/>
            <a:t>Logit</a:t>
          </a:r>
          <a:r>
            <a:rPr lang="en-US" sz="3300" kern="1200" dirty="0" smtClean="0"/>
            <a:t> Model for the second part of our enquiry</a:t>
          </a:r>
          <a:endParaRPr lang="en-US" sz="3300" kern="1200" dirty="0"/>
        </a:p>
      </dsp:txBody>
      <dsp:txXfrm rot="10800000">
        <a:off x="934172" y="2181231"/>
        <a:ext cx="6381036" cy="1907925"/>
      </dsp:txXfrm>
    </dsp:sp>
    <dsp:sp modelId="{4D3D8942-DEC4-4D23-BD90-338328C189F9}">
      <dsp:nvSpPr>
        <dsp:cNvPr id="0" name=""/>
        <dsp:cNvSpPr/>
      </dsp:nvSpPr>
      <dsp:spPr>
        <a:xfrm flipH="1" flipV="1">
          <a:off x="457199" y="2971807"/>
          <a:ext cx="567343" cy="32935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680F8E-664C-4AF1-89F0-4051106E1DB7}">
      <dsp:nvSpPr>
        <dsp:cNvPr id="0" name=""/>
        <dsp:cNvSpPr/>
      </dsp:nvSpPr>
      <dsp:spPr>
        <a:xfrm rot="16200000">
          <a:off x="-1629698" y="1632811"/>
          <a:ext cx="4495800" cy="1230176"/>
        </a:xfrm>
        <a:prstGeom prst="flowChartManualOperation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9627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One additional year of age results in a 3.13% decreases in odds ratio of higher self rating.</a:t>
          </a:r>
          <a:endParaRPr lang="en-US" sz="1400" kern="1200" dirty="0"/>
        </a:p>
      </dsp:txBody>
      <dsp:txXfrm rot="5400000">
        <a:off x="3114" y="899159"/>
        <a:ext cx="1230176" cy="2697480"/>
      </dsp:txXfrm>
    </dsp:sp>
    <dsp:sp modelId="{C6F30F25-05B7-430D-BF72-6DD5AA8659AF}">
      <dsp:nvSpPr>
        <dsp:cNvPr id="0" name=""/>
        <dsp:cNvSpPr/>
      </dsp:nvSpPr>
      <dsp:spPr>
        <a:xfrm rot="16200000">
          <a:off x="-307258" y="1632811"/>
          <a:ext cx="4495800" cy="1230176"/>
        </a:xfrm>
        <a:prstGeom prst="flowChartManualOperation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9627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The impact of gender is almost negligible.</a:t>
          </a:r>
          <a:endParaRPr lang="en-US" sz="1400" kern="1200" dirty="0"/>
        </a:p>
      </dsp:txBody>
      <dsp:txXfrm rot="5400000">
        <a:off x="1325554" y="899159"/>
        <a:ext cx="1230176" cy="2697480"/>
      </dsp:txXfrm>
    </dsp:sp>
    <dsp:sp modelId="{089ADA48-478D-4BB8-B4F6-4421F92832F6}">
      <dsp:nvSpPr>
        <dsp:cNvPr id="0" name=""/>
        <dsp:cNvSpPr/>
      </dsp:nvSpPr>
      <dsp:spPr>
        <a:xfrm rot="16200000">
          <a:off x="1015180" y="1632811"/>
          <a:ext cx="4495800" cy="1230176"/>
        </a:xfrm>
        <a:prstGeom prst="flowChartManualOperation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9627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Blacks are 19.12% less likely than whites to rate their health at higher response values</a:t>
          </a:r>
          <a:endParaRPr lang="en-US" sz="1400" kern="1200" dirty="0"/>
        </a:p>
      </dsp:txBody>
      <dsp:txXfrm rot="5400000">
        <a:off x="2647992" y="899159"/>
        <a:ext cx="1230176" cy="2697480"/>
      </dsp:txXfrm>
    </dsp:sp>
    <dsp:sp modelId="{74BB97E8-EE83-4939-ABE3-5D941D7529C6}">
      <dsp:nvSpPr>
        <dsp:cNvPr id="0" name=""/>
        <dsp:cNvSpPr/>
      </dsp:nvSpPr>
      <dsp:spPr>
        <a:xfrm rot="16200000">
          <a:off x="2337619" y="1632811"/>
          <a:ext cx="4495800" cy="1230176"/>
        </a:xfrm>
        <a:prstGeom prst="flowChartManualOperation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9627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An additional year of schooling leads to 16.80% increase in odds ratio higher self rating</a:t>
          </a:r>
          <a:endParaRPr lang="en-US" sz="1400" kern="1200" dirty="0"/>
        </a:p>
      </dsp:txBody>
      <dsp:txXfrm rot="5400000">
        <a:off x="3970431" y="899159"/>
        <a:ext cx="1230176" cy="2697480"/>
      </dsp:txXfrm>
    </dsp:sp>
    <dsp:sp modelId="{732CAE35-8F01-411B-98E8-3A516BDB54D9}">
      <dsp:nvSpPr>
        <dsp:cNvPr id="0" name=""/>
        <dsp:cNvSpPr/>
      </dsp:nvSpPr>
      <dsp:spPr>
        <a:xfrm rot="16200000">
          <a:off x="3660058" y="1632811"/>
          <a:ext cx="4495800" cy="1230176"/>
        </a:xfrm>
        <a:prstGeom prst="flowChartManualOperation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9627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The Southern residents in each district are 55% less likely than the northern to rate their health at higher response values.</a:t>
          </a:r>
          <a:endParaRPr lang="en-US" sz="1400" kern="1200" dirty="0"/>
        </a:p>
      </dsp:txBody>
      <dsp:txXfrm rot="5400000">
        <a:off x="5292870" y="899159"/>
        <a:ext cx="1230176" cy="2697480"/>
      </dsp:txXfrm>
    </dsp:sp>
    <dsp:sp modelId="{721B552F-0567-4588-8CE0-D5E084FEC7A2}">
      <dsp:nvSpPr>
        <dsp:cNvPr id="0" name=""/>
        <dsp:cNvSpPr/>
      </dsp:nvSpPr>
      <dsp:spPr>
        <a:xfrm rot="16200000">
          <a:off x="4982498" y="1632811"/>
          <a:ext cx="4495800" cy="1230176"/>
        </a:xfrm>
        <a:prstGeom prst="flowChartManualOperation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0" rIns="89627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There are 522179 pairs of observations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Of these 65.8% are concordant pairs while 33.6% are discordant pairs.</a:t>
          </a:r>
          <a:endParaRPr lang="en-US" sz="1400" kern="1200" dirty="0"/>
        </a:p>
      </dsp:txBody>
      <dsp:txXfrm rot="5400000">
        <a:off x="6615310" y="899159"/>
        <a:ext cx="1230176" cy="26974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58630-AA0D-4A5D-8004-226C947BAA26}">
      <dsp:nvSpPr>
        <dsp:cNvPr id="0" name=""/>
        <dsp:cNvSpPr/>
      </dsp:nvSpPr>
      <dsp:spPr>
        <a:xfrm>
          <a:off x="2828234" y="3962516"/>
          <a:ext cx="528090" cy="251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269"/>
              </a:lnTo>
              <a:lnTo>
                <a:pt x="528090" y="171269"/>
              </a:lnTo>
              <a:lnTo>
                <a:pt x="528090" y="2513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8674E1-3289-4C23-8004-EC557BEE0AA2}">
      <dsp:nvSpPr>
        <dsp:cNvPr id="0" name=""/>
        <dsp:cNvSpPr/>
      </dsp:nvSpPr>
      <dsp:spPr>
        <a:xfrm>
          <a:off x="2300144" y="3962516"/>
          <a:ext cx="528090" cy="251323"/>
        </a:xfrm>
        <a:custGeom>
          <a:avLst/>
          <a:gdLst/>
          <a:ahLst/>
          <a:cxnLst/>
          <a:rect l="0" t="0" r="0" b="0"/>
          <a:pathLst>
            <a:path>
              <a:moveTo>
                <a:pt x="528090" y="0"/>
              </a:moveTo>
              <a:lnTo>
                <a:pt x="528090" y="171269"/>
              </a:lnTo>
              <a:lnTo>
                <a:pt x="0" y="171269"/>
              </a:lnTo>
              <a:lnTo>
                <a:pt x="0" y="2513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76898D-B55A-4CED-91D6-86CAD1CD4EDD}">
      <dsp:nvSpPr>
        <dsp:cNvPr id="0" name=""/>
        <dsp:cNvSpPr/>
      </dsp:nvSpPr>
      <dsp:spPr>
        <a:xfrm>
          <a:off x="2300144" y="3162459"/>
          <a:ext cx="528090" cy="251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269"/>
              </a:lnTo>
              <a:lnTo>
                <a:pt x="528090" y="171269"/>
              </a:lnTo>
              <a:lnTo>
                <a:pt x="528090" y="2513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7F8B2F-4C9A-47D9-A634-2EFC1C6B0424}">
      <dsp:nvSpPr>
        <dsp:cNvPr id="0" name=""/>
        <dsp:cNvSpPr/>
      </dsp:nvSpPr>
      <dsp:spPr>
        <a:xfrm>
          <a:off x="1694548" y="3162459"/>
          <a:ext cx="605596" cy="251323"/>
        </a:xfrm>
        <a:custGeom>
          <a:avLst/>
          <a:gdLst/>
          <a:ahLst/>
          <a:cxnLst/>
          <a:rect l="0" t="0" r="0" b="0"/>
          <a:pathLst>
            <a:path>
              <a:moveTo>
                <a:pt x="605596" y="0"/>
              </a:moveTo>
              <a:lnTo>
                <a:pt x="605596" y="171269"/>
              </a:lnTo>
              <a:lnTo>
                <a:pt x="0" y="171269"/>
              </a:lnTo>
              <a:lnTo>
                <a:pt x="0" y="2513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A44CF8-74F1-48E2-BE51-D85A8155584F}">
      <dsp:nvSpPr>
        <dsp:cNvPr id="0" name=""/>
        <dsp:cNvSpPr/>
      </dsp:nvSpPr>
      <dsp:spPr>
        <a:xfrm>
          <a:off x="1772053" y="2362402"/>
          <a:ext cx="528090" cy="251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269"/>
              </a:lnTo>
              <a:lnTo>
                <a:pt x="528090" y="171269"/>
              </a:lnTo>
              <a:lnTo>
                <a:pt x="528090" y="2513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9A139E-4028-4931-85E1-DE4A7898BE8F}">
      <dsp:nvSpPr>
        <dsp:cNvPr id="0" name=""/>
        <dsp:cNvSpPr/>
      </dsp:nvSpPr>
      <dsp:spPr>
        <a:xfrm>
          <a:off x="820478" y="2362402"/>
          <a:ext cx="951575" cy="251323"/>
        </a:xfrm>
        <a:custGeom>
          <a:avLst/>
          <a:gdLst/>
          <a:ahLst/>
          <a:cxnLst/>
          <a:rect l="0" t="0" r="0" b="0"/>
          <a:pathLst>
            <a:path>
              <a:moveTo>
                <a:pt x="951575" y="0"/>
              </a:moveTo>
              <a:lnTo>
                <a:pt x="951575" y="171269"/>
              </a:lnTo>
              <a:lnTo>
                <a:pt x="0" y="171269"/>
              </a:lnTo>
              <a:lnTo>
                <a:pt x="0" y="2513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B3E722-870E-4FE8-96D2-9D53D751AD3B}">
      <dsp:nvSpPr>
        <dsp:cNvPr id="0" name=""/>
        <dsp:cNvSpPr/>
      </dsp:nvSpPr>
      <dsp:spPr>
        <a:xfrm>
          <a:off x="1243963" y="1562344"/>
          <a:ext cx="528090" cy="2513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269"/>
              </a:lnTo>
              <a:lnTo>
                <a:pt x="528090" y="171269"/>
              </a:lnTo>
              <a:lnTo>
                <a:pt x="528090" y="2513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806CA7-78ED-4633-A340-26D8FA366C65}">
      <dsp:nvSpPr>
        <dsp:cNvPr id="0" name=""/>
        <dsp:cNvSpPr/>
      </dsp:nvSpPr>
      <dsp:spPr>
        <a:xfrm>
          <a:off x="433857" y="1562344"/>
          <a:ext cx="810105" cy="251323"/>
        </a:xfrm>
        <a:custGeom>
          <a:avLst/>
          <a:gdLst/>
          <a:ahLst/>
          <a:cxnLst/>
          <a:rect l="0" t="0" r="0" b="0"/>
          <a:pathLst>
            <a:path>
              <a:moveTo>
                <a:pt x="810105" y="0"/>
              </a:moveTo>
              <a:lnTo>
                <a:pt x="810105" y="171269"/>
              </a:lnTo>
              <a:lnTo>
                <a:pt x="0" y="171269"/>
              </a:lnTo>
              <a:lnTo>
                <a:pt x="0" y="2513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30B55E-B106-4BBC-9134-35C8DFBE1F54}">
      <dsp:nvSpPr>
        <dsp:cNvPr id="0" name=""/>
        <dsp:cNvSpPr/>
      </dsp:nvSpPr>
      <dsp:spPr>
        <a:xfrm>
          <a:off x="811889" y="1013610"/>
          <a:ext cx="864148" cy="5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73DEAC-C49E-4E7B-8705-4548A0941507}">
      <dsp:nvSpPr>
        <dsp:cNvPr id="0" name=""/>
        <dsp:cNvSpPr/>
      </dsp:nvSpPr>
      <dsp:spPr>
        <a:xfrm>
          <a:off x="907905" y="1104826"/>
          <a:ext cx="864148" cy="5487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Root (Sample)</a:t>
          </a:r>
          <a:endParaRPr lang="en-US" sz="1400" kern="1200" dirty="0"/>
        </a:p>
      </dsp:txBody>
      <dsp:txXfrm>
        <a:off x="923977" y="1120898"/>
        <a:ext cx="832004" cy="516590"/>
      </dsp:txXfrm>
    </dsp:sp>
    <dsp:sp modelId="{B55FFCBA-8C15-4714-BDCB-CFA821C4276B}">
      <dsp:nvSpPr>
        <dsp:cNvPr id="0" name=""/>
        <dsp:cNvSpPr/>
      </dsp:nvSpPr>
      <dsp:spPr>
        <a:xfrm>
          <a:off x="1783" y="1813667"/>
          <a:ext cx="864148" cy="5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45B5D-48AF-4B4C-B86C-ECEE0AC575BE}">
      <dsp:nvSpPr>
        <dsp:cNvPr id="0" name=""/>
        <dsp:cNvSpPr/>
      </dsp:nvSpPr>
      <dsp:spPr>
        <a:xfrm>
          <a:off x="97800" y="1904883"/>
          <a:ext cx="864148" cy="5487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Poor (1)</a:t>
          </a:r>
          <a:endParaRPr lang="en-US" sz="1400" kern="1200" dirty="0"/>
        </a:p>
      </dsp:txBody>
      <dsp:txXfrm>
        <a:off x="113872" y="1920955"/>
        <a:ext cx="832004" cy="516590"/>
      </dsp:txXfrm>
    </dsp:sp>
    <dsp:sp modelId="{9DD9903C-BE06-4A90-9F18-528AE0C0E774}">
      <dsp:nvSpPr>
        <dsp:cNvPr id="0" name=""/>
        <dsp:cNvSpPr/>
      </dsp:nvSpPr>
      <dsp:spPr>
        <a:xfrm>
          <a:off x="1057965" y="1813667"/>
          <a:ext cx="1428177" cy="5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44D1B-098A-4D30-A119-805EB73B480E}">
      <dsp:nvSpPr>
        <dsp:cNvPr id="0" name=""/>
        <dsp:cNvSpPr/>
      </dsp:nvSpPr>
      <dsp:spPr>
        <a:xfrm>
          <a:off x="1153981" y="1904883"/>
          <a:ext cx="1428177" cy="5487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Fair+++ </a:t>
          </a:r>
          <a:br>
            <a:rPr lang="en-US" sz="1400" kern="1200" dirty="0" smtClean="0"/>
          </a:br>
          <a:r>
            <a:rPr lang="en-US" sz="1400" kern="1200" dirty="0" smtClean="0"/>
            <a:t>(2 or 3 or 4 or 5)</a:t>
          </a:r>
          <a:endParaRPr lang="en-US" sz="1400" kern="1200" dirty="0"/>
        </a:p>
      </dsp:txBody>
      <dsp:txXfrm>
        <a:off x="1170053" y="1920955"/>
        <a:ext cx="1396033" cy="516590"/>
      </dsp:txXfrm>
    </dsp:sp>
    <dsp:sp modelId="{B829955D-57F3-40C5-B0EA-C907AF493A95}">
      <dsp:nvSpPr>
        <dsp:cNvPr id="0" name=""/>
        <dsp:cNvSpPr/>
      </dsp:nvSpPr>
      <dsp:spPr>
        <a:xfrm>
          <a:off x="388404" y="2613725"/>
          <a:ext cx="864148" cy="5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E4A7AA-FD21-4D90-B485-C2EC03891B07}">
      <dsp:nvSpPr>
        <dsp:cNvPr id="0" name=""/>
        <dsp:cNvSpPr/>
      </dsp:nvSpPr>
      <dsp:spPr>
        <a:xfrm>
          <a:off x="484421" y="2704940"/>
          <a:ext cx="864148" cy="5487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Fair (2)</a:t>
          </a:r>
          <a:endParaRPr lang="en-US" sz="1400" kern="1200" dirty="0"/>
        </a:p>
      </dsp:txBody>
      <dsp:txXfrm>
        <a:off x="500493" y="2721012"/>
        <a:ext cx="832004" cy="516590"/>
      </dsp:txXfrm>
    </dsp:sp>
    <dsp:sp modelId="{9C2CE370-F859-4B92-BC5D-6D569C43E843}">
      <dsp:nvSpPr>
        <dsp:cNvPr id="0" name=""/>
        <dsp:cNvSpPr/>
      </dsp:nvSpPr>
      <dsp:spPr>
        <a:xfrm>
          <a:off x="1444585" y="2613725"/>
          <a:ext cx="1711117" cy="5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2F4CA5-6F0E-4F68-8416-5D1F21C75D09}">
      <dsp:nvSpPr>
        <dsp:cNvPr id="0" name=""/>
        <dsp:cNvSpPr/>
      </dsp:nvSpPr>
      <dsp:spPr>
        <a:xfrm>
          <a:off x="1540602" y="2704940"/>
          <a:ext cx="1711117" cy="5487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Good++ (3 or 4 or 5)</a:t>
          </a:r>
          <a:endParaRPr lang="en-US" sz="1400" kern="1200" dirty="0"/>
        </a:p>
      </dsp:txBody>
      <dsp:txXfrm>
        <a:off x="1556674" y="2721012"/>
        <a:ext cx="1678973" cy="516590"/>
      </dsp:txXfrm>
    </dsp:sp>
    <dsp:sp modelId="{A5EBE03D-3A42-4795-A7A2-0F5294941B6C}">
      <dsp:nvSpPr>
        <dsp:cNvPr id="0" name=""/>
        <dsp:cNvSpPr/>
      </dsp:nvSpPr>
      <dsp:spPr>
        <a:xfrm>
          <a:off x="1262474" y="3413782"/>
          <a:ext cx="864148" cy="5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E91104-914B-487D-B854-09F8A6903701}">
      <dsp:nvSpPr>
        <dsp:cNvPr id="0" name=""/>
        <dsp:cNvSpPr/>
      </dsp:nvSpPr>
      <dsp:spPr>
        <a:xfrm>
          <a:off x="1358490" y="3504997"/>
          <a:ext cx="864148" cy="5487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Good (3)</a:t>
          </a:r>
          <a:endParaRPr lang="en-US" sz="1400" kern="1200" dirty="0"/>
        </a:p>
      </dsp:txBody>
      <dsp:txXfrm>
        <a:off x="1374562" y="3521069"/>
        <a:ext cx="832004" cy="516590"/>
      </dsp:txXfrm>
    </dsp:sp>
    <dsp:sp modelId="{5ED3FF3D-2F76-4ED2-BE83-ABB887C1A34F}">
      <dsp:nvSpPr>
        <dsp:cNvPr id="0" name=""/>
        <dsp:cNvSpPr/>
      </dsp:nvSpPr>
      <dsp:spPr>
        <a:xfrm>
          <a:off x="2318655" y="3413782"/>
          <a:ext cx="1019159" cy="5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B9DEF6-ABCB-4B6B-A1F2-2F9476606D30}">
      <dsp:nvSpPr>
        <dsp:cNvPr id="0" name=""/>
        <dsp:cNvSpPr/>
      </dsp:nvSpPr>
      <dsp:spPr>
        <a:xfrm>
          <a:off x="2414671" y="3504997"/>
          <a:ext cx="1019159" cy="5487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VeryGood+ (4 or 5)</a:t>
          </a:r>
          <a:endParaRPr lang="en-US" sz="1400" kern="1200" dirty="0"/>
        </a:p>
      </dsp:txBody>
      <dsp:txXfrm>
        <a:off x="2430743" y="3521069"/>
        <a:ext cx="987015" cy="516590"/>
      </dsp:txXfrm>
    </dsp:sp>
    <dsp:sp modelId="{96728AD7-EFA4-4ED2-A859-99857C4C9DB3}">
      <dsp:nvSpPr>
        <dsp:cNvPr id="0" name=""/>
        <dsp:cNvSpPr/>
      </dsp:nvSpPr>
      <dsp:spPr>
        <a:xfrm>
          <a:off x="1868070" y="4213839"/>
          <a:ext cx="864148" cy="5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3441B8-6E8B-4F68-8070-BF81EA92CB24}">
      <dsp:nvSpPr>
        <dsp:cNvPr id="0" name=""/>
        <dsp:cNvSpPr/>
      </dsp:nvSpPr>
      <dsp:spPr>
        <a:xfrm>
          <a:off x="1964086" y="4305055"/>
          <a:ext cx="864148" cy="5487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Very Good (4)</a:t>
          </a:r>
          <a:endParaRPr lang="en-US" sz="1400" kern="1200" dirty="0"/>
        </a:p>
      </dsp:txBody>
      <dsp:txXfrm>
        <a:off x="1980158" y="4321127"/>
        <a:ext cx="832004" cy="516590"/>
      </dsp:txXfrm>
    </dsp:sp>
    <dsp:sp modelId="{C815EB35-F0B7-447B-87E9-635766F7A9B0}">
      <dsp:nvSpPr>
        <dsp:cNvPr id="0" name=""/>
        <dsp:cNvSpPr/>
      </dsp:nvSpPr>
      <dsp:spPr>
        <a:xfrm>
          <a:off x="2924251" y="4213839"/>
          <a:ext cx="864148" cy="5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CC2559-8CFF-4FD2-9B6E-7F08F7FC8249}">
      <dsp:nvSpPr>
        <dsp:cNvPr id="0" name=""/>
        <dsp:cNvSpPr/>
      </dsp:nvSpPr>
      <dsp:spPr>
        <a:xfrm>
          <a:off x="3020267" y="4305055"/>
          <a:ext cx="864148" cy="5487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Excellent (5)</a:t>
          </a:r>
          <a:endParaRPr lang="en-US" sz="1400" kern="1200" dirty="0"/>
        </a:p>
      </dsp:txBody>
      <dsp:txXfrm>
        <a:off x="3036339" y="4321127"/>
        <a:ext cx="832004" cy="51659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2A3EE1-E25E-4AEE-A616-01ABD714CA81}">
      <dsp:nvSpPr>
        <dsp:cNvPr id="0" name=""/>
        <dsp:cNvSpPr/>
      </dsp:nvSpPr>
      <dsp:spPr>
        <a:xfrm>
          <a:off x="838196" y="1826214"/>
          <a:ext cx="1447806" cy="122437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</a:rPr>
            <a:t>Maximum Likelihood Estimation</a:t>
          </a:r>
          <a:endParaRPr lang="en-US" sz="1400" b="1" kern="1200" dirty="0">
            <a:solidFill>
              <a:schemeClr val="bg1"/>
            </a:solidFill>
          </a:endParaRPr>
        </a:p>
      </dsp:txBody>
      <dsp:txXfrm>
        <a:off x="1050222" y="2005519"/>
        <a:ext cx="1023754" cy="865761"/>
      </dsp:txXfrm>
    </dsp:sp>
    <dsp:sp modelId="{870D0041-3F5A-4AAE-A441-9B05CDE53908}">
      <dsp:nvSpPr>
        <dsp:cNvPr id="0" name=""/>
        <dsp:cNvSpPr/>
      </dsp:nvSpPr>
      <dsp:spPr>
        <a:xfrm rot="16200000">
          <a:off x="1418343" y="1345273"/>
          <a:ext cx="287512" cy="4356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1461470" y="1475536"/>
        <a:ext cx="201258" cy="261407"/>
      </dsp:txXfrm>
    </dsp:sp>
    <dsp:sp modelId="{BBDF9A1F-E8C2-440D-828A-DBD71831A50C}">
      <dsp:nvSpPr>
        <dsp:cNvPr id="0" name=""/>
        <dsp:cNvSpPr/>
      </dsp:nvSpPr>
      <dsp:spPr>
        <a:xfrm>
          <a:off x="762000" y="2327"/>
          <a:ext cx="1600199" cy="12814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One-shot joint optimization with Independent Examples</a:t>
          </a:r>
          <a:endParaRPr lang="en-US" sz="1400" kern="1200" dirty="0"/>
        </a:p>
      </dsp:txBody>
      <dsp:txXfrm>
        <a:off x="996344" y="189985"/>
        <a:ext cx="1131511" cy="906094"/>
      </dsp:txXfrm>
    </dsp:sp>
    <dsp:sp modelId="{1C417599-971D-4610-ADD4-3B3E3D601762}">
      <dsp:nvSpPr>
        <dsp:cNvPr id="0" name=""/>
        <dsp:cNvSpPr/>
      </dsp:nvSpPr>
      <dsp:spPr>
        <a:xfrm rot="5400000">
          <a:off x="1418343" y="3095847"/>
          <a:ext cx="287512" cy="4356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tint val="6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1461470" y="3139856"/>
        <a:ext cx="201258" cy="261407"/>
      </dsp:txXfrm>
    </dsp:sp>
    <dsp:sp modelId="{A600FD72-F168-4E3F-A36C-5C32B4B6C0DC}">
      <dsp:nvSpPr>
        <dsp:cNvPr id="0" name=""/>
        <dsp:cNvSpPr/>
      </dsp:nvSpPr>
      <dsp:spPr>
        <a:xfrm>
          <a:off x="762000" y="3593062"/>
          <a:ext cx="1600199" cy="12814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Repeated Optimization</a:t>
          </a:r>
          <a:endParaRPr lang="en-US" sz="1400" kern="1200" dirty="0"/>
        </a:p>
      </dsp:txBody>
      <dsp:txXfrm>
        <a:off x="996344" y="3780720"/>
        <a:ext cx="1131511" cy="9060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C610FB-5659-4B1A-9F86-19CDB97B50E1}">
      <dsp:nvSpPr>
        <dsp:cNvPr id="0" name=""/>
        <dsp:cNvSpPr/>
      </dsp:nvSpPr>
      <dsp:spPr>
        <a:xfrm rot="5400000">
          <a:off x="4078437" y="-1359626"/>
          <a:ext cx="1803975" cy="49743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Age, race, education (in terms of number of years of schooling ),  and having residence in southern part of the district have a significant impact on self rated health.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Gender doesn’t have a significant impact.</a:t>
          </a:r>
          <a:endParaRPr lang="en-US" sz="1800" kern="1200" dirty="0"/>
        </a:p>
      </dsp:txBody>
      <dsp:txXfrm rot="-5400000">
        <a:off x="2493257" y="313617"/>
        <a:ext cx="4886273" cy="1627849"/>
      </dsp:txXfrm>
    </dsp:sp>
    <dsp:sp modelId="{F42A95D8-D287-4E7C-8B51-F148B060D085}">
      <dsp:nvSpPr>
        <dsp:cNvPr id="0" name=""/>
        <dsp:cNvSpPr/>
      </dsp:nvSpPr>
      <dsp:spPr>
        <a:xfrm>
          <a:off x="207658" y="0"/>
          <a:ext cx="2188449" cy="22549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Ordered </a:t>
          </a:r>
          <a:r>
            <a:rPr lang="en-US" sz="2800" kern="1200" dirty="0" err="1" smtClean="0"/>
            <a:t>Logit</a:t>
          </a:r>
          <a:r>
            <a:rPr lang="en-US" sz="2800" kern="1200" dirty="0" smtClean="0"/>
            <a:t> Model</a:t>
          </a:r>
          <a:endParaRPr lang="en-US" sz="2800" kern="1200" dirty="0"/>
        </a:p>
      </dsp:txBody>
      <dsp:txXfrm>
        <a:off x="314489" y="106831"/>
        <a:ext cx="1974787" cy="2041307"/>
      </dsp:txXfrm>
    </dsp:sp>
    <dsp:sp modelId="{8380379F-4E77-41A5-8234-0518F3CD16EA}">
      <dsp:nvSpPr>
        <dsp:cNvPr id="0" name=""/>
        <dsp:cNvSpPr/>
      </dsp:nvSpPr>
      <dsp:spPr>
        <a:xfrm rot="5400000">
          <a:off x="3968725" y="1008090"/>
          <a:ext cx="1803975" cy="49743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Age, education ( in terms of schooling) and having residence in southern part of the district have a significant impact on self rated health.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Gender and race don’t have significant impact.</a:t>
          </a:r>
          <a:endParaRPr lang="en-US" sz="1800" kern="1200" dirty="0"/>
        </a:p>
      </dsp:txBody>
      <dsp:txXfrm rot="-5400000">
        <a:off x="2383545" y="2681334"/>
        <a:ext cx="4886273" cy="1627849"/>
      </dsp:txXfrm>
    </dsp:sp>
    <dsp:sp modelId="{0CE11FBD-F8FF-46E6-8303-518923797F6D}">
      <dsp:nvSpPr>
        <dsp:cNvPr id="0" name=""/>
        <dsp:cNvSpPr/>
      </dsp:nvSpPr>
      <dsp:spPr>
        <a:xfrm>
          <a:off x="304807" y="2367774"/>
          <a:ext cx="2078737" cy="22549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Sequential </a:t>
          </a:r>
          <a:r>
            <a:rPr lang="en-US" sz="2800" kern="1200" dirty="0" err="1" smtClean="0"/>
            <a:t>Logit</a:t>
          </a:r>
          <a:r>
            <a:rPr lang="en-US" sz="2800" kern="1200" dirty="0" smtClean="0"/>
            <a:t> Model</a:t>
          </a:r>
          <a:endParaRPr lang="en-US" sz="2800" kern="1200" dirty="0"/>
        </a:p>
      </dsp:txBody>
      <dsp:txXfrm>
        <a:off x="406283" y="2469250"/>
        <a:ext cx="1875785" cy="20520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66549-4B72-46DC-BB29-D5ACF2E33F86}" type="datetimeFigureOut">
              <a:rPr lang="en-US" smtClean="0"/>
              <a:t>5/19/2013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AF863-E361-4456-8EDE-6E4ADEB7D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99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1863B04-DB77-4A6E-8DA2-F8EBD8702643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87AC681-2AF3-439A-B80E-D367893AD9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08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AC681-2AF3-439A-B80E-D367893AD91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C0E5-03B1-4862-A72E-C956809142B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F69-8084-46ED-9E09-9FD2F8A62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C0E5-03B1-4862-A72E-C956809142B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F69-8084-46ED-9E09-9FD2F8A62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C0E5-03B1-4862-A72E-C956809142B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F69-8084-46ED-9E09-9FD2F8A62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C0E5-03B1-4862-A72E-C956809142B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F69-8084-46ED-9E09-9FD2F8A62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C0E5-03B1-4862-A72E-C956809142B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F69-8084-46ED-9E09-9FD2F8A62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C0E5-03B1-4862-A72E-C956809142B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F69-8084-46ED-9E09-9FD2F8A62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C0E5-03B1-4862-A72E-C956809142B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F69-8084-46ED-9E09-9FD2F8A62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C0E5-03B1-4862-A72E-C956809142B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F69-8084-46ED-9E09-9FD2F8A62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C0E5-03B1-4862-A72E-C956809142B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F69-8084-46ED-9E09-9FD2F8A62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C0E5-03B1-4862-A72E-C956809142B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F69-8084-46ED-9E09-9FD2F8A62B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C0E5-03B1-4862-A72E-C956809142B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00DAF69-8084-46ED-9E09-9FD2F8A62B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2BC0E5-03B1-4862-A72E-C956809142B8}" type="datetimeFigureOut">
              <a:rPr lang="en-US" smtClean="0"/>
              <a:pPr/>
              <a:t>5/19/2013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0DAF69-8084-46ED-9E09-9FD2F8A62B1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diagramLayout" Target="../diagrams/layout5.xml"/><Relationship Id="rId7" Type="http://schemas.openxmlformats.org/officeDocument/2006/relationships/image" Target="../media/image13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ORDINAL AND SEQUENTIAL LOGIT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7400" y="4038600"/>
            <a:ext cx="2825496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COPYRIGHT OF:</a:t>
            </a:r>
            <a:endParaRPr lang="en-US" dirty="0" smtClean="0">
              <a:solidFill>
                <a:srgbClr val="FFFF00"/>
              </a:solidFill>
            </a:endParaRPr>
          </a:p>
          <a:p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/>
              <a:t>ABHINAV ANAND</a:t>
            </a:r>
          </a:p>
          <a:p>
            <a:r>
              <a:rPr lang="en-US" dirty="0" smtClean="0"/>
              <a:t>JYOTI ARORA</a:t>
            </a:r>
          </a:p>
          <a:p>
            <a:r>
              <a:rPr lang="en-US" dirty="0" smtClean="0"/>
              <a:t>SHRADDHA RAMSWAMY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4495800"/>
            <a:ext cx="2819400" cy="12192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0" rIns="18288">
            <a:normAutofit fontScale="92500"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itchFamily="18" charset="0"/>
                <a:cs typeface="Tahoma" pitchFamily="34" charset="0"/>
              </a:rPr>
              <a:t>DISCRETE  CHOICE MODELING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itchFamily="18" charset="0"/>
                <a:cs typeface="Tahoma" pitchFamily="34" charset="0"/>
              </a:rPr>
              <a:t> IN HEALTH  ECONOMICS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itchFamily="18" charset="0"/>
              <a:cs typeface="Tahoma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..</a:t>
            </a:r>
            <a:r>
              <a:rPr lang="en-US" dirty="0" err="1" smtClean="0"/>
              <a:t>contd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4038601" cy="4952997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776862"/>
                <a:gridCol w="1270919"/>
                <a:gridCol w="1143462"/>
                <a:gridCol w="847358"/>
              </a:tblGrid>
              <a:tr h="65028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Odds Ratio Estimate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512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/>
                        <a:t>Effect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/>
                        <a:t>Point Estimate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/>
                        <a:t>95% Wald Confidence Limit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028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Age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0.969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0.964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0.974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5028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gender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1.01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0.897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1.137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5028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/>
                        <a:t>race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0.809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0.709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0.922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5028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/>
                        <a:t>edu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/>
                        <a:t>1.168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1.142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1.194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5028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/>
                        <a:t>south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0.45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0.365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0.555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724400" y="1600200"/>
          <a:ext cx="4191000" cy="49530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371600"/>
                <a:gridCol w="723900"/>
                <a:gridCol w="1181100"/>
                <a:gridCol w="914400"/>
              </a:tblGrid>
              <a:tr h="99470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Association of Predicted Probabilities and Observed Responses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9470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Percent Concordant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65.8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/>
                        <a:t>Somers'D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0.322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99470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Percent Discordant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33.6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Gamma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0.324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98444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Percent Tied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/>
                        <a:t>0.6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Tau-a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0.244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98444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Pairs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5221799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0.661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991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Probability estimate for </a:t>
            </a:r>
            <a:r>
              <a:rPr lang="en-US" sz="4000" dirty="0" err="1" smtClean="0"/>
              <a:t>i</a:t>
            </a:r>
            <a:r>
              <a:rPr lang="en-US" sz="4000" baseline="30000" dirty="0" err="1" smtClean="0"/>
              <a:t>th</a:t>
            </a:r>
            <a:r>
              <a:rPr lang="en-US" sz="4000" dirty="0" smtClean="0"/>
              <a:t> individual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t="51955"/>
          <a:stretch>
            <a:fillRect/>
          </a:stretch>
        </p:blipFill>
        <p:spPr bwMode="auto">
          <a:xfrm>
            <a:off x="1371600" y="1524000"/>
            <a:ext cx="6084000" cy="701307"/>
          </a:xfrm>
          <a:prstGeom prst="rect">
            <a:avLst/>
          </a:prstGeom>
          <a:noFill/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2" cstate="print"/>
          <a:srcRect t="51955"/>
          <a:stretch>
            <a:fillRect/>
          </a:stretch>
        </p:blipFill>
        <p:spPr bwMode="auto">
          <a:xfrm>
            <a:off x="1371600" y="3124200"/>
            <a:ext cx="5943600" cy="819150"/>
          </a:xfrm>
          <a:prstGeom prst="rect">
            <a:avLst/>
          </a:prstGeom>
          <a:noFill/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2" cstate="print"/>
          <a:srcRect t="51955"/>
          <a:stretch>
            <a:fillRect/>
          </a:stretch>
        </p:blipFill>
        <p:spPr bwMode="auto">
          <a:xfrm>
            <a:off x="1295400" y="4114800"/>
            <a:ext cx="6027761" cy="819150"/>
          </a:xfrm>
          <a:prstGeom prst="rect">
            <a:avLst/>
          </a:prstGeom>
          <a:noFill/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2" cstate="print"/>
          <a:srcRect t="51955"/>
          <a:stretch>
            <a:fillRect/>
          </a:stretch>
        </p:blipFill>
        <p:spPr bwMode="auto">
          <a:xfrm>
            <a:off x="1371600" y="5029200"/>
            <a:ext cx="5943600" cy="914400"/>
          </a:xfrm>
          <a:prstGeom prst="rect">
            <a:avLst/>
          </a:prstGeom>
          <a:noFill/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pic>
        <p:nvPicPr>
          <p:cNvPr id="8" name="Picture 7"/>
          <p:cNvPicPr/>
          <p:nvPr/>
        </p:nvPicPr>
        <p:blipFill>
          <a:blip r:embed="rId2" cstate="print"/>
          <a:srcRect t="51955"/>
          <a:stretch>
            <a:fillRect/>
          </a:stretch>
        </p:blipFill>
        <p:spPr bwMode="auto">
          <a:xfrm>
            <a:off x="1371600" y="2362200"/>
            <a:ext cx="6019800" cy="590550"/>
          </a:xfrm>
          <a:prstGeom prst="rect">
            <a:avLst/>
          </a:prstGeom>
          <a:noFill/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590800" y="1676400"/>
            <a:ext cx="152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667000" y="2438400"/>
            <a:ext cx="152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590800" y="3429000"/>
            <a:ext cx="152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438400" y="4419600"/>
            <a:ext cx="152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90800" y="5334000"/>
            <a:ext cx="152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10200" y="1524000"/>
            <a:ext cx="18288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657600" y="5029200"/>
            <a:ext cx="1524000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1</a:t>
            </a:r>
          </a:p>
          <a:p>
            <a:endParaRPr lang="en-US" dirty="0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4267200" y="1524000"/>
            <a:ext cx="1082675" cy="2635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(-1.4460+β’X</a:t>
            </a:r>
            <a:r>
              <a:rPr kumimoji="0" lang="en-US" sz="11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4495800" y="1905000"/>
            <a:ext cx="1082675" cy="2635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(-1.4460+β’X</a:t>
            </a:r>
            <a:r>
              <a:rPr kumimoji="0" lang="en-US" sz="11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5943600" y="2362200"/>
            <a:ext cx="1082675" cy="26352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(-1.4460+β’X</a:t>
            </a:r>
            <a:r>
              <a:rPr kumimoji="0" lang="en-US" sz="11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5867400" y="5029200"/>
            <a:ext cx="1082675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(3.138+β’X</a:t>
            </a:r>
            <a:r>
              <a:rPr kumimoji="0" lang="en-US" sz="11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6172200" y="4572000"/>
            <a:ext cx="1082675" cy="26352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(1.6139+β’X</a:t>
            </a:r>
            <a:r>
              <a:rPr kumimoji="0" lang="en-US" sz="11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4419600" y="4572000"/>
            <a:ext cx="990600" cy="228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(3.138+β’X</a:t>
            </a:r>
            <a:r>
              <a:rPr kumimoji="0" lang="en-US" sz="11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5867400" y="4114800"/>
            <a:ext cx="1082675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(1.6139+β’X</a:t>
            </a:r>
            <a:r>
              <a:rPr kumimoji="0" lang="en-US" sz="11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4191000" y="4191000"/>
            <a:ext cx="1066800" cy="228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(3.138+β’X</a:t>
            </a:r>
            <a:r>
              <a:rPr kumimoji="0" lang="en-US" sz="11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4419601" y="3581400"/>
            <a:ext cx="990600" cy="26352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(1.6139+β’X</a:t>
            </a:r>
            <a:r>
              <a:rPr kumimoji="0" lang="en-US" sz="1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4191000" y="3200400"/>
            <a:ext cx="990599" cy="228599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(1.6139+β’X</a:t>
            </a:r>
            <a:r>
              <a:rPr kumimoji="0" lang="en-US" sz="11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6172201" y="3581400"/>
            <a:ext cx="1066800" cy="228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(0.1225+β’X</a:t>
            </a:r>
            <a:r>
              <a:rPr kumimoji="0" lang="en-US" sz="11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5867400" y="3124200"/>
            <a:ext cx="1082675" cy="26352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(0.1225+β’X</a:t>
            </a:r>
            <a:r>
              <a:rPr kumimoji="0" lang="en-US" sz="11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4495801" y="2667000"/>
            <a:ext cx="838199" cy="228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(0.1225+β’X</a:t>
            </a:r>
            <a:r>
              <a:rPr kumimoji="0" lang="en-US" sz="9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4267200" y="2362200"/>
            <a:ext cx="1082675" cy="228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(0.1225+β’X</a:t>
            </a:r>
            <a:r>
              <a:rPr kumimoji="0" lang="en-US" sz="11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6172200" y="5486400"/>
            <a:ext cx="1082675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(3.138+β’X</a:t>
            </a:r>
            <a:r>
              <a:rPr kumimoji="0" lang="en-US" sz="11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6248401" y="2667000"/>
            <a:ext cx="1066800" cy="26352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(-1.4460+β’X</a:t>
            </a:r>
            <a:r>
              <a:rPr kumimoji="0" lang="en-US" sz="11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" name="Down Arrow 51"/>
          <p:cNvSpPr/>
          <p:nvPr/>
        </p:nvSpPr>
        <p:spPr>
          <a:xfrm>
            <a:off x="685800" y="1447800"/>
            <a:ext cx="609600" cy="79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Down Arrow 52"/>
          <p:cNvSpPr/>
          <p:nvPr/>
        </p:nvSpPr>
        <p:spPr>
          <a:xfrm>
            <a:off x="685800" y="2286000"/>
            <a:ext cx="609600" cy="79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Down Arrow 53"/>
          <p:cNvSpPr/>
          <p:nvPr/>
        </p:nvSpPr>
        <p:spPr>
          <a:xfrm>
            <a:off x="685800" y="3276600"/>
            <a:ext cx="609600" cy="79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Down Arrow 54"/>
          <p:cNvSpPr/>
          <p:nvPr/>
        </p:nvSpPr>
        <p:spPr>
          <a:xfrm>
            <a:off x="685800" y="4191000"/>
            <a:ext cx="609600" cy="79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Down Arrow 55"/>
          <p:cNvSpPr/>
          <p:nvPr/>
        </p:nvSpPr>
        <p:spPr>
          <a:xfrm>
            <a:off x="685800" y="5105400"/>
            <a:ext cx="609600" cy="79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INFERENCE (ORDERED LOGIT)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09600" y="1828800"/>
          <a:ext cx="7848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/>
          <a:lstStyle/>
          <a:p>
            <a:r>
              <a:rPr lang="en-US" dirty="0" smtClean="0"/>
              <a:t>SEQUENTIAL LOGIT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Choices/Responses follow a sequence, so we need </a:t>
            </a:r>
            <a:br>
              <a:rPr lang="en-US" dirty="0" smtClean="0"/>
            </a:br>
            <a:r>
              <a:rPr lang="en-US" dirty="0" smtClean="0"/>
              <a:t>(m-1) latent variables to characterize (m) unordered choices.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Self-rated health measure can be considered as a purely cardinal variable following a sequence instead of some natural ordering. This allows us to perform discrete choice analysis using (non-ordered) sequential </a:t>
            </a:r>
            <a:r>
              <a:rPr lang="en-US" dirty="0" err="1" smtClean="0"/>
              <a:t>logit</a:t>
            </a:r>
            <a:r>
              <a:rPr lang="en-US" dirty="0" smtClean="0"/>
              <a:t> model.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SEQUENTIAL LOGIT MODEL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685800"/>
          <a:ext cx="38862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343400" y="1254338"/>
            <a:ext cx="48006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u="sng" dirty="0" smtClean="0">
                <a:solidFill>
                  <a:srgbClr val="000000"/>
                </a:solidFill>
                <a:cs typeface="Times New Roman" pitchFamily="18" charset="0"/>
              </a:rPr>
              <a:t>Framework</a:t>
            </a:r>
            <a:endParaRPr kumimoji="0" lang="en-US" sz="1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Five choices, and hence we have 4 latent variables to describe the choices.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Choices in each step  are independent of the previous step.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solidFill>
                <a:srgbClr val="000000"/>
              </a:solidFill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Probability Computation Example</a:t>
            </a:r>
            <a:endParaRPr kumimoji="0" lang="en-US" sz="1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P (Y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= 2)  =  P [Y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≠ 1 and Y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= 2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Lucida Sans Unicode" pitchFamily="34" charset="0"/>
              </a:rPr>
              <a:t>|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≠ 1]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                  =  P [Y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≠ 1]  P [Y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= 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Lucida Sans Unicode" pitchFamily="34" charset="0"/>
              </a:rPr>
              <a:t>|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i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≠ 1 ]</a:t>
            </a:r>
          </a:p>
          <a:p>
            <a:pPr algn="just"/>
            <a:r>
              <a:rPr lang="en-US" dirty="0" smtClean="0"/>
              <a:t>Therefore, for an individual </a:t>
            </a:r>
            <a:r>
              <a:rPr lang="en-US" b="1" i="1" dirty="0" err="1" smtClean="0"/>
              <a:t>i</a:t>
            </a:r>
            <a:r>
              <a:rPr lang="en-US" b="1" i="1" dirty="0" smtClean="0"/>
              <a:t> </a:t>
            </a:r>
            <a:r>
              <a:rPr lang="en-US" dirty="0" smtClean="0"/>
              <a:t>the conditional probability that his self-rated health measure will have a value </a:t>
            </a:r>
            <a:r>
              <a:rPr lang="en-US" b="1" i="1" dirty="0" smtClean="0"/>
              <a:t>j</a:t>
            </a:r>
            <a:r>
              <a:rPr lang="en-US" dirty="0" smtClean="0"/>
              <a:t> </a:t>
            </a:r>
            <a:r>
              <a:rPr lang="az-Cyrl-AZ" dirty="0" smtClean="0"/>
              <a:t>є</a:t>
            </a:r>
            <a:r>
              <a:rPr lang="en-US" dirty="0" smtClean="0"/>
              <a:t> {1,2,3,4,5} will be given by :            </a:t>
            </a:r>
            <a:br>
              <a:rPr lang="en-US" dirty="0" smtClean="0"/>
            </a:br>
            <a:r>
              <a:rPr lang="en-US" dirty="0" smtClean="0"/>
              <a:t>          P</a:t>
            </a:r>
            <a:r>
              <a:rPr lang="en-US" sz="1200" dirty="0" smtClean="0"/>
              <a:t>ij</a:t>
            </a:r>
            <a:r>
              <a:rPr lang="en-US" dirty="0" smtClean="0"/>
              <a:t>= P (Y</a:t>
            </a:r>
            <a:r>
              <a:rPr lang="en-US" sz="1100" dirty="0" smtClean="0"/>
              <a:t>i</a:t>
            </a:r>
            <a:r>
              <a:rPr lang="en-US" dirty="0" smtClean="0"/>
              <a:t>  = j |X</a:t>
            </a:r>
            <a:r>
              <a:rPr lang="en-US" sz="1100" dirty="0" smtClean="0"/>
              <a:t>i</a:t>
            </a:r>
            <a:r>
              <a:rPr lang="en-US" dirty="0" smtClean="0"/>
              <a:t> )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 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/>
          <a:srcRect r="27778"/>
          <a:stretch>
            <a:fillRect/>
          </a:stretch>
        </p:blipFill>
        <p:spPr bwMode="auto">
          <a:xfrm>
            <a:off x="4419600" y="5410200"/>
            <a:ext cx="403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572000" y="6488668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so on till j = 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ESTIMATION IN SEQUENTIAL LOGIT MODEL</a:t>
            </a: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0" y="1981200"/>
          <a:ext cx="3124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819400" y="4049539"/>
            <a:ext cx="6324600" cy="28007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Thus,  the parameter β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can be estimated by dividing the entire sample into two groups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Poor                                                                                                 </a:t>
            </a:r>
            <a:r>
              <a:rPr lang="en-US" sz="1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Fair OR Good OR Very Good OR Excellent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β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can be estimated by first taking the sub-sample of those did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not report poor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into two groups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Fair</a:t>
            </a:r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</a:rPr>
              <a:t>                                                                                                           </a:t>
            </a:r>
            <a:r>
              <a:rPr lang="en-US" sz="1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Good OR Very Good OR Excellent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β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can be estimated by taking the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sub-sample of those who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didn’t report poor or fair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into two groups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</a:rPr>
              <a:t>                                                                                                                           </a:t>
            </a:r>
            <a:r>
              <a:rPr lang="en-US" sz="1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Very Good OR Excellent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β</a:t>
            </a:r>
            <a:r>
              <a:rPr lang="en-US" sz="1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</a:t>
            </a:r>
            <a:r>
              <a:rPr lang="en-US" sz="1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can be estimated by taking the sub-sample of those who didn’t report poor or fair or good into two groups</a:t>
            </a:r>
            <a:endParaRPr lang="en-US" sz="10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Very Good                                                                                                                                        Excellent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800" dirty="0" smtClean="0">
              <a:solidFill>
                <a:srgbClr val="FFFFFF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2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In each case the binary models can be estimated by </a:t>
            </a:r>
            <a:r>
              <a:rPr kumimoji="0" lang="en-US" sz="120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logit</a:t>
            </a:r>
            <a:r>
              <a:rPr kumimoji="0" lang="en-US" sz="12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using MLE.</a:t>
            </a:r>
            <a:endParaRPr kumimoji="0" lang="en-US" sz="20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 cstate="print"/>
          <a:srcRect r="12245" b="39622"/>
          <a:stretch>
            <a:fillRect/>
          </a:stretch>
        </p:blipFill>
        <p:spPr bwMode="auto">
          <a:xfrm>
            <a:off x="2819400" y="2057400"/>
            <a:ext cx="3733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8" cstate="print"/>
          <a:srcRect l="9677"/>
          <a:stretch>
            <a:fillRect/>
          </a:stretch>
        </p:blipFill>
        <p:spPr bwMode="auto">
          <a:xfrm>
            <a:off x="6553200" y="2057400"/>
            <a:ext cx="2590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cxnSp>
        <p:nvCxnSpPr>
          <p:cNvPr id="10" name="Straight Arrow Connector 9"/>
          <p:cNvCxnSpPr/>
          <p:nvPr/>
        </p:nvCxnSpPr>
        <p:spPr>
          <a:xfrm>
            <a:off x="2362200" y="2552700"/>
            <a:ext cx="457200" cy="26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362200" y="5638800"/>
            <a:ext cx="457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SEQUENTIAL LOGIT MODEL Implementation in SAS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5257800" cy="5105400"/>
          </a:xfrm>
        </p:spPr>
        <p:txBody>
          <a:bodyPr>
            <a:noAutofit/>
          </a:bodyPr>
          <a:lstStyle/>
          <a:p>
            <a:r>
              <a:rPr lang="en-US" sz="1500" b="1" dirty="0" smtClean="0"/>
              <a:t>data  </a:t>
            </a:r>
            <a:r>
              <a:rPr lang="en-US" sz="1500" b="1" dirty="0" err="1" smtClean="0"/>
              <a:t>seqlogit</a:t>
            </a:r>
            <a:r>
              <a:rPr lang="en-US" sz="1500" b="1" dirty="0" smtClean="0"/>
              <a:t>;</a:t>
            </a:r>
          </a:p>
          <a:p>
            <a:r>
              <a:rPr lang="en-US" sz="1500" dirty="0" smtClean="0"/>
              <a:t>  set </a:t>
            </a:r>
            <a:r>
              <a:rPr lang="en-US" sz="1500" dirty="0" err="1" smtClean="0"/>
              <a:t>seqlogit</a:t>
            </a:r>
            <a:r>
              <a:rPr lang="en-US" sz="1500" dirty="0" smtClean="0"/>
              <a:t>;</a:t>
            </a:r>
          </a:p>
          <a:p>
            <a:r>
              <a:rPr lang="en-US" sz="1500" dirty="0" smtClean="0"/>
              <a:t>  </a:t>
            </a:r>
            <a:r>
              <a:rPr lang="en-US" sz="1500" dirty="0" err="1" smtClean="0"/>
              <a:t>fairplus</a:t>
            </a:r>
            <a:r>
              <a:rPr lang="en-US" sz="1500" dirty="0" smtClean="0"/>
              <a:t> = (</a:t>
            </a:r>
            <a:r>
              <a:rPr lang="en-US" sz="1500" dirty="0" err="1" smtClean="0"/>
              <a:t>shm</a:t>
            </a:r>
            <a:r>
              <a:rPr lang="en-US" sz="1500" dirty="0" smtClean="0"/>
              <a:t>&gt;</a:t>
            </a:r>
            <a:r>
              <a:rPr lang="en-US" sz="1500" b="1" dirty="0" smtClean="0"/>
              <a:t>1);</a:t>
            </a:r>
          </a:p>
          <a:p>
            <a:r>
              <a:rPr lang="en-US" sz="1500" dirty="0" smtClean="0"/>
              <a:t>  fair = (</a:t>
            </a:r>
            <a:r>
              <a:rPr lang="en-US" sz="1500" dirty="0" err="1" smtClean="0"/>
              <a:t>shm</a:t>
            </a:r>
            <a:r>
              <a:rPr lang="en-US" sz="1500" dirty="0" smtClean="0"/>
              <a:t>=</a:t>
            </a:r>
            <a:r>
              <a:rPr lang="en-US" sz="1500" b="1" dirty="0" smtClean="0"/>
              <a:t>2);</a:t>
            </a:r>
          </a:p>
          <a:p>
            <a:r>
              <a:rPr lang="en-US" sz="1500" dirty="0" smtClean="0"/>
              <a:t>  if </a:t>
            </a:r>
            <a:r>
              <a:rPr lang="en-US" sz="1500" dirty="0" err="1" smtClean="0"/>
              <a:t>fairplus</a:t>
            </a:r>
            <a:r>
              <a:rPr lang="en-US" sz="1500" dirty="0" smtClean="0"/>
              <a:t> = </a:t>
            </a:r>
            <a:r>
              <a:rPr lang="en-US" sz="1500" b="1" dirty="0" smtClean="0"/>
              <a:t>1;</a:t>
            </a:r>
          </a:p>
          <a:p>
            <a:r>
              <a:rPr lang="en-US" sz="1500" b="1" dirty="0" smtClean="0"/>
              <a:t>run;</a:t>
            </a:r>
          </a:p>
          <a:p>
            <a:r>
              <a:rPr lang="en-US" sz="1500" b="1" dirty="0" smtClean="0"/>
              <a:t>proc format;</a:t>
            </a:r>
          </a:p>
          <a:p>
            <a:r>
              <a:rPr lang="en-US" sz="1500" dirty="0" smtClean="0"/>
              <a:t>value </a:t>
            </a:r>
            <a:r>
              <a:rPr lang="en-US" sz="1500" dirty="0" err="1" smtClean="0"/>
              <a:t>shm</a:t>
            </a:r>
            <a:r>
              <a:rPr lang="en-US" sz="1500" dirty="0" smtClean="0"/>
              <a:t> </a:t>
            </a:r>
            <a:r>
              <a:rPr lang="en-US" sz="1500" b="1" dirty="0" smtClean="0"/>
              <a:t>1='poor' 2-5='fair+++';</a:t>
            </a:r>
          </a:p>
          <a:p>
            <a:r>
              <a:rPr lang="en-US" sz="1500" dirty="0" smtClean="0"/>
              <a:t>value gender </a:t>
            </a:r>
            <a:r>
              <a:rPr lang="en-US" sz="1500" b="1" dirty="0" smtClean="0"/>
              <a:t>0='male' 1='female';</a:t>
            </a:r>
          </a:p>
          <a:p>
            <a:r>
              <a:rPr lang="en-US" sz="1500" dirty="0" smtClean="0"/>
              <a:t>value race </a:t>
            </a:r>
            <a:r>
              <a:rPr lang="en-US" sz="1500" b="1" dirty="0" smtClean="0"/>
              <a:t>0='white' 1='black';</a:t>
            </a:r>
          </a:p>
          <a:p>
            <a:r>
              <a:rPr lang="en-US" sz="1500" dirty="0" smtClean="0"/>
              <a:t>value </a:t>
            </a:r>
            <a:r>
              <a:rPr lang="en-US" sz="1500" dirty="0" err="1" smtClean="0"/>
              <a:t>resid</a:t>
            </a:r>
            <a:r>
              <a:rPr lang="en-US" sz="1500" dirty="0" smtClean="0"/>
              <a:t> </a:t>
            </a:r>
            <a:r>
              <a:rPr lang="en-US" sz="1500" b="1" dirty="0" smtClean="0"/>
              <a:t>0='north' 1='south';</a:t>
            </a:r>
          </a:p>
          <a:p>
            <a:r>
              <a:rPr lang="en-US" sz="1500" b="1" dirty="0" smtClean="0"/>
              <a:t>run;  </a:t>
            </a:r>
          </a:p>
          <a:p>
            <a:r>
              <a:rPr lang="en-US" sz="1500" b="1" dirty="0" smtClean="0"/>
              <a:t>proc </a:t>
            </a:r>
            <a:r>
              <a:rPr lang="en-US" sz="1500" b="1" dirty="0" err="1" smtClean="0"/>
              <a:t>qlim</a:t>
            </a:r>
            <a:r>
              <a:rPr lang="en-US" sz="1500" b="1" dirty="0" smtClean="0"/>
              <a:t> data=</a:t>
            </a:r>
            <a:r>
              <a:rPr lang="en-US" sz="1500" b="1" dirty="0" err="1" smtClean="0"/>
              <a:t>seqlogit</a:t>
            </a:r>
            <a:r>
              <a:rPr lang="en-US" sz="1500" b="1" dirty="0" smtClean="0"/>
              <a:t>; *</a:t>
            </a:r>
            <a:r>
              <a:rPr lang="en-US" sz="1500" b="1" dirty="0" err="1" smtClean="0"/>
              <a:t>covest</a:t>
            </a:r>
            <a:r>
              <a:rPr lang="en-US" sz="1500" b="1" dirty="0" smtClean="0"/>
              <a:t>=</a:t>
            </a:r>
            <a:r>
              <a:rPr lang="en-US" sz="1500" b="1" dirty="0" err="1" smtClean="0"/>
              <a:t>qml</a:t>
            </a:r>
            <a:r>
              <a:rPr lang="en-US" sz="1500" b="1" dirty="0" smtClean="0"/>
              <a:t>;</a:t>
            </a:r>
          </a:p>
          <a:p>
            <a:r>
              <a:rPr lang="en-US" sz="1500" dirty="0" smtClean="0"/>
              <a:t>class race </a:t>
            </a:r>
            <a:r>
              <a:rPr lang="en-US" sz="1500" dirty="0" err="1" smtClean="0"/>
              <a:t>resid</a:t>
            </a:r>
            <a:r>
              <a:rPr lang="en-US" sz="1500" dirty="0" smtClean="0"/>
              <a:t> gender; </a:t>
            </a:r>
          </a:p>
          <a:p>
            <a:r>
              <a:rPr lang="en-US" sz="1500" dirty="0" smtClean="0"/>
              <a:t>endogenous fair ~ </a:t>
            </a:r>
          </a:p>
          <a:p>
            <a:pPr>
              <a:buNone/>
            </a:pPr>
            <a:r>
              <a:rPr lang="en-US" sz="1500" dirty="0" smtClean="0"/>
              <a:t>       discrete(dist=logistic order=formatted);</a:t>
            </a:r>
          </a:p>
          <a:p>
            <a:r>
              <a:rPr lang="en-US" sz="1500" dirty="0" smtClean="0"/>
              <a:t>model fair = age gender race </a:t>
            </a:r>
            <a:r>
              <a:rPr lang="en-US" sz="1500" dirty="0" err="1" smtClean="0"/>
              <a:t>edu</a:t>
            </a:r>
            <a:r>
              <a:rPr lang="en-US" sz="1500" dirty="0" smtClean="0"/>
              <a:t> </a:t>
            </a:r>
            <a:r>
              <a:rPr lang="en-US" sz="1500" dirty="0" err="1" smtClean="0"/>
              <a:t>resid</a:t>
            </a:r>
            <a:r>
              <a:rPr lang="en-US" sz="1500" dirty="0" smtClean="0"/>
              <a:t>;</a:t>
            </a:r>
          </a:p>
          <a:p>
            <a:r>
              <a:rPr lang="en-US" sz="1500" dirty="0" smtClean="0"/>
              <a:t>format gender </a:t>
            </a:r>
            <a:r>
              <a:rPr lang="en-US" sz="1500" dirty="0" err="1" smtClean="0"/>
              <a:t>gender</a:t>
            </a:r>
            <a:r>
              <a:rPr lang="en-US" sz="1500" dirty="0" smtClean="0"/>
              <a:t>. race </a:t>
            </a:r>
            <a:r>
              <a:rPr lang="en-US" sz="1500" dirty="0" err="1" smtClean="0"/>
              <a:t>race</a:t>
            </a:r>
            <a:r>
              <a:rPr lang="en-US" sz="1500" dirty="0" smtClean="0"/>
              <a:t>. </a:t>
            </a:r>
            <a:r>
              <a:rPr lang="en-US" sz="1500" dirty="0" err="1" smtClean="0"/>
              <a:t>resid</a:t>
            </a:r>
            <a:r>
              <a:rPr lang="en-US" sz="1500" dirty="0" smtClean="0"/>
              <a:t> </a:t>
            </a:r>
            <a:r>
              <a:rPr lang="en-US" sz="1500" dirty="0" err="1" smtClean="0"/>
              <a:t>resid</a:t>
            </a:r>
            <a:r>
              <a:rPr lang="en-US" sz="1500" dirty="0" smtClean="0"/>
              <a:t>.; </a:t>
            </a:r>
          </a:p>
          <a:p>
            <a:r>
              <a:rPr lang="en-US" sz="1500" b="1" dirty="0" smtClean="0"/>
              <a:t>run;</a:t>
            </a:r>
            <a:endParaRPr lang="en-US" sz="15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1" y="1752594"/>
          <a:ext cx="4572000" cy="495300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955882"/>
                <a:gridCol w="644317"/>
                <a:gridCol w="744416"/>
                <a:gridCol w="937847"/>
                <a:gridCol w="586153"/>
                <a:gridCol w="703385"/>
              </a:tblGrid>
              <a:tr h="349816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/>
                        <a:t>The QLIM Procedure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816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/>
                        <a:t>Parameter Estimates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878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accent1"/>
                          </a:solidFill>
                        </a:rPr>
                        <a:t>Parameter</a:t>
                      </a:r>
                      <a:endParaRPr lang="en-US" sz="1400" b="0" i="0" u="none" strike="noStrike" dirty="0">
                        <a:solidFill>
                          <a:schemeClr val="accent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chemeClr val="accent1"/>
                          </a:solidFill>
                        </a:rPr>
                        <a:t>              Estimate</a:t>
                      </a:r>
                      <a:endParaRPr lang="en-US" sz="1400" b="0" i="0" u="none" strike="noStrike" dirty="0">
                        <a:solidFill>
                          <a:schemeClr val="accent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chemeClr val="accent1"/>
                          </a:solidFill>
                        </a:rPr>
                        <a:t> Standard </a:t>
                      </a:r>
                      <a:r>
                        <a:rPr lang="en-US" sz="1400" u="none" strike="noStrike" dirty="0">
                          <a:solidFill>
                            <a:schemeClr val="accent1"/>
                          </a:solidFill>
                        </a:rPr>
                        <a:t>Error</a:t>
                      </a:r>
                      <a:endParaRPr lang="en-US" sz="1400" b="0" i="0" u="none" strike="noStrike" dirty="0">
                        <a:solidFill>
                          <a:schemeClr val="accent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chemeClr val="accent1"/>
                          </a:solidFill>
                        </a:rPr>
                        <a:t>    t </a:t>
                      </a:r>
                      <a:r>
                        <a:rPr lang="en-US" sz="1400" u="none" strike="noStrike" dirty="0">
                          <a:solidFill>
                            <a:schemeClr val="accent1"/>
                          </a:solidFill>
                        </a:rPr>
                        <a:t>Value</a:t>
                      </a:r>
                      <a:endParaRPr lang="en-US" sz="1400" b="0" i="0" u="none" strike="noStrike" dirty="0">
                        <a:solidFill>
                          <a:schemeClr val="accent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solidFill>
                            <a:schemeClr val="accent1"/>
                          </a:solidFill>
                        </a:rPr>
                        <a:t>  Pr </a:t>
                      </a:r>
                      <a:r>
                        <a:rPr lang="en-US" sz="1400" u="none" strike="noStrike" dirty="0">
                          <a:solidFill>
                            <a:schemeClr val="accent1"/>
                          </a:solidFill>
                        </a:rPr>
                        <a:t>&gt; |t|</a:t>
                      </a:r>
                      <a:endParaRPr lang="en-US" sz="1400" b="0" i="0" u="none" strike="noStrike" dirty="0">
                        <a:solidFill>
                          <a:schemeClr val="accent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713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/>
                        <a:t>Intercept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-0.9028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0.40898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-2.21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0.0273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i="1" u="none" strike="noStrike" dirty="0"/>
                        <a:t>Age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0.031085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0.004264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7.29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&lt;.0001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/>
                        <a:t>Gender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/>
                        <a:t>female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-0.03239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0.098606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-0.33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0.7426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/>
                        <a:t>Gender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/>
                        <a:t>male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/>
                        <a:t>Race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/>
                        <a:t>black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0.12122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0.10717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1.13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0.258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/>
                        <a:t>Race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/>
                        <a:t>white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i="1" u="none" strike="noStrike" dirty="0" err="1"/>
                        <a:t>Edu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-0.15498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0.018192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-8.52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&lt;.0001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i="1" u="none" strike="noStrike" dirty="0" err="1"/>
                        <a:t>Resid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/>
                        <a:t>south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-1.03592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0.142367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-7.28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&lt;.0001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/>
                        <a:t>Resid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/>
                        <a:t>north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/>
                        <a:t>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/>
                        <a:t>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Rounded Rectangular Callout 4"/>
          <p:cNvSpPr/>
          <p:nvPr/>
        </p:nvSpPr>
        <p:spPr>
          <a:xfrm>
            <a:off x="2133600" y="1524000"/>
            <a:ext cx="2209800" cy="1752600"/>
          </a:xfrm>
          <a:prstGeom prst="wedgeRoundRectCallout">
            <a:avLst>
              <a:gd name="adj1" fmla="val 60122"/>
              <a:gd name="adj2" fmla="val 217292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50" dirty="0" smtClean="0">
                <a:solidFill>
                  <a:schemeClr val="tx1"/>
                </a:solidFill>
              </a:rPr>
              <a:t>Among those who report fair or good or very good or excellent health, the odds of reporting fair  (rather than good++) are 64% lower among residents south of baseline than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residents north of baseline of the same age, gender, education and race.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33400" y="1905000"/>
          <a:ext cx="7772400" cy="462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225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err="1" smtClean="0"/>
              <a:t>Agresti</a:t>
            </a:r>
            <a:r>
              <a:rPr lang="en-US" dirty="0" smtClean="0"/>
              <a:t> A. </a:t>
            </a:r>
            <a:r>
              <a:rPr lang="en-US" b="1" i="1" dirty="0" smtClean="0"/>
              <a:t>Categorical Data Analysis, Second edition</a:t>
            </a:r>
            <a:r>
              <a:rPr lang="en-US" i="1" dirty="0" smtClean="0"/>
              <a:t>. New York: John Wiley &amp; Sons; 2002</a:t>
            </a:r>
          </a:p>
          <a:p>
            <a:pPr>
              <a:buNone/>
            </a:pPr>
            <a:endParaRPr lang="en-US" i="1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Gardiner J C. , </a:t>
            </a:r>
            <a:r>
              <a:rPr lang="en-US" dirty="0" err="1" smtClean="0"/>
              <a:t>Luo</a:t>
            </a:r>
            <a:r>
              <a:rPr lang="en-US" dirty="0" smtClean="0"/>
              <a:t> Z. </a:t>
            </a:r>
            <a:r>
              <a:rPr lang="pt-BR" b="1" i="1" dirty="0" smtClean="0"/>
              <a:t>Logit Models in Practice: B, C, E, G, M, N, O…</a:t>
            </a:r>
            <a:r>
              <a:rPr lang="pt-BR" i="1" dirty="0" smtClean="0"/>
              <a:t> </a:t>
            </a:r>
            <a:r>
              <a:rPr lang="en-US" i="1" dirty="0" smtClean="0"/>
              <a:t>SAS Institute Inc. ; 2011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Studies suggest that self rated health score is a reliable predictor of health status</a:t>
            </a:r>
          </a:p>
          <a:p>
            <a:endParaRPr lang="en-US" sz="24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Oval 5"/>
          <p:cNvSpPr/>
          <p:nvPr/>
        </p:nvSpPr>
        <p:spPr>
          <a:xfrm>
            <a:off x="1143000" y="3048000"/>
            <a:ext cx="6705600" cy="327660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09800" y="3581400"/>
            <a:ext cx="4495800" cy="224676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/>
              <a:t>We investigate impact of a host of personal and status characteristics such as age, gender etc on the health perception of US Citizens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686800" cy="438912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Dataset : NHANES Epidemiological </a:t>
            </a:r>
            <a:r>
              <a:rPr lang="en-US" dirty="0" err="1" smtClean="0"/>
              <a:t>Followup</a:t>
            </a:r>
            <a:r>
              <a:rPr lang="en-US" dirty="0" smtClean="0"/>
              <a:t> Study :1992</a:t>
            </a:r>
          </a:p>
          <a:p>
            <a:r>
              <a:rPr lang="en-US" dirty="0" smtClean="0"/>
              <a:t>Health status , represented by Yi coded as follows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Age </a:t>
            </a:r>
            <a:r>
              <a:rPr lang="en-US" dirty="0"/>
              <a:t>is measured in years, education is measured in terms of number of years of schooling completed and dichotomous variable is created for gender (female = 1) and race (black = 1</a:t>
            </a:r>
            <a:r>
              <a:rPr lang="en-US" dirty="0" smtClean="0"/>
              <a:t>).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2982" y="2971800"/>
          <a:ext cx="9034818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762000" y="1752600"/>
          <a:ext cx="7772400" cy="408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685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ORDERED LOGIT MODEL SPECIFICATION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2400" dirty="0" smtClean="0"/>
              <a:t>A multinomial choice model where the values taken by the dependent variable takes a natural order.</a:t>
            </a:r>
          </a:p>
          <a:p>
            <a:endParaRPr lang="en-US" sz="2400" dirty="0" smtClean="0"/>
          </a:p>
          <a:p>
            <a:r>
              <a:rPr lang="en-US" sz="2400" dirty="0" smtClean="0"/>
              <a:t>Y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* is latent variable such that </a:t>
            </a:r>
          </a:p>
          <a:p>
            <a:r>
              <a:rPr lang="en-US" sz="2400" dirty="0" smtClean="0"/>
              <a:t>Y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</a:t>
            </a:r>
            <a:r>
              <a:rPr lang="en-US" sz="2400" dirty="0"/>
              <a:t>= </a:t>
            </a:r>
            <a:r>
              <a:rPr lang="en-US" sz="2400" dirty="0" smtClean="0"/>
              <a:t>j </a:t>
            </a:r>
            <a:r>
              <a:rPr lang="en-US" sz="2400" dirty="0"/>
              <a:t>when </a:t>
            </a:r>
            <a:r>
              <a:rPr lang="en-US" sz="2400" dirty="0" smtClean="0"/>
              <a:t>α</a:t>
            </a:r>
            <a:r>
              <a:rPr lang="en-US" sz="2400" baseline="-25000" dirty="0"/>
              <a:t>j</a:t>
            </a:r>
            <a:r>
              <a:rPr lang="en-US" sz="2400" baseline="-25000" dirty="0" smtClean="0"/>
              <a:t>-1</a:t>
            </a:r>
            <a:r>
              <a:rPr lang="en-US" sz="2400" dirty="0" smtClean="0"/>
              <a:t> </a:t>
            </a:r>
            <a:r>
              <a:rPr lang="en-US" sz="2400" dirty="0"/>
              <a:t>&lt; </a:t>
            </a:r>
            <a:r>
              <a:rPr lang="en-US" sz="2400" dirty="0" smtClean="0"/>
              <a:t>Y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*&lt; α</a:t>
            </a:r>
            <a:r>
              <a:rPr lang="en-US" sz="2400" baseline="-25000" dirty="0" smtClean="0"/>
              <a:t>j</a:t>
            </a:r>
            <a:r>
              <a:rPr lang="en-US" sz="2400" dirty="0" smtClean="0"/>
              <a:t> </a:t>
            </a:r>
            <a:r>
              <a:rPr lang="en-US" sz="2400" dirty="0"/>
              <a:t>where j</a:t>
            </a:r>
            <a:r>
              <a:rPr lang="en-US" sz="2400" dirty="0" smtClean="0"/>
              <a:t>= </a:t>
            </a:r>
            <a:r>
              <a:rPr lang="en-US" sz="2400" dirty="0"/>
              <a:t>1,2,3,4,5 and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Y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* </a:t>
            </a:r>
            <a:r>
              <a:rPr lang="en-US" sz="2400" dirty="0"/>
              <a:t>= </a:t>
            </a:r>
            <a:r>
              <a:rPr lang="en-US" sz="2400" dirty="0" err="1" smtClean="0"/>
              <a:t>β’X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/>
              <a:t>+ </a:t>
            </a:r>
            <a:r>
              <a:rPr lang="en-US" sz="2400" dirty="0" err="1" smtClean="0"/>
              <a:t>u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 where u follows logistic distribution.</a:t>
            </a:r>
          </a:p>
          <a:p>
            <a:endParaRPr lang="en-US" dirty="0" smtClean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514600"/>
            <a:ext cx="4953000" cy="381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4724400" y="2743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</a:rPr>
              <a:t>5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/>
          <a:srcRect l="1111" t="6250" b="3125"/>
          <a:stretch>
            <a:fillRect/>
          </a:stretch>
        </p:blipFill>
        <p:spPr bwMode="auto">
          <a:xfrm>
            <a:off x="1219200" y="4648200"/>
            <a:ext cx="5486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447800" y="6248400"/>
            <a:ext cx="52578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α</a:t>
            </a:r>
            <a:r>
              <a:rPr lang="en-US" sz="2000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2000" baseline="-25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lang="en-US" dirty="0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α</a:t>
            </a:r>
            <a:r>
              <a:rPr lang="en-US" sz="2400" baseline="-30000" dirty="0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en-US" dirty="0" smtClean="0"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α</a:t>
            </a:r>
            <a:r>
              <a:rPr lang="en-US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α</a:t>
            </a:r>
            <a:r>
              <a:rPr lang="en-US" baseline="-30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endParaRPr lang="en-US" sz="2400" dirty="0" smtClean="0">
              <a:latin typeface="Arial" pitchFamily="34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21672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23903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Calibri" pitchFamily="34" charset="0"/>
                <a:cs typeface="Times New Roman" pitchFamily="18" charset="0"/>
              </a:rPr>
              <a:t>		     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24878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ORDERED LOGIT MODEL</a:t>
            </a:r>
            <a:endParaRPr lang="en-US" dirty="0"/>
          </a:p>
        </p:txBody>
      </p:sp>
      <p:pic>
        <p:nvPicPr>
          <p:cNvPr id="8" name="Content Placeholder 7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143000" y="4876800"/>
            <a:ext cx="6084000" cy="1459688"/>
          </a:xfrm>
          <a:prstGeom prst="rect">
            <a:avLst/>
          </a:prstGeom>
          <a:noFill/>
          <a:ln w="9525">
            <a:solidFill>
              <a:schemeClr val="accent3"/>
            </a:solidFill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2895600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endParaRPr lang="en-US" sz="1600" dirty="0"/>
          </a:p>
          <a:p>
            <a:endParaRPr lang="en-US" sz="160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524000"/>
            <a:ext cx="6233568" cy="1905000"/>
          </a:xfrm>
          <a:prstGeom prst="rect">
            <a:avLst/>
          </a:prstGeom>
          <a:noFill/>
          <a:ln w="9525">
            <a:solidFill>
              <a:schemeClr val="accent3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914400" y="3657600"/>
            <a:ext cx="662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Where F( ) is a </a:t>
            </a:r>
            <a:r>
              <a:rPr lang="en-US" dirty="0" err="1" smtClean="0"/>
              <a:t>cdf</a:t>
            </a:r>
            <a:r>
              <a:rPr lang="en-US" dirty="0" smtClean="0"/>
              <a:t>  and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j = 1,2,3,4,5 and </a:t>
            </a:r>
            <a:r>
              <a:rPr lang="en-US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is </a:t>
            </a:r>
            <a:r>
              <a:rPr lang="en-US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thei</a:t>
            </a:r>
            <a:r>
              <a:rPr lang="en-US" baseline="30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individual</a:t>
            </a:r>
          </a:p>
          <a:p>
            <a:endParaRPr lang="en-US" dirty="0" smtClean="0"/>
          </a:p>
          <a:p>
            <a:r>
              <a:rPr lang="en-US" dirty="0" smtClean="0"/>
              <a:t>We assume that u follows logistic distribution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r>
              <a:rPr lang="en-US" dirty="0" smtClean="0"/>
              <a:t>CONTD….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US" dirty="0" smtClean="0"/>
              <a:t>P(Y</a:t>
            </a:r>
            <a:r>
              <a:rPr lang="en-US" baseline="-25000" dirty="0" smtClean="0"/>
              <a:t>i</a:t>
            </a:r>
            <a:r>
              <a:rPr lang="en-US" dirty="0" smtClean="0"/>
              <a:t> =1/X</a:t>
            </a:r>
            <a:r>
              <a:rPr lang="en-US" baseline="-25000" dirty="0" smtClean="0"/>
              <a:t>i</a:t>
            </a:r>
            <a:r>
              <a:rPr lang="en-US" dirty="0" smtClean="0"/>
              <a:t> ) = F [  α</a:t>
            </a:r>
            <a:r>
              <a:rPr lang="en-US" baseline="-25000" dirty="0" smtClean="0"/>
              <a:t>1</a:t>
            </a:r>
            <a:r>
              <a:rPr lang="en-US" dirty="0" smtClean="0"/>
              <a:t> – </a:t>
            </a:r>
            <a:r>
              <a:rPr lang="en-US" dirty="0" err="1" smtClean="0"/>
              <a:t>β’X</a:t>
            </a:r>
            <a:r>
              <a:rPr lang="en-US" dirty="0" smtClean="0"/>
              <a:t>] </a:t>
            </a:r>
          </a:p>
          <a:p>
            <a:r>
              <a:rPr lang="en-US" dirty="0" smtClean="0"/>
              <a:t>P(Y</a:t>
            </a:r>
            <a:r>
              <a:rPr lang="en-US" baseline="-25000" dirty="0" smtClean="0"/>
              <a:t>i</a:t>
            </a:r>
            <a:r>
              <a:rPr lang="en-US" dirty="0" smtClean="0"/>
              <a:t> = 2/X</a:t>
            </a:r>
            <a:r>
              <a:rPr lang="en-US" baseline="-25000" dirty="0" smtClean="0"/>
              <a:t>i</a:t>
            </a:r>
            <a:r>
              <a:rPr lang="en-US" dirty="0" smtClean="0"/>
              <a:t>) = F [α</a:t>
            </a:r>
            <a:r>
              <a:rPr lang="en-US" baseline="-25000" dirty="0" smtClean="0"/>
              <a:t>2 </a:t>
            </a:r>
            <a:r>
              <a:rPr lang="en-US" dirty="0" smtClean="0"/>
              <a:t>– </a:t>
            </a:r>
            <a:r>
              <a:rPr lang="en-US" dirty="0" err="1" smtClean="0"/>
              <a:t>β’X</a:t>
            </a:r>
            <a:r>
              <a:rPr lang="en-US" dirty="0" smtClean="0"/>
              <a:t>] – F[α</a:t>
            </a:r>
            <a:r>
              <a:rPr lang="en-US" baseline="-25000" dirty="0" smtClean="0"/>
              <a:t>1</a:t>
            </a:r>
            <a:r>
              <a:rPr lang="en-US" dirty="0" smtClean="0"/>
              <a:t>-β’X]</a:t>
            </a:r>
          </a:p>
          <a:p>
            <a:r>
              <a:rPr lang="en-US" dirty="0" smtClean="0"/>
              <a:t>P(Y</a:t>
            </a:r>
            <a:r>
              <a:rPr lang="en-US" baseline="-25000" dirty="0" smtClean="0"/>
              <a:t>i</a:t>
            </a:r>
            <a:r>
              <a:rPr lang="en-US" dirty="0" smtClean="0"/>
              <a:t> = 3/X</a:t>
            </a:r>
            <a:r>
              <a:rPr lang="en-US" baseline="-25000" dirty="0" smtClean="0"/>
              <a:t>i</a:t>
            </a:r>
            <a:r>
              <a:rPr lang="en-US" dirty="0" smtClean="0"/>
              <a:t>) = F [α</a:t>
            </a:r>
            <a:r>
              <a:rPr lang="en-US" baseline="-25000" dirty="0" smtClean="0"/>
              <a:t>3 </a:t>
            </a:r>
            <a:r>
              <a:rPr lang="en-US" dirty="0" smtClean="0"/>
              <a:t>– </a:t>
            </a:r>
            <a:r>
              <a:rPr lang="en-US" dirty="0" err="1" smtClean="0"/>
              <a:t>β’X</a:t>
            </a:r>
            <a:r>
              <a:rPr lang="en-US" dirty="0" smtClean="0"/>
              <a:t>] – F [α</a:t>
            </a:r>
            <a:r>
              <a:rPr lang="en-US" baseline="-25000" dirty="0" smtClean="0"/>
              <a:t>2 </a:t>
            </a:r>
            <a:r>
              <a:rPr lang="en-US" dirty="0" smtClean="0"/>
              <a:t>-</a:t>
            </a:r>
            <a:r>
              <a:rPr lang="en-US" dirty="0" err="1" smtClean="0"/>
              <a:t>β’X</a:t>
            </a:r>
            <a:r>
              <a:rPr lang="en-US" dirty="0" smtClean="0"/>
              <a:t>]</a:t>
            </a:r>
          </a:p>
          <a:p>
            <a:r>
              <a:rPr lang="en-US" dirty="0" smtClean="0"/>
              <a:t>P(Y</a:t>
            </a:r>
            <a:r>
              <a:rPr lang="en-US" baseline="-25000" dirty="0" smtClean="0"/>
              <a:t>i</a:t>
            </a:r>
            <a:r>
              <a:rPr lang="en-US" dirty="0" smtClean="0"/>
              <a:t> = 4/X</a:t>
            </a:r>
            <a:r>
              <a:rPr lang="en-US" baseline="-25000" dirty="0" smtClean="0"/>
              <a:t>i</a:t>
            </a:r>
            <a:r>
              <a:rPr lang="en-US" dirty="0" smtClean="0"/>
              <a:t>) = F [α</a:t>
            </a:r>
            <a:r>
              <a:rPr lang="en-US" baseline="-25000" dirty="0" smtClean="0"/>
              <a:t>4</a:t>
            </a:r>
            <a:r>
              <a:rPr lang="en-US" dirty="0" smtClean="0"/>
              <a:t>– </a:t>
            </a:r>
            <a:r>
              <a:rPr lang="en-US" dirty="0" err="1" smtClean="0"/>
              <a:t>β’X</a:t>
            </a:r>
            <a:r>
              <a:rPr lang="en-US" dirty="0" smtClean="0"/>
              <a:t>] – F [α</a:t>
            </a:r>
            <a:r>
              <a:rPr lang="en-US" baseline="-25000" dirty="0" smtClean="0"/>
              <a:t>3 </a:t>
            </a:r>
            <a:r>
              <a:rPr lang="en-US" dirty="0" smtClean="0"/>
              <a:t>– </a:t>
            </a:r>
            <a:r>
              <a:rPr lang="en-US" dirty="0" err="1" smtClean="0"/>
              <a:t>β’X</a:t>
            </a:r>
            <a:r>
              <a:rPr lang="en-US" dirty="0" smtClean="0"/>
              <a:t>]</a:t>
            </a:r>
          </a:p>
          <a:p>
            <a:r>
              <a:rPr lang="en-US" dirty="0" smtClean="0"/>
              <a:t>P(Y</a:t>
            </a:r>
            <a:r>
              <a:rPr lang="en-US" baseline="-25000" dirty="0" smtClean="0"/>
              <a:t>i</a:t>
            </a:r>
            <a:r>
              <a:rPr lang="en-US" dirty="0" smtClean="0"/>
              <a:t> = 5/X</a:t>
            </a:r>
            <a:r>
              <a:rPr lang="en-US" baseline="-25000" dirty="0" smtClean="0"/>
              <a:t>i</a:t>
            </a:r>
            <a:r>
              <a:rPr lang="en-US" dirty="0" smtClean="0"/>
              <a:t>) = 1– F [α</a:t>
            </a:r>
            <a:r>
              <a:rPr lang="en-US" baseline="-25000" dirty="0" smtClean="0"/>
              <a:t>4</a:t>
            </a:r>
            <a:r>
              <a:rPr lang="en-US" dirty="0" smtClean="0"/>
              <a:t>-β’X]</a:t>
            </a:r>
          </a:p>
          <a:p>
            <a:pPr>
              <a:buNone/>
            </a:pPr>
            <a:r>
              <a:rPr lang="en-US" dirty="0" smtClean="0"/>
              <a:t>Where F ( ) is defined as above.</a:t>
            </a:r>
          </a:p>
          <a:p>
            <a:endParaRPr lang="en-US" dirty="0" smtClean="0"/>
          </a:p>
          <a:p>
            <a:r>
              <a:rPr lang="en-US" dirty="0" smtClean="0"/>
              <a:t>For estimating the model we specify 5 dummy variables for 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baseline="30000" dirty="0" smtClean="0"/>
              <a:t> </a:t>
            </a:r>
            <a:r>
              <a:rPr lang="en-US" dirty="0" smtClean="0"/>
              <a:t>individual with the following rule</a:t>
            </a:r>
          </a:p>
          <a:p>
            <a:r>
              <a:rPr lang="en-US" dirty="0" err="1" smtClean="0"/>
              <a:t>Z</a:t>
            </a:r>
            <a:r>
              <a:rPr lang="en-US" baseline="-25000" dirty="0" err="1" smtClean="0"/>
              <a:t>ij</a:t>
            </a:r>
            <a:r>
              <a:rPr lang="en-US" dirty="0" smtClean="0"/>
              <a:t> = 1 if  Y</a:t>
            </a:r>
            <a:r>
              <a:rPr lang="en-US" baseline="-25000" dirty="0" smtClean="0"/>
              <a:t>i</a:t>
            </a:r>
            <a:r>
              <a:rPr lang="en-US" dirty="0" smtClean="0"/>
              <a:t> = j where j = 1,2,3,4,5.</a:t>
            </a:r>
          </a:p>
          <a:p>
            <a:pPr>
              <a:buNone/>
            </a:pPr>
            <a:r>
              <a:rPr lang="en-US" dirty="0" smtClean="0"/>
              <a:t>         = 0 otherwise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Autofit/>
          </a:bodyPr>
          <a:lstStyle/>
          <a:p>
            <a:r>
              <a:rPr lang="en-US" sz="4000" dirty="0" smtClean="0"/>
              <a:t>ORDERED LOGIT MODEL ESTIMATION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dirty="0" smtClean="0"/>
              <a:t>Using MLE</a:t>
            </a:r>
          </a:p>
          <a:p>
            <a:endParaRPr lang="en-US" dirty="0" smtClean="0"/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981200" y="2438400"/>
            <a:ext cx="200025" cy="1809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981200" y="4191000"/>
            <a:ext cx="352425" cy="1524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5334000"/>
            <a:ext cx="655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Using Newton </a:t>
            </a:r>
            <a:r>
              <a:rPr lang="en-US" sz="2000" dirty="0" err="1" smtClean="0"/>
              <a:t>Raphson</a:t>
            </a:r>
            <a:r>
              <a:rPr lang="en-US" sz="2000" dirty="0" smtClean="0"/>
              <a:t> formula.</a:t>
            </a:r>
            <a:endParaRPr lang="en-US" sz="2000" dirty="0"/>
          </a:p>
        </p:txBody>
      </p:sp>
      <p:pic>
        <p:nvPicPr>
          <p:cNvPr id="15" name="Picture 1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667000"/>
            <a:ext cx="301686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2514600"/>
            <a:ext cx="207645" cy="17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2514600"/>
            <a:ext cx="44767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2514600"/>
            <a:ext cx="17430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TextBox 21"/>
          <p:cNvSpPr txBox="1"/>
          <p:nvPr/>
        </p:nvSpPr>
        <p:spPr>
          <a:xfrm>
            <a:off x="1905000" y="2362200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5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200400" y="2438400"/>
            <a:ext cx="381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  5</a:t>
            </a:r>
            <a:endParaRPr lang="en-US" sz="1400" b="1" dirty="0"/>
          </a:p>
        </p:txBody>
      </p:sp>
      <p:pic>
        <p:nvPicPr>
          <p:cNvPr id="27" name="Picture 2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743200"/>
            <a:ext cx="207645" cy="17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27"/>
          <p:cNvSpPr txBox="1"/>
          <p:nvPr/>
        </p:nvSpPr>
        <p:spPr>
          <a:xfrm>
            <a:off x="2438400" y="2895600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066800" y="3733800"/>
            <a:ext cx="7467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Assuming independent observations, we get</a:t>
            </a:r>
            <a:endParaRPr lang="en-US" dirty="0"/>
          </a:p>
        </p:txBody>
      </p:sp>
      <p:pic>
        <p:nvPicPr>
          <p:cNvPr id="30" name="Picture 29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4191000"/>
            <a:ext cx="5925464" cy="1190625"/>
          </a:xfrm>
          <a:prstGeom prst="rect">
            <a:avLst/>
          </a:prstGeom>
          <a:noFill/>
          <a:ln w="9525">
            <a:solidFill>
              <a:schemeClr val="accent3"/>
            </a:solidFill>
            <a:miter lim="800000"/>
            <a:headEnd/>
            <a:tailEnd/>
          </a:ln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752600" y="4343400"/>
            <a:ext cx="419100" cy="1809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</a:rPr>
              <a:t>3712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286000" y="4343400"/>
            <a:ext cx="276225" cy="1809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</a:rPr>
              <a:t>5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67000" y="4572000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572000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pic>
        <p:nvPicPr>
          <p:cNvPr id="36" name="Picture 3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9296" y="5777552"/>
            <a:ext cx="5941561" cy="809625"/>
          </a:xfrm>
          <a:prstGeom prst="rect">
            <a:avLst/>
          </a:prstGeom>
          <a:noFill/>
          <a:ln w="9525">
            <a:solidFill>
              <a:schemeClr val="accent3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848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2667000"/>
          <a:ext cx="8305800" cy="390525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384300"/>
                <a:gridCol w="1384300"/>
                <a:gridCol w="1384300"/>
                <a:gridCol w="1384300"/>
                <a:gridCol w="1384300"/>
                <a:gridCol w="1384300"/>
              </a:tblGrid>
              <a:tr h="32385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Analysis of Maximum Likelihood Estimates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67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/>
                        <a:t>Parameter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/>
                        <a:t>DF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/>
                        <a:t>Estimate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/>
                        <a:t>Standard Error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/>
                        <a:t>Chi-Square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/>
                        <a:t>Pr &gt; </a:t>
                      </a:r>
                      <a:r>
                        <a:rPr lang="en-US" sz="1800" b="1" u="none" strike="noStrike" dirty="0" err="1"/>
                        <a:t>Chisq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Intercept 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-1.446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0.2473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34.1904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&lt;.0001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/>
                        <a:t>Intercept 4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/>
                        <a:t>1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/>
                        <a:t>0.1255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/>
                        <a:t>0.2463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/>
                        <a:t>0.2598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/>
                        <a:t>0.6103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Intercept 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1.6139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0.2479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42.3953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&lt;.0001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Intercept 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3.138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0.2539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152.7003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&lt;.0001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Age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-0.0313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0.00262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143.3251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&lt;.0001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/>
                        <a:t>gender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/>
                        <a:t>1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/>
                        <a:t>0.00989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/>
                        <a:t>0.0605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/>
                        <a:t>0.0267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/>
                        <a:t>0.8701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race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-0.2122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0.0669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10.0676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0.0015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edu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0.1553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0.0114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184.097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&lt;.0001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south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-0.7989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0.1072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55.5218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&lt;.0001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lbany AMT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7200" y="1295400"/>
            <a:ext cx="8305800" cy="1200329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Constantia" pitchFamily="18" charset="0"/>
              </a:rPr>
              <a:t>COMMAND</a:t>
            </a:r>
            <a:r>
              <a:rPr lang="en-US" b="1" dirty="0" smtClean="0">
                <a:latin typeface="Constantia" pitchFamily="18" charset="0"/>
              </a:rPr>
              <a:t>: </a:t>
            </a:r>
          </a:p>
          <a:p>
            <a:r>
              <a:rPr lang="en-US" b="1" dirty="0" smtClean="0">
                <a:latin typeface="Constantia" pitchFamily="18" charset="0"/>
              </a:rPr>
              <a:t>proc logistic data = </a:t>
            </a:r>
            <a:r>
              <a:rPr lang="en-US" b="1" dirty="0" err="1" smtClean="0">
                <a:latin typeface="Constantia" pitchFamily="18" charset="0"/>
              </a:rPr>
              <a:t>sasuser.nhanes</a:t>
            </a:r>
            <a:r>
              <a:rPr lang="en-US" b="1" dirty="0" smtClean="0">
                <a:latin typeface="Constantia" pitchFamily="18" charset="0"/>
              </a:rPr>
              <a:t> descending;</a:t>
            </a:r>
            <a:endParaRPr lang="en-US" dirty="0" smtClean="0">
              <a:latin typeface="Constantia" pitchFamily="18" charset="0"/>
            </a:endParaRPr>
          </a:p>
          <a:p>
            <a:r>
              <a:rPr lang="en-US" b="1" dirty="0" smtClean="0">
                <a:latin typeface="Constantia" pitchFamily="18" charset="0"/>
              </a:rPr>
              <a:t>model health = age gender race </a:t>
            </a:r>
            <a:r>
              <a:rPr lang="en-US" b="1" dirty="0" err="1" smtClean="0">
                <a:latin typeface="Constantia" pitchFamily="18" charset="0"/>
              </a:rPr>
              <a:t>edu</a:t>
            </a:r>
            <a:r>
              <a:rPr lang="en-US" b="1" dirty="0" smtClean="0">
                <a:latin typeface="Constantia" pitchFamily="18" charset="0"/>
              </a:rPr>
              <a:t> south;</a:t>
            </a:r>
            <a:endParaRPr lang="en-US" dirty="0" smtClean="0">
              <a:latin typeface="Constantia" pitchFamily="18" charset="0"/>
            </a:endParaRPr>
          </a:p>
          <a:p>
            <a:r>
              <a:rPr lang="en-US" b="1" dirty="0" smtClean="0">
                <a:latin typeface="Constantia" pitchFamily="18" charset="0"/>
              </a:rPr>
              <a:t>run;</a:t>
            </a:r>
            <a:endParaRPr lang="en-US" dirty="0" smtClean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916</TotalTime>
  <Words>1353</Words>
  <Application>Microsoft Office PowerPoint</Application>
  <PresentationFormat>On-screen Show (4:3)</PresentationFormat>
  <Paragraphs>351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ORDINAL AND SEQUENTIAL LOGIT MODELS</vt:lpstr>
      <vt:lpstr>INTRODUCTION</vt:lpstr>
      <vt:lpstr>DATA</vt:lpstr>
      <vt:lpstr>METHODOLOGY</vt:lpstr>
      <vt:lpstr>ORDERED LOGIT MODEL SPECIFICATION</vt:lpstr>
      <vt:lpstr>ORDERED LOGIT MODEL</vt:lpstr>
      <vt:lpstr>CONTD….</vt:lpstr>
      <vt:lpstr>ORDERED LOGIT MODEL ESTIMATION</vt:lpstr>
      <vt:lpstr>RESULTS</vt:lpstr>
      <vt:lpstr>..contd</vt:lpstr>
      <vt:lpstr>Probability estimate for ith individual</vt:lpstr>
      <vt:lpstr>INFERENCE (ORDERED LOGIT)</vt:lpstr>
      <vt:lpstr>SEQUENTIAL LOGIT MODEL</vt:lpstr>
      <vt:lpstr>SEQUENTIAL LOGIT MODEL</vt:lpstr>
      <vt:lpstr>ESTIMATION IN SEQUENTIAL LOGIT MODEL</vt:lpstr>
      <vt:lpstr>SEQUENTIAL LOGIT MODEL Implementation in SAS </vt:lpstr>
      <vt:lpstr>CONCLUSION</vt:lpstr>
      <vt:lpstr>REFERENCES</vt:lpstr>
    </vt:vector>
  </TitlesOfParts>
  <Company>igidr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PERSONAL AND STATE CHARACTERISTICS ON HEALTH STATUS</dc:title>
  <dc:creator>shraddha</dc:creator>
  <cp:lastModifiedBy>admin</cp:lastModifiedBy>
  <cp:revision>94</cp:revision>
  <dcterms:created xsi:type="dcterms:W3CDTF">2013-04-10T19:09:46Z</dcterms:created>
  <dcterms:modified xsi:type="dcterms:W3CDTF">2013-05-19T10:34:38Z</dcterms:modified>
</cp:coreProperties>
</file>