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19" r:id="rId2"/>
    <p:sldId id="299" r:id="rId3"/>
    <p:sldId id="300" r:id="rId4"/>
    <p:sldId id="301" r:id="rId5"/>
    <p:sldId id="318" r:id="rId6"/>
    <p:sldId id="302" r:id="rId7"/>
    <p:sldId id="296" r:id="rId8"/>
    <p:sldId id="257" r:id="rId9"/>
    <p:sldId id="258" r:id="rId10"/>
    <p:sldId id="261" r:id="rId11"/>
    <p:sldId id="298" r:id="rId12"/>
    <p:sldId id="262" r:id="rId13"/>
    <p:sldId id="264" r:id="rId14"/>
    <p:sldId id="265" r:id="rId15"/>
    <p:sldId id="266" r:id="rId16"/>
    <p:sldId id="268" r:id="rId17"/>
    <p:sldId id="270" r:id="rId18"/>
    <p:sldId id="271" r:id="rId19"/>
    <p:sldId id="322" r:id="rId20"/>
    <p:sldId id="303" r:id="rId21"/>
    <p:sldId id="304" r:id="rId22"/>
    <p:sldId id="305" r:id="rId23"/>
    <p:sldId id="306" r:id="rId24"/>
    <p:sldId id="307" r:id="rId25"/>
    <p:sldId id="308" r:id="rId26"/>
    <p:sldId id="309" r:id="rId27"/>
    <p:sldId id="310" r:id="rId28"/>
    <p:sldId id="311" r:id="rId29"/>
    <p:sldId id="315" r:id="rId30"/>
    <p:sldId id="312" r:id="rId31"/>
    <p:sldId id="313" r:id="rId32"/>
    <p:sldId id="314" r:id="rId33"/>
    <p:sldId id="321" r:id="rId34"/>
    <p:sldId id="320"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mc="http://schemas.openxmlformats.org/markup-compatibility/2006" xmlns:mv="urn:schemas-microsoft-com:mac:vml" xmlns:p14="http://schemas.microsoft.com/office/powerpoint/2010/main" xmlns="" val="0"/>
    </p:ext>
    <p:ext uri="{D31A062A-798A-4329-ABDD-BBA856620510}">
      <p14:defaultImageDpi xmlns:mc="http://schemas.openxmlformats.org/markup-compatibility/2006" xmlns:mv="urn:schemas-microsoft-com:mac:vml"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11" autoAdjust="0"/>
    <p:restoredTop sz="94576" autoAdjust="0"/>
  </p:normalViewPr>
  <p:slideViewPr>
    <p:cSldViewPr>
      <p:cViewPr varScale="1">
        <p:scale>
          <a:sx n="69" d="100"/>
          <a:sy n="69" d="100"/>
        </p:scale>
        <p:origin x="-142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98B38421-FABA-4FA1-826D-60C39AC4EC0F}" type="datetimeFigureOut">
              <a:rPr lang="en-US" smtClean="0"/>
              <a:pPr/>
              <a:t>5/19/2013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B38421-FABA-4FA1-826D-60C39AC4EC0F}" type="datetimeFigureOut">
              <a:rPr lang="en-US" smtClean="0"/>
              <a:pPr/>
              <a:t>5/19/2013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B38421-FABA-4FA1-826D-60C39AC4EC0F}" type="datetimeFigureOut">
              <a:rPr lang="en-US" smtClean="0"/>
              <a:pPr/>
              <a:t>5/19/2013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8B38421-FABA-4FA1-826D-60C39AC4EC0F}" type="datetimeFigureOut">
              <a:rPr lang="en-US" smtClean="0"/>
              <a:pPr/>
              <a:t>5/19/2013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B38421-FABA-4FA1-826D-60C39AC4EC0F}" type="datetimeFigureOut">
              <a:rPr lang="en-US" smtClean="0"/>
              <a:pPr/>
              <a:t>5/19/2013</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98B38421-FABA-4FA1-826D-60C39AC4EC0F}" type="datetimeFigureOut">
              <a:rPr lang="en-US" smtClean="0"/>
              <a:pPr/>
              <a:t>5/19/2013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98B38421-FABA-4FA1-826D-60C39AC4EC0F}" type="datetimeFigureOut">
              <a:rPr lang="en-US" smtClean="0"/>
              <a:pPr/>
              <a:t>5/19/2013</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98B38421-FABA-4FA1-826D-60C39AC4EC0F}" type="datetimeFigureOut">
              <a:rPr lang="en-US" smtClean="0"/>
              <a:pPr/>
              <a:t>5/19/2013</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8B38421-FABA-4FA1-826D-60C39AC4EC0F}" type="datetimeFigureOut">
              <a:rPr lang="en-US" smtClean="0"/>
              <a:pPr/>
              <a:t>5/19/2013</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38421-FABA-4FA1-826D-60C39AC4EC0F}" type="datetimeFigureOut">
              <a:rPr lang="en-US" smtClean="0"/>
              <a:pPr/>
              <a:t>5/19/2013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B38421-FABA-4FA1-826D-60C39AC4EC0F}" type="datetimeFigureOut">
              <a:rPr lang="en-US" smtClean="0"/>
              <a:pPr/>
              <a:t>5/19/2013</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89A95D3-AD47-45D7-932F-EE04E2D210B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B38421-FABA-4FA1-826D-60C39AC4EC0F}" type="datetimeFigureOut">
              <a:rPr lang="en-US" smtClean="0"/>
              <a:pPr/>
              <a:t>5/19/2013</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9A95D3-AD47-45D7-932F-EE04E2D210BA}"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700809"/>
            <a:ext cx="7918648" cy="1899642"/>
          </a:xfrm>
        </p:spPr>
        <p:txBody>
          <a:bodyPr>
            <a:noAutofit/>
          </a:bodyPr>
          <a:lstStyle/>
          <a:p>
            <a:r>
              <a:rPr lang="en-US" sz="6000" u="sng" dirty="0" smtClean="0">
                <a:latin typeface="Andalus" pitchFamily="18" charset="-78"/>
                <a:cs typeface="Andalus" pitchFamily="18" charset="-78"/>
              </a:rPr>
              <a:t>LIMITED DEPENDENT VARIABLE MODELS</a:t>
            </a:r>
            <a:endParaRPr lang="en-IN" sz="6000" u="sng" dirty="0">
              <a:latin typeface="Andalus" pitchFamily="18" charset="-78"/>
              <a:cs typeface="Andalus" pitchFamily="18" charset="-78"/>
            </a:endParaRPr>
          </a:p>
        </p:txBody>
      </p:sp>
      <p:sp>
        <p:nvSpPr>
          <p:cNvPr id="3" name="Subtitle 2"/>
          <p:cNvSpPr>
            <a:spLocks noGrp="1"/>
          </p:cNvSpPr>
          <p:nvPr>
            <p:ph type="subTitle" idx="1"/>
          </p:nvPr>
        </p:nvSpPr>
        <p:spPr>
          <a:xfrm>
            <a:off x="755576" y="4365104"/>
            <a:ext cx="7416824" cy="1705744"/>
          </a:xfrm>
        </p:spPr>
        <p:txBody>
          <a:bodyPr>
            <a:normAutofit fontScale="70000" lnSpcReduction="20000"/>
          </a:bodyPr>
          <a:lstStyle/>
          <a:p>
            <a:r>
              <a:rPr lang="en-US" dirty="0" smtClean="0"/>
              <a:t>-Copyright @ </a:t>
            </a:r>
          </a:p>
          <a:p>
            <a:r>
              <a:rPr lang="en-US" dirty="0" err="1" smtClean="0">
                <a:latin typeface="Adobe Ming Std L" pitchFamily="18" charset="-128"/>
                <a:ea typeface="Adobe Ming Std L" pitchFamily="18" charset="-128"/>
              </a:rPr>
              <a:t>Amrapali</a:t>
            </a:r>
            <a:r>
              <a:rPr lang="en-US" dirty="0" smtClean="0">
                <a:latin typeface="Adobe Ming Std L" pitchFamily="18" charset="-128"/>
                <a:ea typeface="Adobe Ming Std L" pitchFamily="18" charset="-128"/>
              </a:rPr>
              <a:t> Roy Barman</a:t>
            </a:r>
          </a:p>
          <a:p>
            <a:r>
              <a:rPr lang="en-US" dirty="0" err="1" smtClean="0">
                <a:latin typeface="Adobe Ming Std L" pitchFamily="18" charset="-128"/>
                <a:ea typeface="Adobe Ming Std L" pitchFamily="18" charset="-128"/>
              </a:rPr>
              <a:t>Apurva</a:t>
            </a:r>
            <a:r>
              <a:rPr lang="en-US" dirty="0" smtClean="0">
                <a:latin typeface="Adobe Ming Std L" pitchFamily="18" charset="-128"/>
                <a:ea typeface="Adobe Ming Std L" pitchFamily="18" charset="-128"/>
              </a:rPr>
              <a:t> </a:t>
            </a:r>
            <a:r>
              <a:rPr lang="en-US" dirty="0" err="1" smtClean="0">
                <a:latin typeface="Adobe Ming Std L" pitchFamily="18" charset="-128"/>
                <a:ea typeface="Adobe Ming Std L" pitchFamily="18" charset="-128"/>
              </a:rPr>
              <a:t>Dey</a:t>
            </a:r>
            <a:endParaRPr lang="en-US" dirty="0" smtClean="0">
              <a:latin typeface="Adobe Ming Std L" pitchFamily="18" charset="-128"/>
              <a:ea typeface="Adobe Ming Std L" pitchFamily="18" charset="-128"/>
            </a:endParaRPr>
          </a:p>
          <a:p>
            <a:r>
              <a:rPr lang="en-US" dirty="0" smtClean="0">
                <a:latin typeface="Adobe Ming Std L" pitchFamily="18" charset="-128"/>
                <a:ea typeface="Adobe Ming Std L" pitchFamily="18" charset="-128"/>
              </a:rPr>
              <a:t>Jessica </a:t>
            </a:r>
            <a:r>
              <a:rPr lang="en-US" dirty="0" err="1" smtClean="0">
                <a:latin typeface="Adobe Ming Std L" pitchFamily="18" charset="-128"/>
                <a:ea typeface="Adobe Ming Std L" pitchFamily="18" charset="-128"/>
              </a:rPr>
              <a:t>Pudussery</a:t>
            </a:r>
            <a:endParaRPr lang="en-US" dirty="0" smtClean="0">
              <a:latin typeface="Adobe Ming Std L" pitchFamily="18" charset="-128"/>
              <a:ea typeface="Adobe Ming Std L" pitchFamily="18" charset="-128"/>
            </a:endParaRPr>
          </a:p>
          <a:p>
            <a:r>
              <a:rPr lang="en-US" dirty="0" err="1" smtClean="0">
                <a:latin typeface="Adobe Ming Std L" pitchFamily="18" charset="-128"/>
                <a:ea typeface="Adobe Ming Std L" pitchFamily="18" charset="-128"/>
              </a:rPr>
              <a:t>Vasundhara</a:t>
            </a:r>
            <a:r>
              <a:rPr lang="en-US" dirty="0" smtClean="0">
                <a:latin typeface="Adobe Ming Std L" pitchFamily="18" charset="-128"/>
                <a:ea typeface="Adobe Ming Std L" pitchFamily="18" charset="-128"/>
              </a:rPr>
              <a:t> </a:t>
            </a:r>
            <a:r>
              <a:rPr lang="en-US" dirty="0" err="1" smtClean="0">
                <a:latin typeface="Adobe Ming Std L" pitchFamily="18" charset="-128"/>
                <a:ea typeface="Adobe Ming Std L" pitchFamily="18" charset="-128"/>
              </a:rPr>
              <a:t>Rungta</a:t>
            </a:r>
            <a:endParaRPr lang="en-IN" dirty="0">
              <a:latin typeface="Adobe Ming Std L" pitchFamily="18" charset="-128"/>
              <a:ea typeface="Adobe Ming Std L" pitchFamily="18" charset="-128"/>
            </a:endParaRPr>
          </a:p>
        </p:txBody>
      </p:sp>
    </p:spTree>
    <p:extLst>
      <p:ext uri="{BB962C8B-B14F-4D97-AF65-F5344CB8AC3E}">
        <p14:creationId xmlns:mc="http://schemas.openxmlformats.org/markup-compatibility/2006" xmlns:mv="urn:schemas-microsoft-com:mac:vml" xmlns:p14="http://schemas.microsoft.com/office/powerpoint/2010/main" xmlns="" val="56867891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858048"/>
          </a:xfrm>
        </p:spPr>
        <p:txBody>
          <a:bodyPr>
            <a:normAutofit/>
          </a:bodyPr>
          <a:lstStyle/>
          <a:p>
            <a:pPr algn="ctr">
              <a:buNone/>
            </a:pPr>
            <a:r>
              <a:rPr lang="en-IN" sz="2800" b="1" u="sng" dirty="0" smtClean="0">
                <a:solidFill>
                  <a:schemeClr val="accent6"/>
                </a:solidFill>
              </a:rPr>
              <a:t>CENSORED MODEL ESTIMATION</a:t>
            </a:r>
            <a:r>
              <a:rPr lang="en-IN" sz="2800" dirty="0" smtClean="0">
                <a:solidFill>
                  <a:schemeClr val="accent6"/>
                </a:solidFill>
              </a:rPr>
              <a:t> </a:t>
            </a:r>
            <a:r>
              <a:rPr lang="en-IN" sz="2800" dirty="0" smtClean="0"/>
              <a:t>:</a:t>
            </a:r>
          </a:p>
          <a:p>
            <a:pPr lvl="0">
              <a:buNone/>
            </a:pPr>
            <a:r>
              <a:rPr lang="en-IN" sz="2000" dirty="0" smtClean="0"/>
              <a:t>Estimation of the </a:t>
            </a:r>
            <a:r>
              <a:rPr lang="en-IN" sz="2000" dirty="0" err="1" smtClean="0"/>
              <a:t>eq</a:t>
            </a:r>
            <a:r>
              <a:rPr lang="en-IN" sz="2000" dirty="0" smtClean="0"/>
              <a:t>  Y</a:t>
            </a:r>
            <a:r>
              <a:rPr lang="en-IN" sz="2000" baseline="-25000" dirty="0" smtClean="0"/>
              <a:t>i=</a:t>
            </a:r>
            <a:r>
              <a:rPr lang="en-IN" sz="2000" dirty="0" smtClean="0"/>
              <a:t> </a:t>
            </a:r>
            <a:r>
              <a:rPr lang="en-IN" sz="2000" dirty="0" err="1" smtClean="0"/>
              <a:t>β’X</a:t>
            </a:r>
            <a:r>
              <a:rPr lang="en-IN" sz="2000" baseline="-25000" dirty="0" err="1" smtClean="0"/>
              <a:t>i</a:t>
            </a:r>
            <a:r>
              <a:rPr lang="en-IN" sz="2000" baseline="-25000" dirty="0" smtClean="0"/>
              <a:t> </a:t>
            </a:r>
            <a:r>
              <a:rPr lang="en-IN" sz="2000" dirty="0" smtClean="0"/>
              <a:t>+ </a:t>
            </a:r>
            <a:r>
              <a:rPr lang="en-IN" sz="2000" dirty="0" err="1" smtClean="0"/>
              <a:t>u</a:t>
            </a:r>
            <a:r>
              <a:rPr lang="en-IN" sz="2000" baseline="-25000" dirty="0" err="1" smtClean="0"/>
              <a:t>i</a:t>
            </a:r>
            <a:r>
              <a:rPr lang="en-IN" sz="2000" baseline="-25000" dirty="0" smtClean="0"/>
              <a:t>    </a:t>
            </a:r>
            <a:r>
              <a:rPr lang="en-IN" sz="2000" dirty="0" smtClean="0"/>
              <a:t>by OLS generates inconsistent estimates of β</a:t>
            </a:r>
          </a:p>
          <a:p>
            <a:pPr>
              <a:buNone/>
            </a:pPr>
            <a:endParaRPr lang="en-IN" sz="2000" u="sng" dirty="0" smtClean="0">
              <a:solidFill>
                <a:srgbClr val="FFC000"/>
              </a:solidFill>
            </a:endParaRPr>
          </a:p>
          <a:p>
            <a:pPr>
              <a:buNone/>
            </a:pPr>
            <a:r>
              <a:rPr lang="en-IN" sz="2000" u="sng" dirty="0" smtClean="0">
                <a:solidFill>
                  <a:srgbClr val="FFC000"/>
                </a:solidFill>
              </a:rPr>
              <a:t>Mathematical explanation</a:t>
            </a:r>
            <a:r>
              <a:rPr lang="en-IN" sz="2000" dirty="0" smtClean="0">
                <a:solidFill>
                  <a:srgbClr val="FFC000"/>
                </a:solidFill>
              </a:rPr>
              <a:t> </a:t>
            </a:r>
            <a:r>
              <a:rPr lang="en-IN" sz="2000" dirty="0" smtClean="0"/>
              <a:t>:</a:t>
            </a:r>
          </a:p>
          <a:p>
            <a:endParaRPr lang="en-IN" sz="2000" dirty="0"/>
          </a:p>
        </p:txBody>
      </p:sp>
      <p:pic>
        <p:nvPicPr>
          <p:cNvPr id="4" name="Picture 3" descr="C:\Users\Apurva\Downloads\2.jpg"/>
          <p:cNvPicPr/>
          <p:nvPr/>
        </p:nvPicPr>
        <p:blipFill>
          <a:blip r:embed="rId2" cstate="print"/>
          <a:srcRect/>
          <a:stretch>
            <a:fillRect/>
          </a:stretch>
        </p:blipFill>
        <p:spPr bwMode="auto">
          <a:xfrm>
            <a:off x="2071670" y="1785926"/>
            <a:ext cx="5500726" cy="1714512"/>
          </a:xfrm>
          <a:prstGeom prst="rect">
            <a:avLst/>
          </a:prstGeom>
          <a:noFill/>
          <a:ln w="9525">
            <a:noFill/>
            <a:miter lim="800000"/>
            <a:headEnd/>
            <a:tailEnd/>
          </a:ln>
        </p:spPr>
      </p:pic>
      <p:pic>
        <p:nvPicPr>
          <p:cNvPr id="5" name="Picture 4" descr="C:\Users\Apurva\Downloads\3.jpg"/>
          <p:cNvPicPr/>
          <p:nvPr/>
        </p:nvPicPr>
        <p:blipFill>
          <a:blip r:embed="rId3" cstate="print"/>
          <a:srcRect/>
          <a:stretch>
            <a:fillRect/>
          </a:stretch>
        </p:blipFill>
        <p:spPr bwMode="auto">
          <a:xfrm>
            <a:off x="2071670" y="3500438"/>
            <a:ext cx="5500726" cy="1714512"/>
          </a:xfrm>
          <a:prstGeom prst="rect">
            <a:avLst/>
          </a:prstGeom>
          <a:noFill/>
          <a:ln w="9525">
            <a:noFill/>
            <a:miter lim="800000"/>
            <a:headEnd/>
            <a:tailEnd/>
          </a:ln>
        </p:spPr>
      </p:pic>
      <p:pic>
        <p:nvPicPr>
          <p:cNvPr id="6" name="Picture 5" descr="C:\Users\Apurva\Downloads\1.jpg"/>
          <p:cNvPicPr/>
          <p:nvPr/>
        </p:nvPicPr>
        <p:blipFill>
          <a:blip r:embed="rId4" cstate="print"/>
          <a:srcRect/>
          <a:stretch>
            <a:fillRect/>
          </a:stretch>
        </p:blipFill>
        <p:spPr bwMode="auto">
          <a:xfrm>
            <a:off x="2071670" y="5078320"/>
            <a:ext cx="5500726" cy="177968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14282" y="685800"/>
            <a:ext cx="8715436" cy="2997744"/>
          </a:xfrm>
          <a:prstGeom prst="rect">
            <a:avLst/>
          </a:prstGeom>
        </p:spPr>
        <p:txBody>
          <a:bodyPr wrap="square">
            <a:spAutoFit/>
          </a:bodyPr>
          <a:lstStyle/>
          <a:p>
            <a:pPr algn="ctr">
              <a:buNone/>
            </a:pPr>
            <a:r>
              <a:rPr lang="en-IN" b="1" cap="all" dirty="0" smtClean="0">
                <a:solidFill>
                  <a:schemeClr val="tx1">
                    <a:lumMod val="95000"/>
                  </a:schemeClr>
                </a:solidFill>
              </a:rPr>
              <a:t>The </a:t>
            </a:r>
            <a:r>
              <a:rPr lang="en-IN" b="1" i="1" u="sng" cap="all" dirty="0" smtClean="0">
                <a:solidFill>
                  <a:srgbClr val="FFC000"/>
                </a:solidFill>
              </a:rPr>
              <a:t>Inverse Mills Ratio </a:t>
            </a:r>
            <a:r>
              <a:rPr lang="en-IN" b="1" cap="all" dirty="0" smtClean="0">
                <a:solidFill>
                  <a:schemeClr val="tx1">
                    <a:lumMod val="95000"/>
                  </a:schemeClr>
                </a:solidFill>
              </a:rPr>
              <a:t>or the hazard rate :</a:t>
            </a:r>
          </a:p>
          <a:p>
            <a:pPr lvl="0">
              <a:buFont typeface="Wingdings" pitchFamily="2" charset="2"/>
              <a:buChar char="Ø"/>
            </a:pPr>
            <a:r>
              <a:rPr lang="en-IN" sz="2800" dirty="0" smtClean="0"/>
              <a:t>     It  is the ratio of the probability density function to the</a:t>
            </a:r>
            <a:r>
              <a:rPr lang="en-IN" sz="2800" dirty="0" smtClean="0">
                <a:solidFill>
                  <a:schemeClr val="bg1"/>
                </a:solidFill>
              </a:rPr>
              <a:t> </a:t>
            </a:r>
            <a:r>
              <a:rPr lang="en-IN" sz="2800" dirty="0" smtClean="0"/>
              <a:t>cumulative distribution function.</a:t>
            </a:r>
          </a:p>
          <a:p>
            <a:pPr lvl="0">
              <a:buFont typeface="Wingdings" pitchFamily="2" charset="2"/>
              <a:buChar char="Ø"/>
            </a:pPr>
            <a:r>
              <a:rPr lang="en-IN" sz="2800" dirty="0" smtClean="0"/>
              <a:t>     A common application of the inverse Mills ratio  to take account of a possible selection bias</a:t>
            </a:r>
          </a:p>
          <a:p>
            <a:pPr>
              <a:buNone/>
            </a:pPr>
            <a:r>
              <a:rPr lang="en-IN" sz="2800" dirty="0" smtClean="0"/>
              <a:t> </a:t>
            </a:r>
          </a:p>
          <a:p>
            <a:pPr lvl="0">
              <a:buNone/>
            </a:pPr>
            <a:endParaRPr lang="en-IN" sz="2800" dirty="0" smtClean="0">
              <a:solidFill>
                <a:schemeClr val="tx1">
                  <a:lumMod val="95000"/>
                </a:schemeClr>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en-IN" sz="2800" u="sng" dirty="0" smtClean="0">
                <a:solidFill>
                  <a:srgbClr val="FFC000"/>
                </a:solidFill>
              </a:rPr>
              <a:t>Intuitive explanation</a:t>
            </a:r>
            <a:r>
              <a:rPr lang="en-IN" sz="2800" dirty="0" smtClean="0">
                <a:solidFill>
                  <a:srgbClr val="FFC000"/>
                </a:solidFill>
              </a:rPr>
              <a:t> </a:t>
            </a:r>
            <a:r>
              <a:rPr lang="en-IN" sz="2800" dirty="0" smtClean="0"/>
              <a:t>:</a:t>
            </a:r>
          </a:p>
          <a:p>
            <a:pPr>
              <a:buNone/>
            </a:pPr>
            <a:r>
              <a:rPr lang="en-IN" sz="2000" dirty="0" smtClean="0"/>
              <a:t>      </a:t>
            </a:r>
          </a:p>
          <a:p>
            <a:pPr>
              <a:buNone/>
            </a:pPr>
            <a:r>
              <a:rPr lang="en-IN" sz="2000" dirty="0" smtClean="0"/>
              <a:t>     </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a:p>
          <a:p>
            <a:pPr>
              <a:buNone/>
            </a:pPr>
            <a:endParaRPr lang="en-US" sz="2000" dirty="0" smtClean="0"/>
          </a:p>
          <a:p>
            <a:pPr>
              <a:buNone/>
            </a:pPr>
            <a:endParaRPr lang="en-US" sz="2000" dirty="0"/>
          </a:p>
          <a:p>
            <a:pPr>
              <a:buNone/>
            </a:pPr>
            <a:r>
              <a:rPr lang="en-US" sz="2000" dirty="0" smtClean="0"/>
              <a:t>Intuitively we see that the </a:t>
            </a:r>
            <a:r>
              <a:rPr lang="en-IN" sz="2000" dirty="0" smtClean="0"/>
              <a:t>resulting intercept and slope coefficients are bound to be different than if all the observations were taken into account</a:t>
            </a:r>
          </a:p>
          <a:p>
            <a:pPr>
              <a:buNone/>
            </a:pPr>
            <a:endParaRPr lang="en-IN" sz="2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2844" y="214290"/>
            <a:ext cx="8543956" cy="6643710"/>
          </a:xfrm>
        </p:spPr>
        <p:txBody>
          <a:bodyPr>
            <a:normAutofit/>
          </a:bodyPr>
          <a:lstStyle/>
          <a:p>
            <a:pPr lvl="0" algn="ctr">
              <a:buNone/>
            </a:pPr>
            <a:r>
              <a:rPr lang="en-IN" b="1" i="1" u="sng" cap="all" dirty="0" smtClean="0">
                <a:solidFill>
                  <a:srgbClr val="FFC000"/>
                </a:solidFill>
              </a:rPr>
              <a:t>Maximum likelihood estimation(ML):</a:t>
            </a:r>
            <a:endParaRPr lang="en-IN" u="sng" cap="all" dirty="0" smtClean="0"/>
          </a:p>
          <a:p>
            <a:pPr>
              <a:buNone/>
            </a:pPr>
            <a:r>
              <a:rPr lang="en-IN" sz="2400" dirty="0" smtClean="0"/>
              <a:t>Censored regression models are usually estimated by</a:t>
            </a:r>
          </a:p>
          <a:p>
            <a:pPr>
              <a:buNone/>
            </a:pPr>
            <a:r>
              <a:rPr lang="en-IN" sz="2400" dirty="0" smtClean="0"/>
              <a:t>the Maximum Likelihood (ML) method</a:t>
            </a:r>
            <a:endParaRPr lang="en-US" sz="2400" b="1" baseline="30000" dirty="0" smtClean="0"/>
          </a:p>
          <a:p>
            <a:pPr>
              <a:buNone/>
            </a:pPr>
            <a:endParaRPr lang="en-US" sz="2400" b="1" baseline="30000" dirty="0" smtClean="0"/>
          </a:p>
          <a:p>
            <a:pPr>
              <a:buNone/>
            </a:pPr>
            <a:endParaRPr lang="en-US" sz="2400" baseline="30000" dirty="0" smtClean="0"/>
          </a:p>
          <a:p>
            <a:pPr>
              <a:buNone/>
            </a:pPr>
            <a:endParaRPr lang="en-IN" sz="2400" baseline="30000" dirty="0" smtClean="0"/>
          </a:p>
          <a:p>
            <a:pPr>
              <a:buNone/>
            </a:pPr>
            <a:endParaRPr lang="en-IN" sz="2400" dirty="0" smtClean="0"/>
          </a:p>
          <a:p>
            <a:pPr>
              <a:buNone/>
            </a:pPr>
            <a:endParaRPr lang="en-IN" sz="2400" u="sng" dirty="0" smtClean="0"/>
          </a:p>
          <a:p>
            <a:pPr>
              <a:buNone/>
            </a:pPr>
            <a:r>
              <a:rPr lang="en-IN" sz="2400" u="sng" dirty="0" smtClean="0"/>
              <a:t>Observations</a:t>
            </a:r>
            <a:r>
              <a:rPr lang="en-IN" sz="2400" dirty="0" smtClean="0"/>
              <a:t>:</a:t>
            </a:r>
          </a:p>
          <a:p>
            <a:pPr lvl="0">
              <a:buNone/>
            </a:pPr>
            <a:r>
              <a:rPr lang="en-IN" sz="2400" dirty="0" smtClean="0"/>
              <a:t>Li is a mixture of probability and density</a:t>
            </a:r>
          </a:p>
          <a:p>
            <a:pPr lvl="0">
              <a:buNone/>
            </a:pPr>
            <a:r>
              <a:rPr lang="en-IN" sz="2400" dirty="0" smtClean="0"/>
              <a:t>It depends on  β and σ</a:t>
            </a:r>
          </a:p>
          <a:p>
            <a:pPr lvl="0">
              <a:buNone/>
            </a:pPr>
            <a:endParaRPr lang="en-IN" sz="2400" dirty="0" smtClean="0"/>
          </a:p>
          <a:p>
            <a:pPr>
              <a:buNone/>
            </a:pPr>
            <a:r>
              <a:rPr lang="en-IN" sz="2400" dirty="0" smtClean="0"/>
              <a:t> </a:t>
            </a:r>
          </a:p>
          <a:p>
            <a:pPr>
              <a:buNone/>
            </a:pPr>
            <a:r>
              <a:rPr lang="en-IN" sz="2400" dirty="0" smtClean="0"/>
              <a:t> </a:t>
            </a:r>
          </a:p>
          <a:p>
            <a:pPr>
              <a:buNone/>
            </a:pPr>
            <a:endParaRPr lang="en-IN" dirty="0"/>
          </a:p>
        </p:txBody>
      </p:sp>
      <p:pic>
        <p:nvPicPr>
          <p:cNvPr id="4" name="Picture 3" descr="C:\Users\Apurva\Downloads\5.jpg"/>
          <p:cNvPicPr/>
          <p:nvPr/>
        </p:nvPicPr>
        <p:blipFill rotWithShape="1">
          <a:blip r:embed="rId2" cstate="print"/>
          <a:srcRect t="13016" b="23776"/>
          <a:stretch/>
        </p:blipFill>
        <p:spPr bwMode="auto">
          <a:xfrm>
            <a:off x="2214546" y="1857364"/>
            <a:ext cx="4410346" cy="121976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lvl="0" algn="ctr">
              <a:buNone/>
            </a:pPr>
            <a:r>
              <a:rPr lang="en-IN" b="1" i="1" cap="all" dirty="0" smtClean="0"/>
              <a:t> </a:t>
            </a:r>
            <a:r>
              <a:rPr lang="en-IN" b="1" i="1" u="sng" cap="all" dirty="0" smtClean="0"/>
              <a:t> </a:t>
            </a:r>
            <a:r>
              <a:rPr lang="en-IN" b="1" i="1" u="sng" cap="all" dirty="0" smtClean="0">
                <a:solidFill>
                  <a:srgbClr val="FFC000"/>
                </a:solidFill>
              </a:rPr>
              <a:t>Non linear estimation</a:t>
            </a:r>
            <a:r>
              <a:rPr lang="en-IN" b="1" u="sng" cap="all" dirty="0" smtClean="0">
                <a:solidFill>
                  <a:srgbClr val="FFC000"/>
                </a:solidFill>
              </a:rPr>
              <a:t> </a:t>
            </a:r>
            <a:r>
              <a:rPr lang="en-IN" b="1" u="sng" cap="all" dirty="0" smtClean="0"/>
              <a:t>:</a:t>
            </a:r>
          </a:p>
          <a:p>
            <a:pPr>
              <a:buNone/>
            </a:pPr>
            <a:r>
              <a:rPr lang="en-IN" sz="2000" dirty="0" smtClean="0"/>
              <a:t> </a:t>
            </a:r>
          </a:p>
          <a:p>
            <a:pPr>
              <a:buNone/>
            </a:pPr>
            <a:r>
              <a:rPr lang="en-IN" sz="2000" dirty="0" smtClean="0"/>
              <a:t> </a:t>
            </a:r>
          </a:p>
          <a:p>
            <a:pPr>
              <a:buNone/>
            </a:pPr>
            <a:r>
              <a:rPr lang="en-IN" sz="2000" dirty="0" smtClean="0"/>
              <a:t> </a:t>
            </a:r>
          </a:p>
          <a:p>
            <a:pPr>
              <a:buNone/>
            </a:pPr>
            <a:r>
              <a:rPr lang="en-IN" sz="2000" dirty="0" smtClean="0"/>
              <a:t> </a:t>
            </a:r>
          </a:p>
          <a:p>
            <a:pPr>
              <a:buNone/>
            </a:pPr>
            <a:r>
              <a:rPr lang="en-IN" sz="2000" dirty="0" smtClean="0"/>
              <a:t> </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Font typeface="Wingdings" pitchFamily="2" charset="2"/>
              <a:buChar char="Ø"/>
            </a:pPr>
            <a:r>
              <a:rPr lang="en-US" sz="2000" dirty="0" smtClean="0"/>
              <a:t>Non linear estimation gives highly non linear equations that are difficult to solve</a:t>
            </a:r>
          </a:p>
          <a:p>
            <a:pPr>
              <a:buNone/>
            </a:pPr>
            <a:endParaRPr lang="en-IN" sz="2000" dirty="0" smtClean="0"/>
          </a:p>
          <a:p>
            <a:pPr>
              <a:buNone/>
            </a:pPr>
            <a:r>
              <a:rPr lang="en-IN" sz="2000" dirty="0" smtClean="0"/>
              <a:t>   </a:t>
            </a:r>
            <a:r>
              <a:rPr lang="en-IN" sz="2000" u="sng" dirty="0" smtClean="0"/>
              <a:t>Difference between Ml and </a:t>
            </a:r>
            <a:r>
              <a:rPr lang="en-IN" sz="2000" u="sng" dirty="0" err="1" smtClean="0"/>
              <a:t>NlE</a:t>
            </a:r>
            <a:r>
              <a:rPr lang="en-IN" sz="2000" u="sng" dirty="0" smtClean="0"/>
              <a:t>?</a:t>
            </a:r>
            <a:endParaRPr lang="en-IN" sz="2000" dirty="0" smtClean="0"/>
          </a:p>
          <a:p>
            <a:pPr lvl="0">
              <a:buNone/>
            </a:pPr>
            <a:r>
              <a:rPr lang="en-IN" sz="2000" dirty="0" smtClean="0"/>
              <a:t>   In ML we assume </a:t>
            </a:r>
            <a:r>
              <a:rPr lang="en-IN" sz="2000" dirty="0" err="1" smtClean="0"/>
              <a:t>u</a:t>
            </a:r>
            <a:r>
              <a:rPr lang="en-IN" sz="2000" baseline="-25000" dirty="0" err="1" smtClean="0"/>
              <a:t>i</a:t>
            </a:r>
            <a:r>
              <a:rPr lang="en-IN" sz="2000" dirty="0" smtClean="0"/>
              <a:t>~ N(0,</a:t>
            </a:r>
            <a:r>
              <a:rPr lang="en-IN" sz="2000" b="1" dirty="0" smtClean="0"/>
              <a:t> σ</a:t>
            </a:r>
            <a:r>
              <a:rPr lang="en-IN" sz="2000" b="1" baseline="30000" dirty="0" smtClean="0"/>
              <a:t>2 </a:t>
            </a:r>
            <a:r>
              <a:rPr lang="en-IN" sz="2000" dirty="0" smtClean="0"/>
              <a:t>)</a:t>
            </a:r>
          </a:p>
          <a:p>
            <a:pPr lvl="0">
              <a:buNone/>
            </a:pPr>
            <a:r>
              <a:rPr lang="en-IN" sz="2000" dirty="0" smtClean="0"/>
              <a:t>   In NLE we assume only independence of error , no assumption on distribution of errors</a:t>
            </a:r>
          </a:p>
          <a:p>
            <a:pPr>
              <a:buNone/>
            </a:pPr>
            <a:endParaRPr lang="en-IN" sz="2000" dirty="0"/>
          </a:p>
        </p:txBody>
      </p:sp>
      <p:pic>
        <p:nvPicPr>
          <p:cNvPr id="1026" name="Picture 2" descr="F:\non linear.jpg"/>
          <p:cNvPicPr>
            <a:picLocks noChangeAspect="1" noChangeArrowheads="1"/>
          </p:cNvPicPr>
          <p:nvPr/>
        </p:nvPicPr>
        <p:blipFill>
          <a:blip r:embed="rId2" cstate="print"/>
          <a:srcRect/>
          <a:stretch>
            <a:fillRect/>
          </a:stretch>
        </p:blipFill>
        <p:spPr bwMode="auto">
          <a:xfrm>
            <a:off x="285720" y="571480"/>
            <a:ext cx="3500462" cy="3500462"/>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2852"/>
            <a:ext cx="9144000" cy="6715148"/>
          </a:xfrm>
        </p:spPr>
        <p:txBody>
          <a:bodyPr>
            <a:normAutofit/>
          </a:bodyPr>
          <a:lstStyle/>
          <a:p>
            <a:pPr algn="ctr">
              <a:buNone/>
            </a:pPr>
            <a:r>
              <a:rPr lang="en-IN" sz="2800" b="1" i="1" u="sng" cap="all" dirty="0" smtClean="0">
                <a:solidFill>
                  <a:srgbClr val="FFC000"/>
                </a:solidFill>
              </a:rPr>
              <a:t>HECKMAN’S 2 step procedure</a:t>
            </a:r>
            <a:endParaRPr lang="en-IN" sz="2800" b="1" cap="all" dirty="0" smtClean="0">
              <a:solidFill>
                <a:srgbClr val="FFC000"/>
              </a:solidFill>
            </a:endParaRPr>
          </a:p>
          <a:p>
            <a:pPr>
              <a:buNone/>
            </a:pPr>
            <a:r>
              <a:rPr lang="en-IN" sz="2000" dirty="0" smtClean="0"/>
              <a:t>     A popular alternative to maximum likelihood estimation of the </a:t>
            </a:r>
            <a:r>
              <a:rPr lang="en-IN" sz="2000" dirty="0" err="1" smtClean="0"/>
              <a:t>tobit</a:t>
            </a:r>
            <a:r>
              <a:rPr lang="en-IN" sz="2000" dirty="0" smtClean="0"/>
              <a:t> model is Heckman’s two-step, or correction, method.</a:t>
            </a:r>
          </a:p>
          <a:p>
            <a:pPr>
              <a:buNone/>
            </a:pPr>
            <a:endParaRPr lang="en-IN" sz="2000" dirty="0" smtClean="0"/>
          </a:p>
          <a:p>
            <a:pPr>
              <a:buNone/>
            </a:pPr>
            <a:r>
              <a:rPr lang="en-IN" sz="2000" u="sng" dirty="0" smtClean="0"/>
              <a:t>Step 1</a:t>
            </a:r>
            <a:r>
              <a:rPr lang="en-IN" sz="2000" dirty="0" smtClean="0"/>
              <a:t>: Use the probit estimate  to compute estimate of  (β / σ)</a:t>
            </a:r>
          </a:p>
          <a:p>
            <a:pPr>
              <a:buNone/>
            </a:pPr>
            <a:r>
              <a:rPr lang="en-IN" sz="2000" u="sng" dirty="0" smtClean="0"/>
              <a:t>Step 2</a:t>
            </a:r>
            <a:r>
              <a:rPr lang="en-IN" sz="2000" dirty="0" smtClean="0"/>
              <a:t>: For positive observations of Y, run a regression of Yi on X1i and X2i .</a:t>
            </a:r>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US" sz="2000" dirty="0" smtClean="0"/>
          </a:p>
          <a:p>
            <a:pPr>
              <a:buNone/>
            </a:pPr>
            <a:endParaRPr lang="en-IN" sz="2000" dirty="0" smtClean="0"/>
          </a:p>
          <a:p>
            <a:pPr lvl="0">
              <a:buNone/>
            </a:pPr>
            <a:r>
              <a:rPr lang="en-IN" sz="2000" dirty="0" smtClean="0"/>
              <a:t>     </a:t>
            </a:r>
          </a:p>
          <a:p>
            <a:pPr lvl="0">
              <a:buNone/>
            </a:pPr>
            <a:r>
              <a:rPr lang="en-IN" sz="2000" dirty="0" smtClean="0"/>
              <a:t> We get consistent estimates but not efficient .</a:t>
            </a:r>
          </a:p>
          <a:p>
            <a:pPr>
              <a:buNone/>
            </a:pPr>
            <a:endParaRPr lang="en-IN" sz="2000" dirty="0"/>
          </a:p>
        </p:txBody>
      </p:sp>
      <p:pic>
        <p:nvPicPr>
          <p:cNvPr id="4" name="Picture 3" descr="C:\Users\Apurva\Downloads\6 (1).jpg"/>
          <p:cNvPicPr/>
          <p:nvPr/>
        </p:nvPicPr>
        <p:blipFill>
          <a:blip r:embed="rId2" cstate="print"/>
          <a:srcRect/>
          <a:stretch>
            <a:fillRect/>
          </a:stretch>
        </p:blipFill>
        <p:spPr bwMode="auto">
          <a:xfrm>
            <a:off x="571472" y="2928934"/>
            <a:ext cx="4786346" cy="27860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929718" cy="6572272"/>
          </a:xfrm>
        </p:spPr>
        <p:txBody>
          <a:bodyPr>
            <a:normAutofit/>
          </a:bodyPr>
          <a:lstStyle/>
          <a:p>
            <a:pPr>
              <a:buNone/>
            </a:pPr>
            <a:r>
              <a:rPr lang="en-IN" sz="2000" b="1" i="1" u="sng" dirty="0" smtClean="0">
                <a:solidFill>
                  <a:srgbClr val="FFC000"/>
                </a:solidFill>
              </a:rPr>
              <a:t>TRUNCATED MODEL ESTIMATION</a:t>
            </a:r>
            <a:r>
              <a:rPr lang="en-IN" sz="2000" dirty="0" smtClean="0"/>
              <a:t>:</a:t>
            </a:r>
          </a:p>
          <a:p>
            <a:pPr lvl="0">
              <a:buFont typeface="Wingdings" pitchFamily="2" charset="2"/>
              <a:buChar char="Ø"/>
            </a:pPr>
            <a:r>
              <a:rPr lang="en-IN" sz="2000" dirty="0" smtClean="0"/>
              <a:t>  Regression Yi on Xi produces inconsistent β because of omitted variable bias.</a:t>
            </a:r>
          </a:p>
          <a:p>
            <a:pPr lvl="0">
              <a:buFont typeface="Wingdings" pitchFamily="2" charset="2"/>
              <a:buChar char="Ø"/>
            </a:pPr>
            <a:endParaRPr lang="en-US" sz="2000" dirty="0" smtClean="0"/>
          </a:p>
          <a:p>
            <a:pPr lvl="0">
              <a:buFont typeface="Wingdings" pitchFamily="2" charset="2"/>
              <a:buChar char="Ø"/>
            </a:pPr>
            <a:endParaRPr lang="en-US" sz="2000" dirty="0" smtClean="0"/>
          </a:p>
          <a:p>
            <a:pPr lvl="0">
              <a:buFont typeface="Wingdings" pitchFamily="2" charset="2"/>
              <a:buChar char="Ø"/>
            </a:pPr>
            <a:endParaRPr lang="en-US" sz="2000" dirty="0" smtClean="0"/>
          </a:p>
          <a:p>
            <a:pPr lvl="0">
              <a:buFont typeface="Wingdings" pitchFamily="2" charset="2"/>
              <a:buChar char="Ø"/>
            </a:pPr>
            <a:endParaRPr lang="en-US" sz="2000" dirty="0" smtClean="0"/>
          </a:p>
          <a:p>
            <a:pPr lvl="0">
              <a:buFont typeface="Wingdings" pitchFamily="2" charset="2"/>
              <a:buChar char="Ø"/>
            </a:pPr>
            <a:endParaRPr lang="en-US" sz="2000" dirty="0" smtClean="0"/>
          </a:p>
          <a:p>
            <a:pPr lvl="0">
              <a:buNone/>
            </a:pPr>
            <a:endParaRPr lang="en-US" sz="2000" dirty="0" smtClean="0"/>
          </a:p>
          <a:p>
            <a:pPr lvl="0">
              <a:buNone/>
            </a:pPr>
            <a:endParaRPr lang="en-US" sz="2000" dirty="0" smtClean="0"/>
          </a:p>
          <a:p>
            <a:pPr lvl="0">
              <a:buNone/>
            </a:pPr>
            <a:endParaRPr lang="en-US" sz="2000" dirty="0" smtClean="0"/>
          </a:p>
          <a:p>
            <a:pPr lvl="0">
              <a:buNone/>
            </a:pPr>
            <a:endParaRPr lang="en-IN" sz="2000" dirty="0" smtClean="0"/>
          </a:p>
          <a:p>
            <a:pPr>
              <a:buFont typeface="Wingdings" pitchFamily="2" charset="2"/>
              <a:buChar char="Ø"/>
            </a:pPr>
            <a:r>
              <a:rPr lang="en-IN" sz="2000" dirty="0" smtClean="0"/>
              <a:t> Heckman’s 2 step not possible as we cannot turn this into a probit model and get           (β/ σ)  estimate</a:t>
            </a:r>
          </a:p>
          <a:p>
            <a:pPr>
              <a:buFont typeface="Wingdings" pitchFamily="2" charset="2"/>
              <a:buChar char="Ø"/>
            </a:pPr>
            <a:endParaRPr lang="en-IN" sz="2000" dirty="0" smtClean="0"/>
          </a:p>
          <a:p>
            <a:pPr lvl="0">
              <a:buFont typeface="Wingdings" pitchFamily="2" charset="2"/>
              <a:buChar char="Ø"/>
            </a:pPr>
            <a:r>
              <a:rPr lang="en-IN" sz="2000" dirty="0" smtClean="0"/>
              <a:t>    Non linear estimation is also difficult to do</a:t>
            </a:r>
          </a:p>
          <a:p>
            <a:pPr marL="457200" lvl="0" indent="-457200">
              <a:buFont typeface="Wingdings" pitchFamily="2" charset="2"/>
              <a:buChar char="Ø"/>
            </a:pPr>
            <a:endParaRPr lang="en-IN" sz="2000" dirty="0" smtClean="0"/>
          </a:p>
          <a:p>
            <a:pPr>
              <a:buNone/>
            </a:pPr>
            <a:r>
              <a:rPr lang="en-IN" sz="2000" dirty="0" smtClean="0"/>
              <a:t> </a:t>
            </a:r>
            <a:endParaRPr lang="en-IN" sz="2000" dirty="0"/>
          </a:p>
        </p:txBody>
      </p:sp>
      <p:pic>
        <p:nvPicPr>
          <p:cNvPr id="4" name="Picture 3" descr="C:\Users\Apurva\Downloads\7.jpg"/>
          <p:cNvPicPr/>
          <p:nvPr/>
        </p:nvPicPr>
        <p:blipFill>
          <a:blip r:embed="rId2" cstate="print"/>
          <a:srcRect/>
          <a:stretch>
            <a:fillRect/>
          </a:stretch>
        </p:blipFill>
        <p:spPr bwMode="auto">
          <a:xfrm>
            <a:off x="571472" y="785794"/>
            <a:ext cx="4643470" cy="278608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472518" cy="6643710"/>
          </a:xfrm>
        </p:spPr>
        <p:txBody>
          <a:bodyPr>
            <a:normAutofit/>
          </a:bodyPr>
          <a:lstStyle/>
          <a:p>
            <a:pPr marL="457200" lvl="0" indent="-457200">
              <a:buFont typeface="Wingdings" pitchFamily="2" charset="2"/>
              <a:buChar char="Ø"/>
            </a:pPr>
            <a:r>
              <a:rPr lang="en-IN" sz="2000" i="1" u="sng" cap="all" dirty="0" smtClean="0">
                <a:solidFill>
                  <a:srgbClr val="FFC000"/>
                </a:solidFill>
              </a:rPr>
              <a:t>Maximum Likelihood </a:t>
            </a:r>
            <a:r>
              <a:rPr lang="en-IN" sz="2000" cap="all" dirty="0" smtClean="0"/>
              <a:t>:</a:t>
            </a:r>
          </a:p>
          <a:p>
            <a:pPr>
              <a:buNone/>
            </a:pPr>
            <a:r>
              <a:rPr lang="en-IN" sz="2000" dirty="0" smtClean="0"/>
              <a:t> </a:t>
            </a:r>
          </a:p>
          <a:p>
            <a:pPr>
              <a:buNone/>
            </a:pPr>
            <a:endParaRPr lang="en-IN" sz="2000" dirty="0" smtClean="0"/>
          </a:p>
          <a:p>
            <a:pPr>
              <a:buNone/>
            </a:pPr>
            <a:endParaRPr lang="en-US" sz="2000" dirty="0" smtClean="0"/>
          </a:p>
          <a:p>
            <a:pPr>
              <a:buNone/>
            </a:pPr>
            <a:endParaRPr lang="en-US" sz="2000" dirty="0" smtClean="0"/>
          </a:p>
          <a:p>
            <a:pPr>
              <a:buNone/>
            </a:pPr>
            <a:endParaRPr lang="en-US" sz="2000" dirty="0" smtClean="0"/>
          </a:p>
          <a:p>
            <a:pPr>
              <a:buNone/>
            </a:pPr>
            <a:endParaRPr lang="en-IN" sz="2000" dirty="0" smtClean="0"/>
          </a:p>
          <a:p>
            <a:pPr>
              <a:buNone/>
            </a:pPr>
            <a:endParaRPr lang="en-IN" sz="2000" dirty="0" smtClean="0"/>
          </a:p>
          <a:p>
            <a:pPr>
              <a:buNone/>
            </a:pPr>
            <a:endParaRPr lang="en-IN" sz="2000" dirty="0" smtClean="0"/>
          </a:p>
          <a:p>
            <a:pPr>
              <a:buNone/>
            </a:pPr>
            <a:r>
              <a:rPr lang="en-IN" sz="2000" dirty="0" smtClean="0"/>
              <a:t>Step 2 : Maximise  Σ(Log N-Log D)</a:t>
            </a:r>
          </a:p>
          <a:p>
            <a:pPr>
              <a:buNone/>
            </a:pPr>
            <a:r>
              <a:rPr lang="en-IN" sz="2000" dirty="0" smtClean="0"/>
              <a:t>Step 3 : Iterate to convergence </a:t>
            </a:r>
          </a:p>
          <a:p>
            <a:pPr>
              <a:buNone/>
            </a:pPr>
            <a:endParaRPr lang="en-IN" sz="2000" b="1" i="1" u="sng" dirty="0" smtClean="0"/>
          </a:p>
          <a:p>
            <a:pPr>
              <a:buNone/>
            </a:pPr>
            <a:r>
              <a:rPr lang="en-IN" sz="2000" b="1" i="1" u="sng" dirty="0" smtClean="0">
                <a:solidFill>
                  <a:srgbClr val="FFC000"/>
                </a:solidFill>
              </a:rPr>
              <a:t>TWO LIMIT TOBIT MODEL </a:t>
            </a:r>
            <a:r>
              <a:rPr lang="en-IN" sz="2000" b="1" i="1" u="sng" dirty="0" smtClean="0"/>
              <a:t>:</a:t>
            </a:r>
            <a:endParaRPr lang="en-IN" sz="2000" dirty="0" smtClean="0"/>
          </a:p>
          <a:p>
            <a:pPr>
              <a:buNone/>
            </a:pPr>
            <a:r>
              <a:rPr lang="en-IN" sz="2000" dirty="0" smtClean="0"/>
              <a:t>Y</a:t>
            </a:r>
            <a:r>
              <a:rPr lang="en-IN" sz="2000" baseline="-25000" dirty="0" smtClean="0"/>
              <a:t>i=</a:t>
            </a:r>
            <a:r>
              <a:rPr lang="en-IN" sz="2000" dirty="0" smtClean="0"/>
              <a:t> </a:t>
            </a:r>
            <a:r>
              <a:rPr lang="en-IN" sz="2000" dirty="0" err="1" smtClean="0"/>
              <a:t>β’X</a:t>
            </a:r>
            <a:r>
              <a:rPr lang="en-IN" sz="2000" baseline="-25000" dirty="0" err="1" smtClean="0"/>
              <a:t>i</a:t>
            </a:r>
            <a:r>
              <a:rPr lang="en-IN" sz="2000" baseline="-25000" dirty="0" smtClean="0"/>
              <a:t> </a:t>
            </a:r>
            <a:r>
              <a:rPr lang="en-IN" sz="2000" dirty="0" smtClean="0"/>
              <a:t>+ </a:t>
            </a:r>
            <a:r>
              <a:rPr lang="en-IN" sz="2000" dirty="0" err="1" smtClean="0"/>
              <a:t>u</a:t>
            </a:r>
            <a:r>
              <a:rPr lang="en-IN" sz="2000" baseline="-25000" dirty="0" err="1" smtClean="0"/>
              <a:t>i</a:t>
            </a:r>
            <a:r>
              <a:rPr lang="en-IN" sz="2000" baseline="-25000" dirty="0" smtClean="0"/>
              <a:t>      </a:t>
            </a:r>
            <a:endParaRPr lang="en-IN" sz="2000" dirty="0" smtClean="0"/>
          </a:p>
          <a:p>
            <a:pPr>
              <a:buNone/>
            </a:pPr>
            <a:r>
              <a:rPr lang="en-IN" sz="2000" baseline="-25000" dirty="0" smtClean="0"/>
              <a:t> </a:t>
            </a:r>
            <a:r>
              <a:rPr lang="en-IN" sz="2000" dirty="0" smtClean="0"/>
              <a:t>Yi = L1</a:t>
            </a:r>
            <a:r>
              <a:rPr lang="en-IN" sz="2000" baseline="-25000" dirty="0" smtClean="0"/>
              <a:t>    </a:t>
            </a:r>
            <a:r>
              <a:rPr lang="en-IN" sz="2000" dirty="0" smtClean="0"/>
              <a:t>if Yi*&lt; L1</a:t>
            </a:r>
          </a:p>
          <a:p>
            <a:pPr>
              <a:buNone/>
            </a:pPr>
            <a:r>
              <a:rPr lang="en-IN" sz="2000" dirty="0" smtClean="0"/>
              <a:t> Yi = Yi*</a:t>
            </a:r>
            <a:r>
              <a:rPr lang="en-IN" sz="2000" baseline="-25000" dirty="0" smtClean="0"/>
              <a:t>   </a:t>
            </a:r>
            <a:r>
              <a:rPr lang="en-IN" sz="2000" dirty="0" smtClean="0"/>
              <a:t>if L1 ≤ Yi ≤ L2 </a:t>
            </a:r>
          </a:p>
          <a:p>
            <a:pPr>
              <a:buNone/>
            </a:pPr>
            <a:r>
              <a:rPr lang="en-IN" sz="2000" dirty="0" smtClean="0"/>
              <a:t> Yi=L2    if Yi* ≥ L2 </a:t>
            </a:r>
          </a:p>
          <a:p>
            <a:pPr>
              <a:buNone/>
            </a:pPr>
            <a:endParaRPr lang="en-US" sz="2000" dirty="0" smtClean="0"/>
          </a:p>
          <a:p>
            <a:endParaRPr lang="en-IN" sz="2000" dirty="0"/>
          </a:p>
        </p:txBody>
      </p:sp>
      <p:pic>
        <p:nvPicPr>
          <p:cNvPr id="4" name="Picture 3" descr="C:\Users\Apurva\Downloads\ML.jpg"/>
          <p:cNvPicPr/>
          <p:nvPr/>
        </p:nvPicPr>
        <p:blipFill>
          <a:blip r:embed="rId2" cstate="print"/>
          <a:srcRect/>
          <a:stretch>
            <a:fillRect/>
          </a:stretch>
        </p:blipFill>
        <p:spPr bwMode="auto">
          <a:xfrm>
            <a:off x="3214678" y="214290"/>
            <a:ext cx="3571900" cy="3143248"/>
          </a:xfrm>
          <a:prstGeom prst="rect">
            <a:avLst/>
          </a:prstGeom>
          <a:noFill/>
          <a:ln w="9525">
            <a:noFill/>
            <a:miter lim="800000"/>
            <a:headEnd/>
            <a:tailEnd/>
          </a:ln>
        </p:spPr>
      </p:pic>
      <p:pic>
        <p:nvPicPr>
          <p:cNvPr id="5" name="Picture 4" descr="C:\Users\Apurva\Downloads\two limit tobit.jpg"/>
          <p:cNvPicPr/>
          <p:nvPr/>
        </p:nvPicPr>
        <p:blipFill>
          <a:blip r:embed="rId3" cstate="print"/>
          <a:srcRect/>
          <a:stretch>
            <a:fillRect/>
          </a:stretch>
        </p:blipFill>
        <p:spPr bwMode="auto">
          <a:xfrm>
            <a:off x="3643306" y="4572008"/>
            <a:ext cx="4500594" cy="207170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428604"/>
            <a:ext cx="7043758" cy="3268667"/>
          </a:xfrm>
        </p:spPr>
        <p:txBody>
          <a:bodyPr/>
          <a:lstStyle/>
          <a:p>
            <a:pPr algn="ctr"/>
            <a:r>
              <a:rPr lang="en-IN" u="sng" dirty="0" smtClean="0"/>
              <a:t>LIKELIHOOD FUNCTION</a:t>
            </a:r>
            <a:endParaRPr lang="en-IN" u="sng" dirty="0"/>
          </a:p>
        </p:txBody>
      </p:sp>
      <p:pic>
        <p:nvPicPr>
          <p:cNvPr id="5" name="Picture 4" descr="C:\Users\Apurva\Downloads\likelihood two limit tobit.jpg"/>
          <p:cNvPicPr/>
          <p:nvPr/>
        </p:nvPicPr>
        <p:blipFill>
          <a:blip r:embed="rId2" cstate="print"/>
          <a:srcRect/>
          <a:stretch>
            <a:fillRect/>
          </a:stretch>
        </p:blipFill>
        <p:spPr bwMode="auto">
          <a:xfrm>
            <a:off x="428596" y="1214422"/>
            <a:ext cx="6643734" cy="435771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en-US" sz="6000" b="1" u="sng" dirty="0" smtClean="0">
                <a:solidFill>
                  <a:srgbClr val="FFC000"/>
                </a:solidFill>
              </a:rPr>
              <a:t>SAS OUTPUT AND RESULT INTERPRETATION</a:t>
            </a:r>
            <a:endParaRPr lang="en-IN" sz="6000" b="1" u="sng" dirty="0">
              <a:solidFill>
                <a:srgbClr val="FFC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3568" y="260648"/>
            <a:ext cx="7772400" cy="722511"/>
          </a:xfrm>
        </p:spPr>
        <p:txBody>
          <a:bodyPr>
            <a:normAutofit fontScale="90000"/>
          </a:bodyPr>
          <a:lstStyle/>
          <a:p>
            <a:r>
              <a:rPr lang="en-US" b="1" u="sng" cap="all" dirty="0" smtClean="0">
                <a:solidFill>
                  <a:srgbClr val="FFC000"/>
                </a:solidFill>
              </a:rPr>
              <a:t>Introduction</a:t>
            </a:r>
            <a:endParaRPr lang="en-IN" b="1" u="sng" cap="all" dirty="0">
              <a:solidFill>
                <a:srgbClr val="FFC000"/>
              </a:solidFill>
            </a:endParaRPr>
          </a:p>
        </p:txBody>
      </p:sp>
      <p:sp>
        <p:nvSpPr>
          <p:cNvPr id="3" name="Subtitle 2"/>
          <p:cNvSpPr>
            <a:spLocks noGrp="1"/>
          </p:cNvSpPr>
          <p:nvPr>
            <p:ph type="subTitle" idx="1"/>
          </p:nvPr>
        </p:nvSpPr>
        <p:spPr>
          <a:xfrm>
            <a:off x="611560" y="1052736"/>
            <a:ext cx="7846640" cy="5576664"/>
          </a:xfrm>
        </p:spPr>
        <p:txBody>
          <a:bodyPr>
            <a:normAutofit/>
          </a:bodyPr>
          <a:lstStyle/>
          <a:p>
            <a:pPr algn="l"/>
            <a:endParaRPr lang="en-IN" sz="2400" b="1" dirty="0" smtClean="0"/>
          </a:p>
          <a:p>
            <a:pPr algn="l"/>
            <a:r>
              <a:rPr lang="en-IN" sz="2400" b="1" u="sng" cap="all" dirty="0" smtClean="0"/>
              <a:t>Truncation</a:t>
            </a:r>
            <a:r>
              <a:rPr lang="en-IN" sz="2400" b="1" dirty="0" smtClean="0"/>
              <a:t>-When sample data are drawn from a restricted or limited subset of a larger population. </a:t>
            </a:r>
          </a:p>
          <a:p>
            <a:pPr algn="l"/>
            <a:r>
              <a:rPr lang="en-IN" sz="2400" b="1" dirty="0" smtClean="0"/>
              <a:t>Concern-infering the characteristics of full population from a restricted sample.</a:t>
            </a:r>
          </a:p>
          <a:p>
            <a:pPr algn="l"/>
            <a:r>
              <a:rPr lang="en-IN" sz="2400" b="1" dirty="0" smtClean="0"/>
              <a:t>       </a:t>
            </a:r>
          </a:p>
          <a:p>
            <a:pPr algn="l"/>
            <a:r>
              <a:rPr lang="en-IN" sz="2400" b="1" u="sng" cap="all" dirty="0" smtClean="0"/>
              <a:t>Censoring</a:t>
            </a:r>
            <a:r>
              <a:rPr lang="en-IN" sz="2400" b="1" dirty="0" smtClean="0"/>
              <a:t>-</a:t>
            </a:r>
            <a:r>
              <a:rPr sz="2400" dirty="0" smtClean="0"/>
              <a:t>A sample in which information on the regressand is available only for some observations is known as a </a:t>
            </a:r>
            <a:r>
              <a:rPr sz="2400" b="1" dirty="0" smtClean="0"/>
              <a:t>censored sampl</a:t>
            </a:r>
            <a:r>
              <a:rPr lang="en-US" sz="2400" b="1" dirty="0" err="1" smtClean="0"/>
              <a:t>e</a:t>
            </a:r>
            <a:r>
              <a:rPr lang="en-US" sz="2400" b="1" dirty="0" smtClean="0"/>
              <a:t>.</a:t>
            </a:r>
            <a:r>
              <a:rPr sz="2400" b="1" dirty="0" smtClean="0"/>
              <a:t> </a:t>
            </a:r>
            <a:endParaRPr sz="2400" dirty="0" smtClean="0"/>
          </a:p>
          <a:p>
            <a:pPr algn="l"/>
            <a:endParaRPr lang="en-IN" sz="2400" b="1" dirty="0" smtClean="0"/>
          </a:p>
          <a:p>
            <a:pPr algn="l">
              <a:buFont typeface="Arial" pitchFamily="34" charset="0"/>
              <a:buChar char="•"/>
            </a:pPr>
            <a:endParaRPr lang="en-IN" sz="2400" dirty="0"/>
          </a:p>
        </p:txBody>
      </p:sp>
    </p:spTree>
    <p:extLst>
      <p:ext uri="{BB962C8B-B14F-4D97-AF65-F5344CB8AC3E}">
        <p14:creationId xmlns:mc="http://schemas.openxmlformats.org/markup-compatibility/2006" xmlns:mv="urn:schemas-microsoft-com:mac:vml" xmlns:p14="http://schemas.microsoft.com/office/powerpoint/2010/main" xmlns="" val="182345435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417638"/>
          </a:xfrm>
        </p:spPr>
        <p:txBody>
          <a:bodyPr/>
          <a:lstStyle/>
          <a:p>
            <a:r>
              <a:rPr lang="en-US" u="sng" dirty="0" smtClean="0">
                <a:solidFill>
                  <a:srgbClr val="FFC000"/>
                </a:solidFill>
              </a:rPr>
              <a:t>Censored model</a:t>
            </a:r>
            <a:endParaRPr lang="en-IN" u="sng" dirty="0">
              <a:solidFill>
                <a:srgbClr val="FFC000"/>
              </a:solidFill>
            </a:endParaRPr>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a:t>Dependent variable- </a:t>
            </a:r>
            <a:r>
              <a:rPr lang="en-US" b="1" dirty="0"/>
              <a:t>pension: </a:t>
            </a:r>
            <a:r>
              <a:rPr lang="en-US" dirty="0"/>
              <a:t>$ value of employee pension</a:t>
            </a:r>
            <a:endParaRPr lang="en-IN" dirty="0"/>
          </a:p>
          <a:p>
            <a:r>
              <a:rPr lang="en-US" dirty="0"/>
              <a:t>Explanatory variables- </a:t>
            </a:r>
            <a:r>
              <a:rPr lang="en-US" b="1" dirty="0" err="1"/>
              <a:t>exper</a:t>
            </a:r>
            <a:r>
              <a:rPr lang="en-US" b="1" dirty="0"/>
              <a:t>:</a:t>
            </a:r>
            <a:r>
              <a:rPr lang="en-US" dirty="0"/>
              <a:t> years of work experience</a:t>
            </a:r>
            <a:endParaRPr lang="en-IN" dirty="0"/>
          </a:p>
          <a:p>
            <a:pPr>
              <a:buNone/>
            </a:pPr>
            <a:r>
              <a:rPr lang="en-US" dirty="0"/>
              <a:t>                                    </a:t>
            </a:r>
            <a:r>
              <a:rPr lang="en-US" dirty="0" smtClean="0"/>
              <a:t>          </a:t>
            </a:r>
            <a:r>
              <a:rPr lang="en-US" b="1" dirty="0" smtClean="0"/>
              <a:t>age </a:t>
            </a:r>
            <a:r>
              <a:rPr lang="en-US" b="1" dirty="0"/>
              <a:t>:</a:t>
            </a:r>
            <a:r>
              <a:rPr lang="en-US" dirty="0"/>
              <a:t>  age in </a:t>
            </a:r>
            <a:r>
              <a:rPr lang="en-US" dirty="0" smtClean="0"/>
              <a:t>years                                                                                </a:t>
            </a:r>
            <a:r>
              <a:rPr lang="en-IN" dirty="0" smtClean="0"/>
              <a:t> </a:t>
            </a:r>
          </a:p>
          <a:p>
            <a:pPr>
              <a:buNone/>
            </a:pPr>
            <a:r>
              <a:rPr lang="en-IN" b="1" dirty="0" smtClean="0"/>
              <a:t>                                             te</a:t>
            </a:r>
            <a:r>
              <a:rPr lang="en-US" b="1" dirty="0" err="1" smtClean="0"/>
              <a:t>nure</a:t>
            </a:r>
            <a:r>
              <a:rPr lang="en-US" b="1" dirty="0" smtClean="0"/>
              <a:t> </a:t>
            </a:r>
            <a:r>
              <a:rPr lang="en-US" b="1" dirty="0"/>
              <a:t>:</a:t>
            </a:r>
            <a:r>
              <a:rPr lang="en-US" dirty="0"/>
              <a:t> years with current employer</a:t>
            </a:r>
            <a:endParaRPr lang="en-IN" dirty="0"/>
          </a:p>
          <a:p>
            <a:pPr>
              <a:buNone/>
            </a:pPr>
            <a:r>
              <a:rPr lang="en-US" dirty="0"/>
              <a:t>                                   </a:t>
            </a:r>
            <a:r>
              <a:rPr lang="en-US" dirty="0" smtClean="0"/>
              <a:t>          </a:t>
            </a:r>
            <a:r>
              <a:rPr lang="en-US" b="1" dirty="0" err="1"/>
              <a:t>educ</a:t>
            </a:r>
            <a:r>
              <a:rPr lang="en-US" b="1" dirty="0"/>
              <a:t> :</a:t>
            </a:r>
            <a:r>
              <a:rPr lang="en-US" dirty="0"/>
              <a:t> years schooling</a:t>
            </a:r>
            <a:endParaRPr lang="en-IN" dirty="0" smtClean="0"/>
          </a:p>
          <a:p>
            <a:pPr>
              <a:buNone/>
            </a:pPr>
            <a:r>
              <a:rPr lang="en-US" dirty="0" smtClean="0"/>
              <a:t>                                             </a:t>
            </a:r>
            <a:r>
              <a:rPr lang="en-US" b="1" dirty="0"/>
              <a:t>depends:</a:t>
            </a:r>
            <a:r>
              <a:rPr lang="en-US" dirty="0"/>
              <a:t> number of dependents</a:t>
            </a:r>
            <a:endParaRPr lang="en-IN" dirty="0"/>
          </a:p>
          <a:p>
            <a:endParaRPr lang="en-US" dirty="0" smtClean="0"/>
          </a:p>
          <a:p>
            <a:endParaRPr lang="en-US" dirty="0"/>
          </a:p>
          <a:p>
            <a:endParaRPr lang="en-US" dirty="0" smtClean="0"/>
          </a:p>
          <a:p>
            <a:r>
              <a:rPr lang="en-US" dirty="0" smtClean="0"/>
              <a:t> </a:t>
            </a:r>
            <a:r>
              <a:rPr lang="en-US" dirty="0"/>
              <a:t>The sample is censored with the lower boundary being at 0</a:t>
            </a:r>
            <a:r>
              <a:rPr lang="en-US" dirty="0" smtClean="0"/>
              <a:t>.</a:t>
            </a:r>
          </a:p>
          <a:p>
            <a:r>
              <a:rPr lang="en-US" dirty="0" smtClean="0"/>
              <a:t>We have 616 observations in the sample.</a:t>
            </a:r>
            <a:endParaRPr lang="en-IN" dirty="0"/>
          </a:p>
          <a:p>
            <a:endParaRPr lang="en-IN" dirty="0"/>
          </a:p>
        </p:txBody>
      </p:sp>
      <p:pic>
        <p:nvPicPr>
          <p:cNvPr id="4" name="Picture 3"/>
          <p:cNvPicPr>
            <a:picLocks noChangeAspect="1"/>
          </p:cNvPicPr>
          <p:nvPr/>
        </p:nvPicPr>
        <p:blipFill rotWithShape="1">
          <a:blip r:embed="rId2" cstate="print">
            <a:extLst>
              <a:ext uri="{28A0092B-C50C-407E-A947-70E740481C1C}">
                <a14:useLocalDpi xmlns:mc="http://schemas.openxmlformats.org/markup-compatibility/2006" xmlns:mv="urn:schemas-microsoft-com:mac:vml" xmlns:a14="http://schemas.microsoft.com/office/drawing/2010/main" xmlns="" val="0"/>
              </a:ext>
            </a:extLst>
          </a:blip>
          <a:srcRect t="5405" b="66054"/>
          <a:stretch/>
        </p:blipFill>
        <p:spPr>
          <a:xfrm>
            <a:off x="908050" y="4005064"/>
            <a:ext cx="7327900" cy="990599"/>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 val="22764922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a:solidFill>
                  <a:srgbClr val="FFC000"/>
                </a:solidFill>
              </a:rPr>
              <a:t>PROC QLIM</a:t>
            </a:r>
            <a:r>
              <a:rPr lang="en-IN" u="sng" dirty="0"/>
              <a:t/>
            </a:r>
            <a:br>
              <a:rPr lang="en-IN" u="sng" dirty="0"/>
            </a:br>
            <a:endParaRPr lang="en-IN" u="sng" dirty="0"/>
          </a:p>
        </p:txBody>
      </p:sp>
      <p:sp>
        <p:nvSpPr>
          <p:cNvPr id="3" name="Content Placeholder 2"/>
          <p:cNvSpPr>
            <a:spLocks noGrp="1"/>
          </p:cNvSpPr>
          <p:nvPr>
            <p:ph idx="1"/>
          </p:nvPr>
        </p:nvSpPr>
        <p:spPr>
          <a:xfrm>
            <a:off x="251520" y="1124744"/>
            <a:ext cx="8435280" cy="5352256"/>
          </a:xfrm>
        </p:spPr>
        <p:txBody>
          <a:bodyPr>
            <a:normAutofit fontScale="77500" lnSpcReduction="20000"/>
          </a:bodyPr>
          <a:lstStyle/>
          <a:p>
            <a:r>
              <a:rPr lang="en-US" sz="3400" dirty="0"/>
              <a:t>The QLIM</a:t>
            </a:r>
            <a:r>
              <a:rPr lang="en-US" sz="3400" dirty="0" smtClean="0"/>
              <a:t> procedure </a:t>
            </a:r>
            <a:r>
              <a:rPr lang="en-US" sz="3400" u="sng" dirty="0"/>
              <a:t>analyzes limited dependent variable </a:t>
            </a:r>
            <a:r>
              <a:rPr lang="en-US" sz="3400" dirty="0"/>
              <a:t>models in which dependent variables take discrete</a:t>
            </a:r>
            <a:r>
              <a:rPr lang="en-US" sz="3400" dirty="0" smtClean="0"/>
              <a:t> or a </a:t>
            </a:r>
            <a:r>
              <a:rPr lang="en-US" sz="3400" dirty="0" err="1" smtClean="0"/>
              <a:t>continous</a:t>
            </a:r>
            <a:r>
              <a:rPr lang="en-US" sz="3400" dirty="0" smtClean="0"/>
              <a:t> range of values .</a:t>
            </a:r>
          </a:p>
          <a:p>
            <a:r>
              <a:rPr lang="en-US" sz="3400" dirty="0" smtClean="0"/>
              <a:t>We use it for models </a:t>
            </a:r>
            <a:r>
              <a:rPr lang="en-US" sz="3400" dirty="0"/>
              <a:t>in which the dependent variable is </a:t>
            </a:r>
            <a:r>
              <a:rPr lang="en-US" sz="3400" u="sng" dirty="0"/>
              <a:t>censored or truncated </a:t>
            </a:r>
            <a:r>
              <a:rPr lang="en-US" sz="3400" dirty="0"/>
              <a:t>from below or above or both. </a:t>
            </a:r>
            <a:endParaRPr lang="en-IN" sz="3400" dirty="0" smtClean="0"/>
          </a:p>
          <a:p>
            <a:r>
              <a:rPr lang="en-US" sz="3400" u="sng" dirty="0" smtClean="0"/>
              <a:t>QLIM uses </a:t>
            </a:r>
            <a:r>
              <a:rPr lang="en-US" sz="3400" u="sng" dirty="0"/>
              <a:t>maximum likelihood</a:t>
            </a:r>
            <a:r>
              <a:rPr lang="en-US" sz="3400" u="sng" dirty="0" smtClean="0"/>
              <a:t> estimation</a:t>
            </a:r>
            <a:r>
              <a:rPr lang="en-US" sz="3400" dirty="0" smtClean="0"/>
              <a:t>.</a:t>
            </a:r>
            <a:r>
              <a:rPr lang="en-US" sz="3400" dirty="0"/>
              <a:t> </a:t>
            </a:r>
            <a:endParaRPr lang="en-IN" sz="3400" dirty="0"/>
          </a:p>
          <a:p>
            <a:r>
              <a:rPr lang="en-US" sz="3400" dirty="0"/>
              <a:t>The</a:t>
            </a:r>
            <a:r>
              <a:rPr lang="en-US" sz="3400" dirty="0" smtClean="0"/>
              <a:t> model </a:t>
            </a:r>
            <a:r>
              <a:rPr lang="en-US" sz="3400" dirty="0"/>
              <a:t>is estimated by specifying the endogenous variable to be truncated or censored. The limits of the dependent variable can be specified with the CENSORED or TRUNCATED option in the ENDOGENOUS or MODEL statement when the data are limited by specific values or variables.  </a:t>
            </a:r>
            <a:endParaRPr lang="en-IN" sz="3400" dirty="0"/>
          </a:p>
          <a:p>
            <a:r>
              <a:rPr lang="en-US" sz="3400" dirty="0"/>
              <a:t>The </a:t>
            </a:r>
            <a:r>
              <a:rPr lang="en-US" sz="3400" b="1" dirty="0"/>
              <a:t>lb</a:t>
            </a:r>
            <a:r>
              <a:rPr lang="en-US" sz="3400" b="1" dirty="0" smtClean="0"/>
              <a:t>=(or </a:t>
            </a:r>
            <a:r>
              <a:rPr lang="en-US" sz="3400" b="1" dirty="0" err="1" smtClean="0"/>
              <a:t>ub</a:t>
            </a:r>
            <a:r>
              <a:rPr lang="en-US" sz="3400" b="1" dirty="0" smtClean="0"/>
              <a:t>=)</a:t>
            </a:r>
            <a:r>
              <a:rPr lang="en-US" sz="3400" dirty="0" smtClean="0"/>
              <a:t> </a:t>
            </a:r>
            <a:r>
              <a:rPr lang="en-US" sz="3400" dirty="0"/>
              <a:t>option on the </a:t>
            </a:r>
            <a:r>
              <a:rPr lang="en-US" sz="3400" b="1" dirty="0"/>
              <a:t>endogenous</a:t>
            </a:r>
            <a:r>
              <a:rPr lang="en-US" sz="3400" dirty="0"/>
              <a:t> statement indicates the value at which the left</a:t>
            </a:r>
            <a:r>
              <a:rPr lang="en-US" sz="3400" dirty="0" smtClean="0"/>
              <a:t> (or right) truncation </a:t>
            </a:r>
            <a:r>
              <a:rPr lang="en-US" sz="3400" dirty="0"/>
              <a:t>takes </a:t>
            </a:r>
            <a:r>
              <a:rPr lang="en-US" sz="3400" dirty="0" smtClean="0"/>
              <a:t>place.</a:t>
            </a:r>
            <a:endParaRPr lang="en-IN" sz="3400"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138135601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Censored regression-Maximum likelihood SAS commands</a:t>
            </a:r>
            <a:endParaRPr lang="en-IN" u="sng" dirty="0">
              <a:solidFill>
                <a:srgbClr val="FFC000"/>
              </a:solidFill>
            </a:endParaRPr>
          </a:p>
        </p:txBody>
      </p:sp>
      <p:sp>
        <p:nvSpPr>
          <p:cNvPr id="3" name="Content Placeholder 2"/>
          <p:cNvSpPr>
            <a:spLocks noGrp="1"/>
          </p:cNvSpPr>
          <p:nvPr>
            <p:ph idx="1"/>
          </p:nvPr>
        </p:nvSpPr>
        <p:spPr>
          <a:xfrm>
            <a:off x="457200" y="1600201"/>
            <a:ext cx="8229600" cy="4343400"/>
          </a:xfrm>
        </p:spPr>
        <p:txBody>
          <a:bodyPr/>
          <a:lstStyle/>
          <a:p>
            <a:pPr>
              <a:buNone/>
            </a:pPr>
            <a:r>
              <a:rPr lang="en-US" sz="3600" b="1" dirty="0"/>
              <a:t>data</a:t>
            </a:r>
            <a:r>
              <a:rPr lang="en-US" sz="3600" dirty="0"/>
              <a:t> </a:t>
            </a:r>
            <a:r>
              <a:rPr lang="en-US" sz="3600" dirty="0" err="1" smtClean="0"/>
              <a:t>sasuser.censoreddata</a:t>
            </a:r>
            <a:r>
              <a:rPr lang="en-US" sz="3600" dirty="0" smtClean="0"/>
              <a:t>;</a:t>
            </a:r>
            <a:endParaRPr lang="en-IN" sz="3600" dirty="0" smtClean="0"/>
          </a:p>
          <a:p>
            <a:pPr>
              <a:buNone/>
            </a:pPr>
            <a:r>
              <a:rPr lang="en-US" sz="3600" b="1" dirty="0" smtClean="0"/>
              <a:t>proc</a:t>
            </a:r>
            <a:r>
              <a:rPr lang="en-US" sz="3600" dirty="0" smtClean="0"/>
              <a:t> </a:t>
            </a:r>
            <a:r>
              <a:rPr lang="en-US" sz="3600" b="1" dirty="0" err="1"/>
              <a:t>qlim</a:t>
            </a:r>
            <a:r>
              <a:rPr lang="en-US" sz="3600" dirty="0"/>
              <a:t> </a:t>
            </a:r>
            <a:r>
              <a:rPr lang="en-US" sz="3600" dirty="0" smtClean="0"/>
              <a:t>data=</a:t>
            </a:r>
            <a:r>
              <a:rPr lang="en-US" sz="3600" dirty="0" err="1" smtClean="0"/>
              <a:t>sasuser.censoreddata</a:t>
            </a:r>
            <a:r>
              <a:rPr lang="en-US" sz="3600" dirty="0" smtClean="0"/>
              <a:t>;</a:t>
            </a:r>
            <a:endParaRPr lang="en-IN" sz="3600" dirty="0"/>
          </a:p>
          <a:p>
            <a:pPr>
              <a:buNone/>
            </a:pPr>
            <a:r>
              <a:rPr lang="en-US" sz="3600" dirty="0"/>
              <a:t>model pension=</a:t>
            </a:r>
            <a:r>
              <a:rPr lang="en-US" sz="3600" dirty="0" err="1"/>
              <a:t>exper</a:t>
            </a:r>
            <a:r>
              <a:rPr lang="en-US" sz="3600" dirty="0"/>
              <a:t> age tenure </a:t>
            </a:r>
            <a:r>
              <a:rPr lang="en-US" sz="3600" dirty="0" err="1"/>
              <a:t>educ</a:t>
            </a:r>
            <a:r>
              <a:rPr lang="en-US" sz="3600" dirty="0" smtClean="0"/>
              <a:t>                                                         depends</a:t>
            </a:r>
            <a:r>
              <a:rPr lang="en-US" sz="3600" dirty="0"/>
              <a:t>;</a:t>
            </a:r>
            <a:endParaRPr lang="en-IN" sz="3600" dirty="0"/>
          </a:p>
          <a:p>
            <a:pPr>
              <a:buNone/>
            </a:pPr>
            <a:r>
              <a:rPr lang="en-US" sz="3600" dirty="0"/>
              <a:t>endogenous </a:t>
            </a:r>
            <a:r>
              <a:rPr lang="en-US" sz="3600" dirty="0" err="1"/>
              <a:t>pension~censored</a:t>
            </a:r>
            <a:r>
              <a:rPr lang="en-US" sz="3600" dirty="0"/>
              <a:t>(lb=</a:t>
            </a:r>
            <a:r>
              <a:rPr lang="en-US" sz="3600" b="1" dirty="0"/>
              <a:t>0</a:t>
            </a:r>
            <a:r>
              <a:rPr lang="en-US" sz="3600" dirty="0"/>
              <a:t>);</a:t>
            </a:r>
            <a:endParaRPr lang="en-IN" sz="3600" dirty="0"/>
          </a:p>
          <a:p>
            <a:pPr>
              <a:buNone/>
            </a:pPr>
            <a:r>
              <a:rPr lang="en-US" sz="3600" b="1" dirty="0"/>
              <a:t>run</a:t>
            </a:r>
            <a:r>
              <a:rPr lang="en-US" sz="3600" dirty="0"/>
              <a:t>;</a:t>
            </a:r>
            <a:endParaRPr lang="en-IN" sz="3600" dirty="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193897114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Censored </a:t>
            </a:r>
            <a:r>
              <a:rPr lang="en-US" u="sng" dirty="0">
                <a:solidFill>
                  <a:srgbClr val="FFC000"/>
                </a:solidFill>
              </a:rPr>
              <a:t>R</a:t>
            </a:r>
            <a:r>
              <a:rPr lang="en-US" u="sng" dirty="0" smtClean="0">
                <a:solidFill>
                  <a:srgbClr val="FFC000"/>
                </a:solidFill>
              </a:rPr>
              <a:t>egression </a:t>
            </a:r>
            <a:r>
              <a:rPr lang="en-US" u="sng" dirty="0">
                <a:solidFill>
                  <a:srgbClr val="FFC000"/>
                </a:solidFill>
              </a:rPr>
              <a:t>M</a:t>
            </a:r>
            <a:r>
              <a:rPr lang="en-US" u="sng" dirty="0" smtClean="0">
                <a:solidFill>
                  <a:srgbClr val="FFC000"/>
                </a:solidFill>
              </a:rPr>
              <a:t>aximum </a:t>
            </a:r>
            <a:r>
              <a:rPr lang="en-US" u="sng" dirty="0">
                <a:solidFill>
                  <a:srgbClr val="FFC000"/>
                </a:solidFill>
              </a:rPr>
              <a:t>L</a:t>
            </a:r>
            <a:r>
              <a:rPr lang="en-US" u="sng" dirty="0" smtClean="0">
                <a:solidFill>
                  <a:srgbClr val="FFC000"/>
                </a:solidFill>
              </a:rPr>
              <a:t>ikelihood Results</a:t>
            </a:r>
            <a:endParaRPr lang="en-IN" u="sng" dirty="0">
              <a:solidFill>
                <a:srgbClr val="FFC000"/>
              </a:solidFill>
            </a:endParaRPr>
          </a:p>
        </p:txBody>
      </p:sp>
      <p:sp>
        <p:nvSpPr>
          <p:cNvPr id="3" name="Content Placeholder 2"/>
          <p:cNvSpPr>
            <a:spLocks noGrp="1"/>
          </p:cNvSpPr>
          <p:nvPr>
            <p:ph idx="1"/>
          </p:nvPr>
        </p:nvSpPr>
        <p:spPr/>
        <p:txBody>
          <a:bodyPr>
            <a:normAutofit fontScale="92500" lnSpcReduction="10000"/>
          </a:bodyPr>
          <a:lstStyle/>
          <a:p>
            <a:r>
              <a:rPr lang="en-US" dirty="0" smtClean="0"/>
              <a:t>The coefficients of all the explanatory </a:t>
            </a:r>
            <a:r>
              <a:rPr lang="en-US" u="sng" dirty="0" smtClean="0"/>
              <a:t>have a priori expected signs and are statistically significant</a:t>
            </a:r>
            <a:r>
              <a:rPr lang="en-US" dirty="0" smtClean="0"/>
              <a:t> at 5% level of significance.</a:t>
            </a:r>
          </a:p>
          <a:p>
            <a:r>
              <a:rPr lang="en-US" dirty="0" smtClean="0"/>
              <a:t> An increase in the experience, educational attainment, tenure and the no. of dependents ,all lead to an increase in expected pension. And an increase in age leads to a decrease in expected value of pension received. </a:t>
            </a:r>
            <a:r>
              <a:rPr lang="en-US" u="sng" dirty="0" smtClean="0"/>
              <a:t>Educational attainment contributes most to the increase in expected pension. </a:t>
            </a:r>
            <a:endParaRPr lang="en-IN" u="sng"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30194278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C000"/>
                </a:solidFill>
              </a:rPr>
              <a:t>Heckman’s method </a:t>
            </a:r>
            <a:endParaRPr lang="en-IN" u="sng" dirty="0">
              <a:solidFill>
                <a:srgbClr val="FFC000"/>
              </a:solidFill>
            </a:endParaRPr>
          </a:p>
        </p:txBody>
      </p:sp>
      <p:sp>
        <p:nvSpPr>
          <p:cNvPr id="3" name="Content Placeholder 2"/>
          <p:cNvSpPr>
            <a:spLocks noGrp="1"/>
          </p:cNvSpPr>
          <p:nvPr>
            <p:ph idx="1"/>
          </p:nvPr>
        </p:nvSpPr>
        <p:spPr/>
        <p:txBody>
          <a:bodyPr>
            <a:normAutofit/>
          </a:bodyPr>
          <a:lstStyle/>
          <a:p>
            <a:pPr>
              <a:buNone/>
            </a:pPr>
            <a:r>
              <a:rPr lang="en-IN" dirty="0" smtClean="0"/>
              <a:t>    We specify exactly two MODEL statements when we use this method One of the models must be a binary probit model; therefore</a:t>
            </a:r>
            <a:r>
              <a:rPr lang="en-IN" u="sng" dirty="0" smtClean="0"/>
              <a:t>, we must specify the DISCRETE option in the MODEL or in the ENDOGENOUS statement</a:t>
            </a:r>
            <a:r>
              <a:rPr lang="en-IN" dirty="0" smtClean="0"/>
              <a:t>. We base the selection on the binary probit model for the second model; therefore, we must specify the SELECT option for this model. </a:t>
            </a:r>
            <a:endParaRPr lang="en-IN" dirty="0"/>
          </a:p>
        </p:txBody>
      </p:sp>
    </p:spTree>
    <p:extLst>
      <p:ext uri="{BB962C8B-B14F-4D97-AF65-F5344CB8AC3E}">
        <p14:creationId xmlns:mc="http://schemas.openxmlformats.org/markup-compatibility/2006" xmlns:mv="urn:schemas-microsoft-com:mac:vml" xmlns:p14="http://schemas.microsoft.com/office/powerpoint/2010/main" xmlns="" val="22132296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Censored regression </a:t>
            </a:r>
            <a:r>
              <a:rPr lang="en-US" u="sng" dirty="0" err="1" smtClean="0">
                <a:solidFill>
                  <a:srgbClr val="FFC000"/>
                </a:solidFill>
              </a:rPr>
              <a:t>heckman</a:t>
            </a:r>
            <a:r>
              <a:rPr lang="en-US" u="sng" dirty="0" smtClean="0">
                <a:solidFill>
                  <a:srgbClr val="FFC000"/>
                </a:solidFill>
              </a:rPr>
              <a:t> commands</a:t>
            </a:r>
            <a:endParaRPr lang="en-IN" u="sng" dirty="0">
              <a:solidFill>
                <a:srgbClr val="FFC000"/>
              </a:solidFill>
            </a:endParaRPr>
          </a:p>
        </p:txBody>
      </p:sp>
      <p:sp>
        <p:nvSpPr>
          <p:cNvPr id="3" name="Content Placeholder 2"/>
          <p:cNvSpPr>
            <a:spLocks noGrp="1"/>
          </p:cNvSpPr>
          <p:nvPr>
            <p:ph idx="1"/>
          </p:nvPr>
        </p:nvSpPr>
        <p:spPr/>
        <p:txBody>
          <a:bodyPr>
            <a:normAutofit fontScale="92500" lnSpcReduction="20000"/>
          </a:bodyPr>
          <a:lstStyle/>
          <a:p>
            <a:pPr>
              <a:buNone/>
            </a:pPr>
            <a:r>
              <a:rPr lang="en-US" b="1" dirty="0" smtClean="0"/>
              <a:t>data sasuser.heck1;</a:t>
            </a:r>
            <a:endParaRPr lang="en-IN" dirty="0" smtClean="0"/>
          </a:p>
          <a:p>
            <a:pPr>
              <a:buNone/>
            </a:pPr>
            <a:r>
              <a:rPr lang="en-US" b="1" dirty="0" smtClean="0"/>
              <a:t>set </a:t>
            </a:r>
            <a:r>
              <a:rPr lang="en-US" b="1" dirty="0" err="1" smtClean="0"/>
              <a:t>sasuser.heck</a:t>
            </a:r>
            <a:r>
              <a:rPr lang="en-US" b="1" dirty="0" smtClean="0"/>
              <a:t>;</a:t>
            </a:r>
            <a:endParaRPr lang="en-IN" dirty="0" smtClean="0"/>
          </a:p>
          <a:p>
            <a:pPr>
              <a:buNone/>
            </a:pPr>
            <a:r>
              <a:rPr lang="en-US" b="1" dirty="0" err="1" smtClean="0"/>
              <a:t>sel</a:t>
            </a:r>
            <a:r>
              <a:rPr lang="en-US" b="1" dirty="0" smtClean="0"/>
              <a:t> = (pension~=0); </a:t>
            </a:r>
            <a:endParaRPr lang="en-IN" dirty="0" smtClean="0"/>
          </a:p>
          <a:p>
            <a:pPr>
              <a:buNone/>
            </a:pPr>
            <a:r>
              <a:rPr lang="en-US" b="1" dirty="0" smtClean="0"/>
              <a:t>run;</a:t>
            </a:r>
            <a:endParaRPr lang="en-IN" dirty="0" smtClean="0"/>
          </a:p>
          <a:p>
            <a:pPr marL="0" indent="0">
              <a:buNone/>
            </a:pPr>
            <a:r>
              <a:rPr lang="en-US" b="1" dirty="0" smtClean="0"/>
              <a:t>proc </a:t>
            </a:r>
            <a:r>
              <a:rPr lang="en-US" b="1" dirty="0" err="1" smtClean="0"/>
              <a:t>qlim</a:t>
            </a:r>
            <a:r>
              <a:rPr lang="en-US" b="1" dirty="0" smtClean="0"/>
              <a:t> data=sasuser.heck1;</a:t>
            </a:r>
            <a:endParaRPr lang="en-IN" dirty="0" smtClean="0"/>
          </a:p>
          <a:p>
            <a:pPr>
              <a:buNone/>
            </a:pPr>
            <a:r>
              <a:rPr lang="en-US" b="1" dirty="0" smtClean="0"/>
              <a:t>model </a:t>
            </a:r>
            <a:r>
              <a:rPr lang="en-US" b="1" dirty="0" err="1" smtClean="0"/>
              <a:t>sel</a:t>
            </a:r>
            <a:r>
              <a:rPr lang="en-US" b="1" dirty="0" smtClean="0"/>
              <a:t>=</a:t>
            </a:r>
            <a:r>
              <a:rPr lang="en-US" b="1" dirty="0" err="1" smtClean="0"/>
              <a:t>exper</a:t>
            </a:r>
            <a:r>
              <a:rPr lang="en-US" b="1" dirty="0" smtClean="0"/>
              <a:t> age tenure </a:t>
            </a:r>
            <a:r>
              <a:rPr lang="en-US" b="1" dirty="0" err="1" smtClean="0"/>
              <a:t>educ</a:t>
            </a:r>
            <a:r>
              <a:rPr lang="en-US" b="1" dirty="0" smtClean="0"/>
              <a:t> depends/discrete;</a:t>
            </a:r>
            <a:endParaRPr lang="en-IN" dirty="0" smtClean="0"/>
          </a:p>
          <a:p>
            <a:pPr>
              <a:buNone/>
            </a:pPr>
            <a:r>
              <a:rPr lang="en-US" b="1" dirty="0" smtClean="0"/>
              <a:t>model pension=</a:t>
            </a:r>
            <a:r>
              <a:rPr lang="en-US" b="1" dirty="0" err="1" smtClean="0"/>
              <a:t>exper</a:t>
            </a:r>
            <a:r>
              <a:rPr lang="en-US" b="1" dirty="0" smtClean="0"/>
              <a:t> age tenure </a:t>
            </a:r>
            <a:r>
              <a:rPr lang="en-US" b="1" dirty="0" err="1" smtClean="0"/>
              <a:t>educ</a:t>
            </a:r>
            <a:r>
              <a:rPr lang="en-US" b="1" dirty="0" smtClean="0"/>
              <a:t> depends/select (</a:t>
            </a:r>
            <a:r>
              <a:rPr lang="en-US" b="1" dirty="0" err="1" smtClean="0"/>
              <a:t>sel</a:t>
            </a:r>
            <a:r>
              <a:rPr lang="en-US" b="1" dirty="0" smtClean="0"/>
              <a:t>=1) ;</a:t>
            </a:r>
            <a:endParaRPr lang="en-IN" dirty="0" smtClean="0"/>
          </a:p>
          <a:p>
            <a:pPr>
              <a:buNone/>
            </a:pPr>
            <a:r>
              <a:rPr lang="en-US" b="1" dirty="0" smtClean="0"/>
              <a:t>run;</a:t>
            </a:r>
            <a:endParaRPr lang="en-IN"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21849683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Censored Regression Heckman’s Method Results</a:t>
            </a:r>
            <a:endParaRPr lang="en-IN" u="sng" dirty="0">
              <a:solidFill>
                <a:srgbClr val="FFC000"/>
              </a:solidFill>
            </a:endParaRPr>
          </a:p>
        </p:txBody>
      </p:sp>
      <p:sp>
        <p:nvSpPr>
          <p:cNvPr id="3" name="Content Placeholder 2"/>
          <p:cNvSpPr>
            <a:spLocks noGrp="1"/>
          </p:cNvSpPr>
          <p:nvPr>
            <p:ph idx="1"/>
          </p:nvPr>
        </p:nvSpPr>
        <p:spPr/>
        <p:txBody>
          <a:bodyPr/>
          <a:lstStyle/>
          <a:p>
            <a:pPr>
              <a:buNone/>
            </a:pPr>
            <a:r>
              <a:rPr lang="en-US" dirty="0" smtClean="0"/>
              <a:t>   The coefficients of all the explanatory variables in our model have the signs expected a-priori from the theory</a:t>
            </a:r>
          </a:p>
          <a:p>
            <a:pPr>
              <a:buNone/>
            </a:pPr>
            <a:endParaRPr lang="en-IN" dirty="0">
              <a:solidFill>
                <a:srgbClr val="FF0000"/>
              </a:solidFill>
            </a:endParaRPr>
          </a:p>
        </p:txBody>
      </p:sp>
    </p:spTree>
    <p:extLst>
      <p:ext uri="{BB962C8B-B14F-4D97-AF65-F5344CB8AC3E}">
        <p14:creationId xmlns:mc="http://schemas.openxmlformats.org/markup-compatibility/2006" xmlns:mv="urn:schemas-microsoft-com:mac:vml" xmlns:p14="http://schemas.microsoft.com/office/powerpoint/2010/main" xmlns="" val="159556660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C000"/>
                </a:solidFill>
              </a:rPr>
              <a:t>Truncated Model</a:t>
            </a:r>
            <a:endParaRPr lang="en-IN" u="sng" dirty="0">
              <a:solidFill>
                <a:srgbClr val="FFC000"/>
              </a:solidFill>
            </a:endParaRPr>
          </a:p>
        </p:txBody>
      </p:sp>
      <p:sp>
        <p:nvSpPr>
          <p:cNvPr id="3" name="Content Placeholder 2"/>
          <p:cNvSpPr>
            <a:spLocks noGrp="1"/>
          </p:cNvSpPr>
          <p:nvPr>
            <p:ph idx="1"/>
          </p:nvPr>
        </p:nvSpPr>
        <p:spPr>
          <a:xfrm>
            <a:off x="457200" y="1371600"/>
            <a:ext cx="8229600" cy="5105400"/>
          </a:xfrm>
        </p:spPr>
        <p:txBody>
          <a:bodyPr>
            <a:normAutofit/>
          </a:bodyPr>
          <a:lstStyle/>
          <a:p>
            <a:pPr>
              <a:buNone/>
            </a:pPr>
            <a:endParaRPr lang="en-IN" sz="2000" dirty="0"/>
          </a:p>
          <a:p>
            <a:r>
              <a:rPr lang="en-US" sz="2000" cap="all" dirty="0"/>
              <a:t>Dependent variable</a:t>
            </a:r>
            <a:r>
              <a:rPr lang="en-US" sz="2000" dirty="0"/>
              <a:t>- </a:t>
            </a:r>
            <a:r>
              <a:rPr lang="en-US" sz="2000" b="1" dirty="0" err="1"/>
              <a:t>achiv</a:t>
            </a:r>
            <a:r>
              <a:rPr lang="en-US" sz="2000" dirty="0" smtClean="0"/>
              <a:t>:  This </a:t>
            </a:r>
            <a:r>
              <a:rPr lang="en-US" sz="2000" dirty="0"/>
              <a:t>is the achievement score of the students in the GATE </a:t>
            </a:r>
            <a:r>
              <a:rPr lang="en-US" sz="2000" dirty="0" smtClean="0"/>
              <a:t>program which is truncated at the score of 40 since students need to have a minimum score of 40 to enter the program.</a:t>
            </a:r>
          </a:p>
          <a:p>
            <a:endParaRPr lang="en-IN" sz="2000" dirty="0" smtClean="0"/>
          </a:p>
          <a:p>
            <a:r>
              <a:rPr lang="en-US" sz="2000" cap="all" dirty="0"/>
              <a:t>Explanatory variables</a:t>
            </a:r>
            <a:r>
              <a:rPr lang="en-US" sz="2000" dirty="0"/>
              <a:t>-</a:t>
            </a:r>
            <a:r>
              <a:rPr lang="en-US" sz="2000" b="1" dirty="0" err="1"/>
              <a:t>langscore</a:t>
            </a:r>
            <a:r>
              <a:rPr lang="en-US" sz="2000" dirty="0"/>
              <a:t> </a:t>
            </a:r>
            <a:r>
              <a:rPr lang="en-US" sz="2000" dirty="0" smtClean="0"/>
              <a:t>:language score</a:t>
            </a:r>
            <a:endParaRPr lang="en-IN" sz="2000" dirty="0" smtClean="0"/>
          </a:p>
          <a:p>
            <a:pPr>
              <a:buNone/>
            </a:pPr>
            <a:r>
              <a:rPr lang="en-US" sz="2000" dirty="0"/>
              <a:t>                                  </a:t>
            </a:r>
            <a:r>
              <a:rPr lang="en-US" sz="2000" dirty="0" smtClean="0"/>
              <a:t>                    </a:t>
            </a:r>
            <a:r>
              <a:rPr lang="en-US" sz="2000" b="1" dirty="0" err="1"/>
              <a:t>mathscore</a:t>
            </a:r>
            <a:r>
              <a:rPr lang="en-US" sz="2000" dirty="0"/>
              <a:t> </a:t>
            </a:r>
            <a:r>
              <a:rPr lang="en-US" sz="2000" dirty="0" smtClean="0"/>
              <a:t>:</a:t>
            </a:r>
            <a:r>
              <a:rPr lang="en-US" sz="2000" dirty="0" err="1" smtClean="0"/>
              <a:t>maths</a:t>
            </a:r>
            <a:r>
              <a:rPr lang="en-US" sz="2000" dirty="0" smtClean="0"/>
              <a:t> score </a:t>
            </a:r>
          </a:p>
          <a:p>
            <a:pPr>
              <a:buNone/>
            </a:pPr>
            <a:endParaRPr lang="en-US" sz="2000" dirty="0" smtClean="0"/>
          </a:p>
          <a:p>
            <a:pPr>
              <a:buNone/>
            </a:pPr>
            <a:endParaRPr lang="en-US" sz="2000" dirty="0" smtClean="0"/>
          </a:p>
          <a:p>
            <a:pPr>
              <a:buNone/>
            </a:pPr>
            <a:endParaRPr lang="en-IN" sz="2000" dirty="0" smtClean="0"/>
          </a:p>
          <a:p>
            <a:endParaRPr lang="en-US" sz="2000" dirty="0" smtClean="0"/>
          </a:p>
          <a:p>
            <a:endParaRPr lang="en-US" sz="2000" dirty="0" smtClean="0"/>
          </a:p>
          <a:p>
            <a:r>
              <a:rPr lang="en-US" sz="2000" dirty="0" smtClean="0"/>
              <a:t>178 observations in the sample.</a:t>
            </a:r>
            <a:endParaRPr lang="en-IN" sz="2000" dirty="0"/>
          </a:p>
        </p:txBody>
      </p:sp>
      <p:pic>
        <p:nvPicPr>
          <p:cNvPr id="4" name="Picture 3"/>
          <p:cNvPicPr>
            <a:picLocks noChangeAspect="1"/>
          </p:cNvPicPr>
          <p:nvPr/>
        </p:nvPicPr>
        <p:blipFill rotWithShape="1">
          <a:blip r:embed="rId2" cstate="print">
            <a:extLst>
              <a:ext uri="{28A0092B-C50C-407E-A947-70E740481C1C}">
                <a14:useLocalDpi xmlns:mc="http://schemas.openxmlformats.org/markup-compatibility/2006" xmlns:mv="urn:schemas-microsoft-com:mac:vml" xmlns:a14="http://schemas.microsoft.com/office/drawing/2010/main" xmlns="" val="0"/>
              </a:ext>
            </a:extLst>
          </a:blip>
          <a:srcRect t="59243" b="23892"/>
          <a:stretch/>
        </p:blipFill>
        <p:spPr>
          <a:xfrm>
            <a:off x="908050" y="4343400"/>
            <a:ext cx="7327900" cy="1066800"/>
          </a:xfrm>
          <a:prstGeom prst="rect">
            <a:avLst/>
          </a:prstGeom>
        </p:spPr>
      </p:pic>
    </p:spTree>
    <p:extLst>
      <p:ext uri="{BB962C8B-B14F-4D97-AF65-F5344CB8AC3E}">
        <p14:creationId xmlns:mc="http://schemas.openxmlformats.org/markup-compatibility/2006" xmlns:mv="urn:schemas-microsoft-com:mac:vml" xmlns:p14="http://schemas.microsoft.com/office/powerpoint/2010/main" xmlns="" val="2930637818"/>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Truncated regression maximum likelihood commands</a:t>
            </a:r>
            <a:endParaRPr lang="en-IN" u="sng" dirty="0">
              <a:solidFill>
                <a:srgbClr val="FFC000"/>
              </a:solidFill>
            </a:endParaRPr>
          </a:p>
        </p:txBody>
      </p:sp>
      <p:sp>
        <p:nvSpPr>
          <p:cNvPr id="3" name="Content Placeholder 2"/>
          <p:cNvSpPr>
            <a:spLocks noGrp="1"/>
          </p:cNvSpPr>
          <p:nvPr>
            <p:ph idx="1"/>
          </p:nvPr>
        </p:nvSpPr>
        <p:spPr/>
        <p:txBody>
          <a:bodyPr/>
          <a:lstStyle/>
          <a:p>
            <a:pPr marL="0" indent="0">
              <a:buNone/>
            </a:pPr>
            <a:r>
              <a:rPr lang="en-US" b="1" dirty="0" smtClean="0"/>
              <a:t>data</a:t>
            </a:r>
            <a:r>
              <a:rPr lang="en-US" dirty="0" smtClean="0"/>
              <a:t> </a:t>
            </a:r>
            <a:r>
              <a:rPr lang="en-US" dirty="0" err="1" smtClean="0"/>
              <a:t>sasuser.truncateddata</a:t>
            </a:r>
            <a:r>
              <a:rPr lang="en-US" dirty="0" smtClean="0"/>
              <a:t>;</a:t>
            </a:r>
            <a:endParaRPr lang="en-IN" dirty="0" smtClean="0"/>
          </a:p>
          <a:p>
            <a:pPr marL="0" indent="0">
              <a:buNone/>
            </a:pPr>
            <a:r>
              <a:rPr lang="en-US" b="1" dirty="0" smtClean="0"/>
              <a:t>proc</a:t>
            </a:r>
            <a:r>
              <a:rPr lang="en-US" dirty="0" smtClean="0"/>
              <a:t> </a:t>
            </a:r>
            <a:r>
              <a:rPr lang="en-US" b="1" dirty="0" err="1" smtClean="0"/>
              <a:t>qlim</a:t>
            </a:r>
            <a:r>
              <a:rPr lang="en-US" dirty="0" smtClean="0"/>
              <a:t> data=</a:t>
            </a:r>
            <a:r>
              <a:rPr lang="en-US" dirty="0" err="1" smtClean="0"/>
              <a:t>sasuser.truncateddata</a:t>
            </a:r>
            <a:r>
              <a:rPr lang="en-US" dirty="0" smtClean="0"/>
              <a:t>;</a:t>
            </a:r>
            <a:endParaRPr lang="en-IN" dirty="0" smtClean="0"/>
          </a:p>
          <a:p>
            <a:pPr marL="0" indent="0">
              <a:buNone/>
            </a:pPr>
            <a:r>
              <a:rPr lang="en-US" dirty="0" smtClean="0"/>
              <a:t>model </a:t>
            </a:r>
            <a:r>
              <a:rPr lang="en-US" dirty="0" err="1" smtClean="0"/>
              <a:t>achiv</a:t>
            </a:r>
            <a:r>
              <a:rPr lang="en-US" dirty="0" smtClean="0"/>
              <a:t>= </a:t>
            </a:r>
            <a:r>
              <a:rPr lang="en-US" dirty="0" err="1" smtClean="0"/>
              <a:t>langscore</a:t>
            </a:r>
            <a:r>
              <a:rPr lang="en-US" dirty="0" smtClean="0"/>
              <a:t> </a:t>
            </a:r>
            <a:r>
              <a:rPr lang="en-US" dirty="0" err="1" smtClean="0"/>
              <a:t>mathscore</a:t>
            </a:r>
            <a:r>
              <a:rPr lang="en-US" dirty="0" smtClean="0"/>
              <a:t>;</a:t>
            </a:r>
            <a:endParaRPr lang="en-IN" dirty="0" smtClean="0"/>
          </a:p>
          <a:p>
            <a:pPr marL="0" indent="0">
              <a:buNone/>
            </a:pPr>
            <a:r>
              <a:rPr lang="en-US" dirty="0" smtClean="0"/>
              <a:t>endogenous </a:t>
            </a:r>
            <a:r>
              <a:rPr lang="en-US" dirty="0" err="1" smtClean="0"/>
              <a:t>achiv~truncated</a:t>
            </a:r>
            <a:r>
              <a:rPr lang="en-US" dirty="0" smtClean="0"/>
              <a:t>(lb=</a:t>
            </a:r>
            <a:r>
              <a:rPr lang="en-US" b="1" dirty="0" smtClean="0"/>
              <a:t>40</a:t>
            </a:r>
            <a:r>
              <a:rPr lang="en-US" dirty="0" smtClean="0"/>
              <a:t>);</a:t>
            </a:r>
            <a:endParaRPr lang="en-IN" dirty="0" smtClean="0"/>
          </a:p>
          <a:p>
            <a:pPr marL="0" indent="0">
              <a:buNone/>
            </a:pPr>
            <a:r>
              <a:rPr lang="en-US" b="1" dirty="0" smtClean="0"/>
              <a:t>run</a:t>
            </a:r>
            <a:r>
              <a:rPr lang="en-US" dirty="0" smtClean="0"/>
              <a:t>;</a:t>
            </a:r>
            <a:endParaRPr lang="en-IN" dirty="0" smtClean="0"/>
          </a:p>
          <a:p>
            <a:pPr marL="0" indent="0">
              <a:buNone/>
            </a:pPr>
            <a:r>
              <a:rPr lang="en-US" dirty="0" smtClean="0"/>
              <a:t> </a:t>
            </a:r>
            <a:endParaRPr lang="en-IN"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43669416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cap="all" dirty="0" smtClean="0">
                <a:solidFill>
                  <a:srgbClr val="FFC000"/>
                </a:solidFill>
              </a:rPr>
              <a:t>Truncated regression-max likelihood results</a:t>
            </a:r>
            <a:endParaRPr lang="en-IN" u="sng" cap="all" dirty="0">
              <a:solidFill>
                <a:srgbClr val="FFC000"/>
              </a:solidFill>
            </a:endParaRPr>
          </a:p>
        </p:txBody>
      </p:sp>
      <p:sp>
        <p:nvSpPr>
          <p:cNvPr id="3" name="Content Placeholder 2"/>
          <p:cNvSpPr>
            <a:spLocks noGrp="1"/>
          </p:cNvSpPr>
          <p:nvPr>
            <p:ph idx="1"/>
          </p:nvPr>
        </p:nvSpPr>
        <p:spPr/>
        <p:txBody>
          <a:bodyPr/>
          <a:lstStyle/>
          <a:p>
            <a:r>
              <a:rPr lang="en-US" dirty="0" smtClean="0"/>
              <a:t>The coefficients of all the explanatory variables in our model </a:t>
            </a:r>
            <a:r>
              <a:rPr lang="en-US" u="sng" dirty="0" smtClean="0"/>
              <a:t>a priori expected signs</a:t>
            </a:r>
            <a:r>
              <a:rPr lang="en-US" dirty="0" smtClean="0"/>
              <a:t>.</a:t>
            </a:r>
          </a:p>
          <a:p>
            <a:r>
              <a:rPr lang="en-US" dirty="0" smtClean="0"/>
              <a:t>Are </a:t>
            </a:r>
            <a:r>
              <a:rPr lang="en-US" u="sng" dirty="0" smtClean="0"/>
              <a:t>statistically significant </a:t>
            </a:r>
            <a:r>
              <a:rPr lang="en-US" dirty="0" smtClean="0"/>
              <a:t>at 1% level of significance.</a:t>
            </a:r>
          </a:p>
          <a:p>
            <a:r>
              <a:rPr lang="en-US" dirty="0" smtClean="0"/>
              <a:t>An increase in both the language score and mathematics score of an individual leads to increase in the achievement in GATE.</a:t>
            </a:r>
            <a:endParaRPr lang="en-IN"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39372749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476672"/>
            <a:ext cx="8507288" cy="5649491"/>
          </a:xfrm>
        </p:spPr>
        <p:txBody>
          <a:bodyPr>
            <a:normAutofit/>
          </a:bodyPr>
          <a:lstStyle/>
          <a:p>
            <a:r>
              <a:rPr lang="en-IN" b="1" dirty="0"/>
              <a:t>In economics, such a model was first suggested in a pioneering </a:t>
            </a:r>
            <a:r>
              <a:rPr lang="en-IN" b="1" dirty="0" smtClean="0"/>
              <a:t>paper by </a:t>
            </a:r>
            <a:r>
              <a:rPr lang="en-IN" b="1" dirty="0"/>
              <a:t>Tobin </a:t>
            </a:r>
            <a:r>
              <a:rPr lang="en-IN" b="1" dirty="0" smtClean="0"/>
              <a:t>in 1958, named </a:t>
            </a:r>
            <a:r>
              <a:rPr lang="en-IN" b="1" dirty="0" smtClean="0">
                <a:solidFill>
                  <a:srgbClr val="FFC000"/>
                </a:solidFill>
              </a:rPr>
              <a:t>“Estimation of Relationships for </a:t>
            </a:r>
            <a:r>
              <a:rPr lang="en-IN" b="1" i="1" dirty="0" smtClean="0">
                <a:solidFill>
                  <a:srgbClr val="FFC000"/>
                </a:solidFill>
              </a:rPr>
              <a:t>Limited Dependent Variables”</a:t>
            </a:r>
            <a:r>
              <a:rPr lang="en-IN" b="1" dirty="0" smtClean="0"/>
              <a:t>.</a:t>
            </a:r>
          </a:p>
          <a:p>
            <a:r>
              <a:rPr lang="en-IN" b="1" dirty="0" smtClean="0"/>
              <a:t>DEMAND FOR DURABLE GOODS</a:t>
            </a:r>
          </a:p>
          <a:p>
            <a:pPr>
              <a:buNone/>
            </a:pPr>
            <a:r>
              <a:rPr lang="en-IN" b="1" dirty="0" smtClean="0"/>
              <a:t>    </a:t>
            </a:r>
            <a:r>
              <a:rPr lang="en-IN" b="1" dirty="0"/>
              <a:t>He analyzed household expenditure</a:t>
            </a:r>
            <a:r>
              <a:rPr lang="en-IN" b="1" dirty="0" smtClean="0"/>
              <a:t> on </a:t>
            </a:r>
            <a:r>
              <a:rPr lang="en-IN" b="1" dirty="0"/>
              <a:t>durable </a:t>
            </a:r>
            <a:r>
              <a:rPr lang="en-IN" b="1" dirty="0" smtClean="0"/>
              <a:t>goods as a function of income </a:t>
            </a:r>
            <a:r>
              <a:rPr lang="en-IN" b="1" dirty="0"/>
              <a:t>using a regression model which took account of the fact that the expenditure</a:t>
            </a:r>
            <a:r>
              <a:rPr lang="en-IN" b="1" dirty="0" smtClean="0"/>
              <a:t> cannot </a:t>
            </a:r>
            <a:r>
              <a:rPr lang="en-IN" b="1" dirty="0"/>
              <a:t>be negative</a:t>
            </a:r>
            <a:r>
              <a:rPr lang="en-IN" b="1" dirty="0" smtClean="0"/>
              <a:t>.</a:t>
            </a:r>
            <a:endParaRPr lang="en-IN" dirty="0" smtClean="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32621441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dirty="0" smtClean="0">
                <a:solidFill>
                  <a:srgbClr val="FFC000"/>
                </a:solidFill>
              </a:rPr>
              <a:t>Truncated regression summary statistics and histogram commands</a:t>
            </a:r>
            <a:endParaRPr lang="en-IN" u="sng" dirty="0">
              <a:solidFill>
                <a:srgbClr val="FFC000"/>
              </a:solidFill>
            </a:endParaRPr>
          </a:p>
        </p:txBody>
      </p:sp>
      <p:sp>
        <p:nvSpPr>
          <p:cNvPr id="3" name="Content Placeholder 2"/>
          <p:cNvSpPr>
            <a:spLocks noGrp="1"/>
          </p:cNvSpPr>
          <p:nvPr>
            <p:ph idx="1"/>
          </p:nvPr>
        </p:nvSpPr>
        <p:spPr/>
        <p:txBody>
          <a:bodyPr>
            <a:normAutofit fontScale="85000" lnSpcReduction="20000"/>
          </a:bodyPr>
          <a:lstStyle/>
          <a:p>
            <a:pPr>
              <a:buNone/>
            </a:pPr>
            <a:r>
              <a:rPr lang="en-US" b="1" dirty="0"/>
              <a:t>proc means data = </a:t>
            </a:r>
            <a:r>
              <a:rPr lang="en-US" b="1" dirty="0" err="1" smtClean="0"/>
              <a:t>sasuser.truncateddata</a:t>
            </a:r>
            <a:r>
              <a:rPr lang="en-US" b="1" dirty="0" smtClean="0"/>
              <a:t>;</a:t>
            </a:r>
            <a:endParaRPr lang="en-IN" dirty="0"/>
          </a:p>
          <a:p>
            <a:pPr>
              <a:buNone/>
            </a:pPr>
            <a:r>
              <a:rPr lang="en-US" b="1" dirty="0"/>
              <a:t>  </a:t>
            </a:r>
            <a:r>
              <a:rPr lang="en-US" b="1" dirty="0" err="1"/>
              <a:t>var</a:t>
            </a:r>
            <a:r>
              <a:rPr lang="en-US" b="1" dirty="0"/>
              <a:t> </a:t>
            </a:r>
            <a:r>
              <a:rPr lang="en-US" b="1" dirty="0" err="1"/>
              <a:t>achiv</a:t>
            </a:r>
            <a:r>
              <a:rPr lang="en-US" b="1" dirty="0"/>
              <a:t> </a:t>
            </a:r>
            <a:r>
              <a:rPr lang="en-US" b="1" dirty="0" err="1"/>
              <a:t>langscore</a:t>
            </a:r>
            <a:r>
              <a:rPr lang="en-US" b="1" dirty="0"/>
              <a:t> </a:t>
            </a:r>
            <a:r>
              <a:rPr lang="en-US" b="1" dirty="0" err="1"/>
              <a:t>mathscore</a:t>
            </a:r>
            <a:r>
              <a:rPr lang="en-US" b="1" dirty="0"/>
              <a:t>;</a:t>
            </a:r>
            <a:endParaRPr lang="en-IN" dirty="0"/>
          </a:p>
          <a:p>
            <a:pPr>
              <a:buNone/>
            </a:pPr>
            <a:r>
              <a:rPr lang="en-US" b="1" dirty="0"/>
              <a:t>run</a:t>
            </a:r>
            <a:r>
              <a:rPr lang="en-US" b="1" dirty="0" smtClean="0"/>
              <a:t>;</a:t>
            </a:r>
          </a:p>
          <a:p>
            <a:pPr>
              <a:buNone/>
            </a:pPr>
            <a:r>
              <a:rPr lang="en-US" dirty="0" smtClean="0"/>
              <a:t>proc </a:t>
            </a:r>
            <a:r>
              <a:rPr lang="en-US" dirty="0" err="1" smtClean="0"/>
              <a:t>sgplot</a:t>
            </a:r>
            <a:r>
              <a:rPr lang="en-US" dirty="0" smtClean="0"/>
              <a:t> data = </a:t>
            </a:r>
            <a:r>
              <a:rPr lang="en-US" dirty="0" err="1" smtClean="0"/>
              <a:t>sasuser.truncateddata</a:t>
            </a:r>
            <a:r>
              <a:rPr lang="en-US" dirty="0" smtClean="0"/>
              <a:t>;</a:t>
            </a:r>
            <a:endParaRPr lang="en-IN" dirty="0" smtClean="0"/>
          </a:p>
          <a:p>
            <a:pPr>
              <a:buNone/>
            </a:pPr>
            <a:r>
              <a:rPr lang="en-US" dirty="0" smtClean="0"/>
              <a:t>histogram </a:t>
            </a:r>
            <a:r>
              <a:rPr lang="en-US" dirty="0" err="1" smtClean="0"/>
              <a:t>achiv</a:t>
            </a:r>
            <a:r>
              <a:rPr lang="en-US" dirty="0" smtClean="0"/>
              <a:t> / scale = count </a:t>
            </a:r>
            <a:r>
              <a:rPr lang="en-US" dirty="0" err="1" smtClean="0"/>
              <a:t>showbins</a:t>
            </a:r>
            <a:r>
              <a:rPr lang="en-US" dirty="0" smtClean="0"/>
              <a:t>;</a:t>
            </a:r>
            <a:endParaRPr lang="en-IN" dirty="0" smtClean="0"/>
          </a:p>
          <a:p>
            <a:pPr>
              <a:buNone/>
            </a:pPr>
            <a:r>
              <a:rPr lang="en-US" dirty="0" smtClean="0"/>
              <a:t>density </a:t>
            </a:r>
            <a:r>
              <a:rPr lang="en-US" dirty="0" err="1" smtClean="0"/>
              <a:t>achiv</a:t>
            </a:r>
            <a:r>
              <a:rPr lang="en-US" dirty="0" smtClean="0"/>
              <a:t>;</a:t>
            </a:r>
            <a:endParaRPr lang="en-IN" dirty="0" smtClean="0"/>
          </a:p>
          <a:p>
            <a:pPr>
              <a:buNone/>
            </a:pPr>
            <a:r>
              <a:rPr lang="en-US" dirty="0" smtClean="0"/>
              <a:t>run;</a:t>
            </a:r>
            <a:endParaRPr lang="en-IN" dirty="0" smtClean="0"/>
          </a:p>
          <a:p>
            <a:pPr>
              <a:buNone/>
            </a:pPr>
            <a:r>
              <a:rPr lang="en-US" dirty="0" smtClean="0"/>
              <a:t> </a:t>
            </a:r>
            <a:endParaRPr lang="en-IN" dirty="0" smtClean="0"/>
          </a:p>
          <a:p>
            <a:pPr>
              <a:buNone/>
            </a:pPr>
            <a:endParaRPr lang="en-IN" dirty="0"/>
          </a:p>
          <a:p>
            <a:pPr>
              <a:buNone/>
            </a:pPr>
            <a:r>
              <a:rPr lang="en-US" dirty="0"/>
              <a:t> </a:t>
            </a:r>
            <a:endParaRPr lang="en-IN" dirty="0"/>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185629288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 of the truncated data</a:t>
            </a:r>
            <a:endParaRPr lang="en-IN" dirty="0"/>
          </a:p>
        </p:txBody>
      </p:sp>
      <p:pic>
        <p:nvPicPr>
          <p:cNvPr id="1026" name="Picture 2"/>
          <p:cNvPicPr>
            <a:picLocks noGrp="1" noChangeAspect="1" noChangeArrowheads="1"/>
          </p:cNvPicPr>
          <p:nvPr>
            <p:ph idx="1"/>
          </p:nvPr>
        </p:nvPicPr>
        <p:blipFill>
          <a:blip r:embed="rId2" cstate="print"/>
          <a:srcRect/>
          <a:stretch>
            <a:fillRect/>
          </a:stretch>
        </p:blipFill>
        <p:spPr bwMode="auto">
          <a:xfrm>
            <a:off x="1554691" y="1600200"/>
            <a:ext cx="6034617" cy="4525963"/>
          </a:xfrm>
          <a:prstGeom prst="rect">
            <a:avLst/>
          </a:prstGeom>
          <a:noFill/>
          <a:ln w="9525">
            <a:noFill/>
            <a:miter lim="800000"/>
            <a:headEnd/>
            <a:tailEnd/>
          </a:ln>
        </p:spPr>
      </p:pic>
    </p:spTree>
    <p:extLst>
      <p:ext uri="{BB962C8B-B14F-4D97-AF65-F5344CB8AC3E}">
        <p14:creationId xmlns:mc="http://schemas.openxmlformats.org/markup-compatibility/2006" xmlns:mv="urn:schemas-microsoft-com:mac:vml" xmlns:p14="http://schemas.microsoft.com/office/powerpoint/2010/main" xmlns="" val="29885883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u="sng" cap="all" dirty="0" smtClean="0">
                <a:solidFill>
                  <a:srgbClr val="FFC000"/>
                </a:solidFill>
              </a:rPr>
              <a:t>Truncated model- summary statistics and histogram results</a:t>
            </a:r>
            <a:endParaRPr lang="en-IN" u="sng" cap="all" dirty="0">
              <a:solidFill>
                <a:srgbClr val="FFC000"/>
              </a:solidFill>
            </a:endParaRPr>
          </a:p>
        </p:txBody>
      </p:sp>
      <p:sp>
        <p:nvSpPr>
          <p:cNvPr id="3" name="Content Placeholder 2"/>
          <p:cNvSpPr>
            <a:spLocks noGrp="1"/>
          </p:cNvSpPr>
          <p:nvPr>
            <p:ph idx="1"/>
          </p:nvPr>
        </p:nvSpPr>
        <p:spPr/>
        <p:txBody>
          <a:bodyPr/>
          <a:lstStyle/>
          <a:p>
            <a:pPr lvl="0"/>
            <a:r>
              <a:rPr lang="en-US" dirty="0" smtClean="0"/>
              <a:t>The summary statistics of the continuous outcome variable   includes the mean of </a:t>
            </a:r>
            <a:r>
              <a:rPr lang="en-US" dirty="0" err="1" smtClean="0"/>
              <a:t>achiv</a:t>
            </a:r>
            <a:r>
              <a:rPr lang="en-US" dirty="0" smtClean="0"/>
              <a:t> and its standard error .</a:t>
            </a:r>
          </a:p>
          <a:p>
            <a:pPr lvl="0"/>
            <a:r>
              <a:rPr lang="en-US" b="1" u="sng" dirty="0" err="1" smtClean="0"/>
              <a:t>achiv</a:t>
            </a:r>
            <a:r>
              <a:rPr lang="en-US" u="sng" dirty="0" smtClean="0"/>
              <a:t> is truncated at the value of 40 since the minimum is 41.</a:t>
            </a:r>
          </a:p>
          <a:p>
            <a:pPr lvl="0"/>
            <a:r>
              <a:rPr lang="en-US" dirty="0" smtClean="0"/>
              <a:t>The histogram shows this truncation.</a:t>
            </a:r>
          </a:p>
          <a:p>
            <a:pPr lvl="0"/>
            <a:endParaRPr lang="en-US" dirty="0" smtClean="0"/>
          </a:p>
          <a:p>
            <a:pPr marL="0" indent="0">
              <a:buNone/>
            </a:pPr>
            <a:endParaRPr lang="en-IN" dirty="0"/>
          </a:p>
        </p:txBody>
      </p:sp>
    </p:spTree>
    <p:extLst>
      <p:ext uri="{BB962C8B-B14F-4D97-AF65-F5344CB8AC3E}">
        <p14:creationId xmlns:mc="http://schemas.openxmlformats.org/markup-compatibility/2006" xmlns:mv="urn:schemas-microsoft-com:mac:vml" xmlns:p14="http://schemas.microsoft.com/office/powerpoint/2010/main" xmlns="" val="23786061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85728"/>
            <a:ext cx="8429684" cy="6286520"/>
          </a:xfrm>
        </p:spPr>
        <p:txBody>
          <a:bodyPr/>
          <a:lstStyle/>
          <a:p>
            <a:pPr>
              <a:buNone/>
            </a:pPr>
            <a:r>
              <a:rPr lang="en-US" dirty="0" smtClean="0"/>
              <a:t>                           </a:t>
            </a:r>
            <a:r>
              <a:rPr lang="en-US" sz="4400" dirty="0" smtClean="0"/>
              <a:t> </a:t>
            </a:r>
            <a:r>
              <a:rPr lang="en-US" sz="4400" b="1" u="sng" dirty="0" smtClean="0">
                <a:solidFill>
                  <a:srgbClr val="FFC000"/>
                </a:solidFill>
              </a:rPr>
              <a:t>CONCLUSION</a:t>
            </a:r>
          </a:p>
          <a:p>
            <a:pPr>
              <a:buNone/>
            </a:pPr>
            <a:endParaRPr lang="en-US" dirty="0" smtClean="0"/>
          </a:p>
          <a:p>
            <a:pPr>
              <a:buNone/>
            </a:pPr>
            <a:r>
              <a:rPr lang="en-US" dirty="0" smtClean="0"/>
              <a:t>   Truncated and Censored Models have a wide range of economic applications ,such as the Asset holding model of </a:t>
            </a:r>
            <a:r>
              <a:rPr lang="en-US" dirty="0" err="1" smtClean="0"/>
              <a:t>Rosset</a:t>
            </a:r>
            <a:r>
              <a:rPr lang="en-US" dirty="0" smtClean="0"/>
              <a:t> ,Dividend Payment model ,Hazard Analysis etc</a:t>
            </a:r>
            <a:endParaRPr lang="en-IN"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1643050"/>
            <a:ext cx="8358246" cy="2911501"/>
          </a:xfrm>
        </p:spPr>
        <p:txBody>
          <a:bodyPr>
            <a:normAutofit/>
          </a:bodyPr>
          <a:lstStyle/>
          <a:p>
            <a:pPr algn="ctr">
              <a:buNone/>
            </a:pPr>
            <a:r>
              <a:rPr lang="en-US" sz="8800" b="1" dirty="0" smtClean="0"/>
              <a:t>THANK YOU</a:t>
            </a:r>
            <a:endParaRPr lang="en-IN" sz="8800" b="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IN" sz="1800" u="sng" dirty="0" smtClean="0"/>
              <a:t>IMPORTANT POINT</a:t>
            </a:r>
            <a:r>
              <a:rPr lang="en-IN" sz="1800" dirty="0" smtClean="0"/>
              <a:t>: There are several </a:t>
            </a:r>
            <a:r>
              <a:rPr lang="en-IN" sz="1800" dirty="0"/>
              <a:t>observations where the </a:t>
            </a:r>
            <a:r>
              <a:rPr lang="en-IN" sz="1800" dirty="0" smtClean="0"/>
              <a:t>expenditure </a:t>
            </a:r>
            <a:r>
              <a:rPr lang="en-IN" sz="1800" dirty="0"/>
              <a:t>is zero. This </a:t>
            </a:r>
            <a:r>
              <a:rPr lang="en-IN" sz="1800" dirty="0" smtClean="0"/>
              <a:t>feature destroys the </a:t>
            </a:r>
            <a:r>
              <a:rPr lang="en-IN" sz="1800" dirty="0"/>
              <a:t>linearity </a:t>
            </a:r>
            <a:r>
              <a:rPr lang="en-IN" sz="1800" dirty="0" smtClean="0"/>
              <a:t>assumption. So  </a:t>
            </a:r>
            <a:r>
              <a:rPr lang="en-IN" sz="1800" dirty="0"/>
              <a:t>the least squares method is </a:t>
            </a:r>
            <a:r>
              <a:rPr lang="en-IN" sz="1800" dirty="0" smtClean="0"/>
              <a:t>inappropriate</a:t>
            </a:r>
            <a:r>
              <a:rPr lang="en-IN" sz="1800" dirty="0"/>
              <a:t>.</a:t>
            </a:r>
          </a:p>
        </p:txBody>
      </p:sp>
      <p:pic>
        <p:nvPicPr>
          <p:cNvPr id="3" name="Picture 2"/>
          <p:cNvPicPr>
            <a:picLocks noChangeAspect="1"/>
          </p:cNvPicPr>
          <p:nvPr/>
        </p:nvPicPr>
        <p:blipFill>
          <a:blip r:embed="rId2" cstate="print">
            <a:extLst>
              <a:ext uri="{28A0092B-C50C-407E-A947-70E740481C1C}">
                <a14:useLocalDpi xmlns:mc="http://schemas.openxmlformats.org/markup-compatibility/2006" xmlns:mv="urn:schemas-microsoft-com:mac:vml" xmlns:a14="http://schemas.microsoft.com/office/drawing/2010/main" xmlns="" val="0"/>
              </a:ext>
            </a:extLst>
          </a:blip>
          <a:stretch>
            <a:fillRect/>
          </a:stretch>
        </p:blipFill>
        <p:spPr>
          <a:xfrm>
            <a:off x="323528" y="1340767"/>
            <a:ext cx="8208912" cy="5348397"/>
          </a:xfrm>
          <a:prstGeom prst="rect">
            <a:avLst/>
          </a:prstGeom>
        </p:spPr>
      </p:pic>
      <p:sp>
        <p:nvSpPr>
          <p:cNvPr id="4" name="Content Placeholder 3"/>
          <p:cNvSpPr>
            <a:spLocks noGrp="1"/>
          </p:cNvSpPr>
          <p:nvPr>
            <p:ph idx="1"/>
          </p:nvPr>
        </p:nvSpPr>
        <p:spPr/>
        <p:txBody>
          <a:bodyPr/>
          <a:lstStyle/>
          <a:p>
            <a:endParaRPr lang="en-IN" dirty="0"/>
          </a:p>
        </p:txBody>
      </p:sp>
    </p:spTree>
    <p:extLst>
      <p:ext uri="{BB962C8B-B14F-4D97-AF65-F5344CB8AC3E}">
        <p14:creationId xmlns:mc="http://schemas.openxmlformats.org/markup-compatibility/2006" xmlns:mv="urn:schemas-microsoft-com:mac:vml" xmlns:p14="http://schemas.microsoft.com/office/powerpoint/2010/main" xmlns="" val="23240393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336704"/>
          </a:xfrm>
        </p:spPr>
        <p:txBody>
          <a:bodyPr>
            <a:normAutofit fontScale="77500" lnSpcReduction="20000"/>
          </a:bodyPr>
          <a:lstStyle/>
          <a:p>
            <a:endParaRPr lang="en-IN" u="sng" dirty="0" smtClean="0"/>
          </a:p>
          <a:p>
            <a:pPr>
              <a:buNone/>
            </a:pPr>
            <a:r>
              <a:rPr lang="en-IN" b="1" u="sng" dirty="0"/>
              <a:t>Example of </a:t>
            </a:r>
            <a:r>
              <a:rPr lang="en-IN" b="1" u="sng" dirty="0" smtClean="0"/>
              <a:t>censored </a:t>
            </a:r>
            <a:r>
              <a:rPr lang="en-IN" b="1" u="sng" dirty="0"/>
              <a:t>model </a:t>
            </a:r>
            <a:r>
              <a:rPr lang="en-IN" b="1" dirty="0" smtClean="0"/>
              <a:t>:</a:t>
            </a:r>
          </a:p>
          <a:p>
            <a:pPr marL="400050" lvl="1" indent="0">
              <a:buNone/>
            </a:pPr>
            <a:r>
              <a:rPr lang="en-IN" dirty="0"/>
              <a:t>Charitable </a:t>
            </a:r>
            <a:r>
              <a:rPr lang="en-IN" dirty="0" smtClean="0"/>
              <a:t>contributions</a:t>
            </a:r>
            <a:r>
              <a:rPr lang="en-IN" dirty="0"/>
              <a:t>[Reece (1979</a:t>
            </a:r>
            <a:r>
              <a:rPr lang="en-IN" dirty="0" smtClean="0"/>
              <a:t>)]</a:t>
            </a:r>
          </a:p>
          <a:p>
            <a:endParaRPr lang="en-IN" dirty="0"/>
          </a:p>
          <a:p>
            <a:pPr>
              <a:buNone/>
            </a:pPr>
            <a:r>
              <a:rPr lang="en-IN" b="1" u="sng" dirty="0" smtClean="0"/>
              <a:t>Example </a:t>
            </a:r>
            <a:r>
              <a:rPr lang="en-IN" b="1" u="sng" dirty="0"/>
              <a:t>of </a:t>
            </a:r>
            <a:r>
              <a:rPr lang="en-IN" b="1" u="sng" dirty="0" smtClean="0"/>
              <a:t>truncated </a:t>
            </a:r>
            <a:r>
              <a:rPr lang="en-IN" b="1" u="sng" dirty="0"/>
              <a:t>model </a:t>
            </a:r>
            <a:r>
              <a:rPr lang="en-IN" b="1" dirty="0"/>
              <a:t>:</a:t>
            </a:r>
          </a:p>
          <a:p>
            <a:pPr marL="400050" lvl="1" indent="0">
              <a:buNone/>
            </a:pPr>
            <a:r>
              <a:rPr lang="en-IN" dirty="0" smtClean="0"/>
              <a:t>Suppose </a:t>
            </a:r>
            <a:r>
              <a:rPr lang="en-IN" dirty="0"/>
              <a:t>we have a sample of AIEEE rejects-those who scored below the 30</a:t>
            </a:r>
            <a:r>
              <a:rPr lang="en-IN" baseline="30000" dirty="0"/>
              <a:t>th</a:t>
            </a:r>
            <a:r>
              <a:rPr lang="en-IN" dirty="0"/>
              <a:t> percentile </a:t>
            </a:r>
            <a:r>
              <a:rPr lang="en-IN" dirty="0" smtClean="0"/>
              <a:t>.We </a:t>
            </a:r>
            <a:r>
              <a:rPr lang="en-IN" dirty="0"/>
              <a:t>wish to estimate an IQ </a:t>
            </a:r>
            <a:r>
              <a:rPr lang="en-IN" dirty="0" smtClean="0"/>
              <a:t>equation </a:t>
            </a:r>
          </a:p>
          <a:p>
            <a:pPr marL="400050" lvl="1" indent="0">
              <a:buNone/>
            </a:pPr>
            <a:r>
              <a:rPr lang="en-IN" dirty="0" smtClean="0"/>
              <a:t>AIEEE=f( education, age, socio </a:t>
            </a:r>
            <a:r>
              <a:rPr lang="en-IN" dirty="0"/>
              <a:t>economic characteristics </a:t>
            </a:r>
            <a:r>
              <a:rPr lang="en-IN" dirty="0" smtClean="0"/>
              <a:t>)</a:t>
            </a:r>
            <a:endParaRPr lang="en-IN" dirty="0"/>
          </a:p>
          <a:p>
            <a:pPr marL="0" indent="0">
              <a:buNone/>
            </a:pPr>
            <a:endParaRPr lang="en-IN" dirty="0" smtClean="0"/>
          </a:p>
          <a:p>
            <a:pPr marL="0" indent="0">
              <a:buNone/>
            </a:pPr>
            <a:r>
              <a:rPr lang="en-IN" u="sng" dirty="0" smtClean="0"/>
              <a:t>Some </a:t>
            </a:r>
            <a:r>
              <a:rPr lang="en-IN" u="sng" dirty="0"/>
              <a:t>other examples </a:t>
            </a:r>
            <a:r>
              <a:rPr lang="en-IN" dirty="0" smtClean="0"/>
              <a:t>:</a:t>
            </a:r>
          </a:p>
          <a:p>
            <a:pPr marL="514350" indent="-514350">
              <a:buFont typeface="+mj-lt"/>
              <a:buAutoNum type="arabicPeriod"/>
            </a:pPr>
            <a:r>
              <a:rPr lang="en-IN" dirty="0" smtClean="0"/>
              <a:t>Number </a:t>
            </a:r>
            <a:r>
              <a:rPr lang="en-IN" dirty="0"/>
              <a:t>of extramarital affairs [Fair (1977, 1978)]</a:t>
            </a:r>
          </a:p>
          <a:p>
            <a:pPr marL="514350" indent="-514350">
              <a:buFont typeface="+mj-lt"/>
              <a:buAutoNum type="arabicPeriod"/>
            </a:pPr>
            <a:r>
              <a:rPr lang="en-IN" dirty="0"/>
              <a:t>N</a:t>
            </a:r>
            <a:r>
              <a:rPr lang="en-IN" dirty="0" smtClean="0"/>
              <a:t>umber </a:t>
            </a:r>
            <a:r>
              <a:rPr lang="en-IN" dirty="0"/>
              <a:t>of arrests after release from prison [Witte (1980</a:t>
            </a:r>
            <a:r>
              <a:rPr lang="en-IN" dirty="0" smtClean="0"/>
              <a:t>)]</a:t>
            </a:r>
          </a:p>
          <a:p>
            <a:pPr marL="514350" indent="-514350">
              <a:buFont typeface="+mj-lt"/>
              <a:buAutoNum type="arabicPeriod"/>
            </a:pPr>
            <a:r>
              <a:rPr lang="en-IN" dirty="0" smtClean="0"/>
              <a:t>Annual </a:t>
            </a:r>
            <a:r>
              <a:rPr lang="en-IN" dirty="0"/>
              <a:t>marketing of new chemical entities [Wiggins (</a:t>
            </a:r>
            <a:r>
              <a:rPr lang="en-IN" dirty="0" smtClean="0"/>
              <a:t>1981)]</a:t>
            </a:r>
          </a:p>
          <a:p>
            <a:pPr marL="514350" indent="-514350">
              <a:buFont typeface="+mj-lt"/>
              <a:buAutoNum type="arabicPeriod"/>
            </a:pPr>
            <a:r>
              <a:rPr lang="en-IN" dirty="0"/>
              <a:t>N</a:t>
            </a:r>
            <a:r>
              <a:rPr lang="en-IN" dirty="0" smtClean="0"/>
              <a:t>umber of hours worked by a woman in the labour force [Quester and Greene (1982)]</a:t>
            </a:r>
          </a:p>
          <a:p>
            <a:endParaRPr lang="en-IN" dirty="0"/>
          </a:p>
        </p:txBody>
      </p:sp>
    </p:spTree>
    <p:extLst>
      <p:ext uri="{BB962C8B-B14F-4D97-AF65-F5344CB8AC3E}">
        <p14:creationId xmlns:mc="http://schemas.openxmlformats.org/markup-compatibility/2006" xmlns:mv="urn:schemas-microsoft-com:mac:vml" xmlns:p14="http://schemas.microsoft.com/office/powerpoint/2010/main" xmlns="" val="428348681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solidFill>
                  <a:srgbClr val="FFC000"/>
                </a:solidFill>
              </a:rPr>
              <a:t>AIM OF THE PROJECT</a:t>
            </a:r>
            <a:endParaRPr lang="en-IN" u="sng" dirty="0">
              <a:solidFill>
                <a:srgbClr val="FFC000"/>
              </a:solidFill>
            </a:endParaRPr>
          </a:p>
        </p:txBody>
      </p:sp>
      <p:sp>
        <p:nvSpPr>
          <p:cNvPr id="3" name="Content Placeholder 2"/>
          <p:cNvSpPr>
            <a:spLocks noGrp="1"/>
          </p:cNvSpPr>
          <p:nvPr>
            <p:ph idx="1"/>
          </p:nvPr>
        </p:nvSpPr>
        <p:spPr/>
        <p:txBody>
          <a:bodyPr>
            <a:normAutofit lnSpcReduction="10000"/>
          </a:bodyPr>
          <a:lstStyle/>
          <a:p>
            <a:pPr>
              <a:buNone/>
            </a:pPr>
            <a:r>
              <a:rPr lang="en-IN" sz="2400" dirty="0" smtClean="0"/>
              <a:t>STUDYING LIMITED DEPENDENT VARIABLES</a:t>
            </a:r>
          </a:p>
          <a:p>
            <a:pPr>
              <a:buNone/>
            </a:pPr>
            <a:r>
              <a:rPr lang="en-IN" sz="2400" b="1" cap="all" dirty="0" smtClean="0"/>
              <a:t>1.Study censored model</a:t>
            </a:r>
          </a:p>
          <a:p>
            <a:pPr>
              <a:buNone/>
            </a:pPr>
            <a:r>
              <a:rPr lang="en-IN" sz="2400" dirty="0" smtClean="0"/>
              <a:t>     We regress pension as a function of age,education,tenure,experience &amp; no. of dependents.</a:t>
            </a:r>
          </a:p>
          <a:p>
            <a:pPr>
              <a:buNone/>
            </a:pPr>
            <a:r>
              <a:rPr lang="en-IN" sz="2400" dirty="0" smtClean="0"/>
              <a:t>    </a:t>
            </a:r>
            <a:r>
              <a:rPr lang="en-IN" sz="2400" u="sng" dirty="0" smtClean="0"/>
              <a:t>Censored</a:t>
            </a:r>
            <a:r>
              <a:rPr lang="en-IN" sz="2400" dirty="0" smtClean="0"/>
              <a:t> because a lot of people do not receive pension. so for them pension=0 in the data.</a:t>
            </a:r>
          </a:p>
          <a:p>
            <a:pPr>
              <a:buNone/>
            </a:pPr>
            <a:r>
              <a:rPr lang="en-IN" sz="2800" cap="all" dirty="0" smtClean="0"/>
              <a:t>2.Study truncated model</a:t>
            </a:r>
          </a:p>
          <a:p>
            <a:pPr>
              <a:buNone/>
            </a:pPr>
            <a:r>
              <a:rPr lang="en-IN" sz="2400" dirty="0" smtClean="0"/>
              <a:t>     We regress GATE( a special programme) score on language  test score and mathematics test score received by them prior to taking the GATE. Students enter GATE program only if they receive a minimum GATE score of 40.So the model is </a:t>
            </a:r>
            <a:r>
              <a:rPr lang="en-IN" sz="2400" u="sng" dirty="0" smtClean="0"/>
              <a:t>truncated</a:t>
            </a:r>
            <a:r>
              <a:rPr lang="en-IN" sz="2400" dirty="0" smtClean="0"/>
              <a:t>.  </a:t>
            </a:r>
            <a:endParaRPr lang="en-IN" sz="2400" dirty="0"/>
          </a:p>
        </p:txBody>
      </p:sp>
    </p:spTree>
    <p:extLst>
      <p:ext uri="{BB962C8B-B14F-4D97-AF65-F5344CB8AC3E}">
        <p14:creationId xmlns:mc="http://schemas.openxmlformats.org/markup-compatibility/2006" xmlns:mv="urn:schemas-microsoft-com:mac:vml" xmlns:p14="http://schemas.microsoft.com/office/powerpoint/2010/main" xmlns="" val="24119202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85720" y="0"/>
            <a:ext cx="8643998" cy="6858000"/>
          </a:xfrm>
        </p:spPr>
        <p:txBody>
          <a:bodyPr>
            <a:noAutofit/>
          </a:bodyPr>
          <a:lstStyle/>
          <a:p>
            <a:r>
              <a:rPr lang="en-US" b="1" u="sng" dirty="0" smtClean="0">
                <a:solidFill>
                  <a:srgbClr val="FFC000"/>
                </a:solidFill>
              </a:rPr>
              <a:t>METHODOLOGY AND THEORY</a:t>
            </a:r>
            <a:endParaRPr lang="en-IN" b="1" u="sng" dirty="0" smtClean="0">
              <a:solidFill>
                <a:srgbClr val="FFC000"/>
              </a:solidFill>
            </a:endParaRPr>
          </a:p>
          <a:p>
            <a:pPr algn="just">
              <a:buFont typeface="Wingdings" pitchFamily="2" charset="2"/>
              <a:buChar char="Ø"/>
            </a:pPr>
            <a:endParaRPr lang="en-IN" sz="2000" dirty="0"/>
          </a:p>
          <a:p>
            <a:pPr algn="just">
              <a:buFont typeface="Wingdings" pitchFamily="2" charset="2"/>
              <a:buChar char="Ø"/>
            </a:pPr>
            <a:r>
              <a:rPr lang="en-IN" sz="2000" dirty="0" smtClean="0"/>
              <a:t>A </a:t>
            </a:r>
            <a:r>
              <a:rPr lang="en-IN" sz="2000" b="1" i="1" dirty="0">
                <a:solidFill>
                  <a:schemeClr val="accent6"/>
                </a:solidFill>
              </a:rPr>
              <a:t>limited dependent variable</a:t>
            </a:r>
            <a:r>
              <a:rPr lang="en-IN" sz="2000" dirty="0">
                <a:solidFill>
                  <a:schemeClr val="accent6"/>
                </a:solidFill>
              </a:rPr>
              <a:t>  </a:t>
            </a:r>
            <a:r>
              <a:rPr lang="en-IN" sz="2000" dirty="0" smtClean="0"/>
              <a:t>Y is </a:t>
            </a:r>
            <a:r>
              <a:rPr lang="en-IN" sz="2000" dirty="0"/>
              <a:t>defined as a dependent </a:t>
            </a:r>
            <a:r>
              <a:rPr lang="en-IN" sz="2000" dirty="0" smtClean="0"/>
              <a:t>variable whose </a:t>
            </a:r>
            <a:r>
              <a:rPr lang="en-IN" sz="2000" dirty="0"/>
              <a:t>range is substantively restricted</a:t>
            </a:r>
            <a:r>
              <a:rPr lang="en-IN" sz="2000" dirty="0" smtClean="0"/>
              <a:t>.</a:t>
            </a:r>
          </a:p>
          <a:p>
            <a:pPr algn="just"/>
            <a:endParaRPr lang="en-IN" sz="2000" dirty="0"/>
          </a:p>
          <a:p>
            <a:pPr lvl="0" algn="just">
              <a:buFont typeface="Wingdings" pitchFamily="2" charset="2"/>
              <a:buChar char="Ø"/>
            </a:pPr>
            <a:r>
              <a:rPr lang="en-IN" sz="2000" dirty="0"/>
              <a:t>In the usual linear regression model we write </a:t>
            </a:r>
            <a:r>
              <a:rPr lang="en-IN" sz="2000" dirty="0" smtClean="0"/>
              <a:t>                 </a:t>
            </a:r>
            <a:endParaRPr lang="en-IN" sz="2000" dirty="0"/>
          </a:p>
          <a:p>
            <a:pPr lvl="1" algn="just"/>
            <a:r>
              <a:rPr lang="en-IN" sz="1600" dirty="0"/>
              <a:t>    </a:t>
            </a:r>
            <a:r>
              <a:rPr lang="en-IN" sz="2400" dirty="0"/>
              <a:t>Y</a:t>
            </a:r>
            <a:r>
              <a:rPr lang="en-IN" sz="2400" baseline="-25000" dirty="0"/>
              <a:t>i=</a:t>
            </a:r>
            <a:r>
              <a:rPr lang="en-IN" sz="2400" dirty="0"/>
              <a:t> </a:t>
            </a:r>
            <a:r>
              <a:rPr lang="en-IN" sz="2400" dirty="0" err="1"/>
              <a:t>β’X</a:t>
            </a:r>
            <a:r>
              <a:rPr lang="en-IN" sz="2400" baseline="-25000" dirty="0" err="1"/>
              <a:t>i</a:t>
            </a:r>
            <a:r>
              <a:rPr lang="en-IN" sz="2400" baseline="-25000" dirty="0"/>
              <a:t> </a:t>
            </a:r>
            <a:r>
              <a:rPr lang="en-IN" sz="2400" dirty="0"/>
              <a:t>+ </a:t>
            </a:r>
            <a:r>
              <a:rPr lang="en-IN" sz="2400" dirty="0" err="1"/>
              <a:t>u</a:t>
            </a:r>
            <a:r>
              <a:rPr lang="en-IN" sz="2400" baseline="-25000" dirty="0" err="1"/>
              <a:t>i</a:t>
            </a:r>
            <a:endParaRPr lang="en-IN" sz="2400" dirty="0"/>
          </a:p>
          <a:p>
            <a:pPr lvl="1" algn="just"/>
            <a:r>
              <a:rPr lang="en-IN" sz="2400" dirty="0"/>
              <a:t>   Where </a:t>
            </a:r>
            <a:r>
              <a:rPr lang="en-IN" sz="2400" dirty="0" err="1"/>
              <a:t>u</a:t>
            </a:r>
            <a:r>
              <a:rPr lang="en-IN" sz="2400" baseline="-25000" dirty="0" err="1"/>
              <a:t>i</a:t>
            </a:r>
            <a:r>
              <a:rPr lang="en-IN" sz="2400" baseline="-25000" dirty="0"/>
              <a:t> ~  </a:t>
            </a:r>
            <a:r>
              <a:rPr lang="en-IN" sz="2400" dirty="0"/>
              <a:t>N(0,  </a:t>
            </a:r>
            <a:r>
              <a:rPr lang="en-IN" sz="2400" b="1" dirty="0"/>
              <a:t>σ</a:t>
            </a:r>
            <a:r>
              <a:rPr lang="en-IN" sz="2400" b="1" baseline="30000" dirty="0"/>
              <a:t>2</a:t>
            </a:r>
            <a:r>
              <a:rPr lang="en-IN" sz="2400" b="1" dirty="0" smtClean="0"/>
              <a:t>)</a:t>
            </a:r>
            <a:endParaRPr lang="en-IN" sz="2400" dirty="0"/>
          </a:p>
          <a:p>
            <a:pPr lvl="1" algn="just"/>
            <a:r>
              <a:rPr lang="en-IN" sz="2400" dirty="0"/>
              <a:t>   </a:t>
            </a:r>
            <a:r>
              <a:rPr lang="en-IN" sz="2400" dirty="0" smtClean="0"/>
              <a:t>=&gt;Y</a:t>
            </a:r>
            <a:r>
              <a:rPr lang="en-IN" sz="2400" baseline="-25000" dirty="0" smtClean="0"/>
              <a:t>i </a:t>
            </a:r>
            <a:r>
              <a:rPr lang="en-IN" sz="2400" dirty="0"/>
              <a:t>~N(</a:t>
            </a:r>
            <a:r>
              <a:rPr lang="en-IN" sz="2400" dirty="0" err="1"/>
              <a:t>β’X</a:t>
            </a:r>
            <a:r>
              <a:rPr lang="en-IN" sz="2400" baseline="-25000" dirty="0" err="1"/>
              <a:t>i</a:t>
            </a:r>
            <a:r>
              <a:rPr lang="en-IN" sz="2400" baseline="-25000" dirty="0"/>
              <a:t>, </a:t>
            </a:r>
            <a:r>
              <a:rPr lang="en-IN" sz="2400" dirty="0"/>
              <a:t>, </a:t>
            </a:r>
            <a:r>
              <a:rPr lang="en-IN" sz="2400" b="1" dirty="0"/>
              <a:t>σ</a:t>
            </a:r>
            <a:r>
              <a:rPr lang="en-IN" sz="2400" b="1" baseline="30000" dirty="0"/>
              <a:t>2 </a:t>
            </a:r>
            <a:r>
              <a:rPr lang="en-IN" sz="2400" dirty="0" smtClean="0"/>
              <a:t>)</a:t>
            </a:r>
            <a:endParaRPr lang="en-IN" sz="2400" dirty="0">
              <a:solidFill>
                <a:srgbClr val="FFFF00"/>
              </a:solidFill>
            </a:endParaRPr>
          </a:p>
          <a:p>
            <a:pPr lvl="1" algn="just"/>
            <a:r>
              <a:rPr lang="en-IN" sz="2400" dirty="0"/>
              <a:t>   =&gt; -∞ &lt; Y</a:t>
            </a:r>
            <a:r>
              <a:rPr lang="en-IN" sz="2400" baseline="-25000" dirty="0"/>
              <a:t>i  </a:t>
            </a:r>
            <a:r>
              <a:rPr lang="en-IN" sz="2400" dirty="0"/>
              <a:t>&lt; ∞</a:t>
            </a:r>
          </a:p>
          <a:p>
            <a:pPr algn="just"/>
            <a:r>
              <a:rPr lang="en-IN" sz="2000" dirty="0"/>
              <a:t>However in many economics applications Y</a:t>
            </a:r>
            <a:r>
              <a:rPr lang="en-IN" sz="2000" baseline="-25000" dirty="0"/>
              <a:t>i</a:t>
            </a:r>
            <a:r>
              <a:rPr lang="en-IN" sz="2000" baseline="-25000" dirty="0" smtClean="0"/>
              <a:t> </a:t>
            </a:r>
            <a:r>
              <a:rPr lang="en-IN" sz="2000" dirty="0" smtClean="0"/>
              <a:t>does not </a:t>
            </a:r>
            <a:r>
              <a:rPr lang="en-IN" sz="2000" dirty="0"/>
              <a:t>satisfy this </a:t>
            </a:r>
            <a:r>
              <a:rPr lang="en-IN" sz="2000" dirty="0" smtClean="0"/>
              <a:t>restriction. Mostly </a:t>
            </a:r>
            <a:r>
              <a:rPr lang="en-IN" sz="2000" dirty="0"/>
              <a:t>we have Y</a:t>
            </a:r>
            <a:r>
              <a:rPr lang="en-IN" sz="2000" baseline="-25000" dirty="0"/>
              <a:t>i </a:t>
            </a:r>
            <a:r>
              <a:rPr lang="en-IN" sz="2000" dirty="0"/>
              <a:t> ≥ 0 </a:t>
            </a:r>
            <a:endParaRPr lang="en-IN" sz="2000" dirty="0" smtClean="0"/>
          </a:p>
          <a:p>
            <a:pPr algn="just"/>
            <a:endParaRPr lang="en-IN" sz="2000" u="sng" dirty="0" smtClean="0"/>
          </a:p>
          <a:p>
            <a:pPr algn="just"/>
            <a:r>
              <a:rPr lang="en-IN" sz="2000" u="sng" dirty="0" smtClean="0"/>
              <a:t>Example</a:t>
            </a:r>
            <a:r>
              <a:rPr lang="en-IN" sz="2000" dirty="0" smtClean="0"/>
              <a:t> </a:t>
            </a:r>
            <a:r>
              <a:rPr lang="en-IN" sz="2000" dirty="0"/>
              <a:t>: Working  hours ,where  0≤ Y</a:t>
            </a:r>
            <a:r>
              <a:rPr lang="en-IN" sz="2000" baseline="-25000" dirty="0"/>
              <a:t>i  </a:t>
            </a:r>
            <a:r>
              <a:rPr lang="en-IN" sz="2000" dirty="0"/>
              <a:t>≤ 24</a:t>
            </a:r>
          </a:p>
          <a:p>
            <a:pPr algn="just"/>
            <a:r>
              <a:rPr lang="en-IN" sz="2000" dirty="0">
                <a:solidFill>
                  <a:srgbClr val="FFC000"/>
                </a:solidFill>
              </a:rPr>
              <a:t>           </a:t>
            </a:r>
            <a:r>
              <a:rPr lang="en-IN" sz="2000" dirty="0" smtClean="0">
                <a:solidFill>
                  <a:srgbClr val="FFC000"/>
                </a:solidFill>
              </a:rPr>
              <a:t>               </a:t>
            </a:r>
            <a:r>
              <a:rPr lang="en-IN" sz="2000" dirty="0">
                <a:solidFill>
                  <a:srgbClr val="FFC000"/>
                </a:solidFill>
              </a:rPr>
              <a:t>More </a:t>
            </a:r>
            <a:r>
              <a:rPr lang="en-IN" sz="2000" dirty="0" smtClean="0">
                <a:solidFill>
                  <a:srgbClr val="FFC000"/>
                </a:solidFill>
              </a:rPr>
              <a:t>generally , </a:t>
            </a:r>
            <a:r>
              <a:rPr lang="en-IN" sz="2000" dirty="0">
                <a:solidFill>
                  <a:srgbClr val="FFC000"/>
                </a:solidFill>
              </a:rPr>
              <a:t>a≤ Y</a:t>
            </a:r>
            <a:r>
              <a:rPr lang="en-IN" sz="2000" baseline="-25000" dirty="0">
                <a:solidFill>
                  <a:srgbClr val="FFC000"/>
                </a:solidFill>
              </a:rPr>
              <a:t>i </a:t>
            </a:r>
            <a:r>
              <a:rPr lang="en-IN" sz="2000" dirty="0">
                <a:solidFill>
                  <a:srgbClr val="FFC000"/>
                </a:solidFill>
              </a:rPr>
              <a:t>≤ b.</a:t>
            </a:r>
          </a:p>
          <a:p>
            <a:pPr algn="just"/>
            <a:endParaRPr lang="en-IN" sz="2000" dirty="0"/>
          </a:p>
        </p:txBody>
      </p:sp>
    </p:spTree>
    <p:extLst>
      <p:ext uri="{BB962C8B-B14F-4D97-AF65-F5344CB8AC3E}">
        <p14:creationId xmlns:mc="http://schemas.openxmlformats.org/markup-compatibility/2006" xmlns:mv="urn:schemas-microsoft-com:mac:vml" xmlns:p14="http://schemas.microsoft.com/office/powerpoint/2010/main" xmlns="" val="217019796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214290"/>
            <a:ext cx="8786842" cy="6643710"/>
          </a:xfrm>
        </p:spPr>
        <p:txBody>
          <a:bodyPr>
            <a:normAutofit/>
          </a:bodyPr>
          <a:lstStyle/>
          <a:p>
            <a:pPr>
              <a:buNone/>
            </a:pPr>
            <a:r>
              <a:rPr lang="en-IN" sz="2400" dirty="0"/>
              <a:t>To handle this problem , there are two methods </a:t>
            </a:r>
            <a:r>
              <a:rPr lang="en-IN" sz="2400" dirty="0" smtClean="0"/>
              <a:t>:</a:t>
            </a:r>
          </a:p>
          <a:p>
            <a:pPr>
              <a:buNone/>
            </a:pPr>
            <a:endParaRPr lang="en-IN" sz="2400" dirty="0"/>
          </a:p>
          <a:p>
            <a:pPr marL="457200" lvl="0" indent="-457200">
              <a:buFont typeface="Wingdings" pitchFamily="2" charset="2"/>
              <a:buChar char="Ø"/>
            </a:pPr>
            <a:r>
              <a:rPr lang="en-IN" sz="2400" b="1" i="1" u="sng" dirty="0">
                <a:solidFill>
                  <a:schemeClr val="accent6"/>
                </a:solidFill>
              </a:rPr>
              <a:t>Non linear </a:t>
            </a:r>
            <a:r>
              <a:rPr lang="en-IN" sz="2400" b="1" i="1" u="sng" dirty="0" smtClean="0">
                <a:solidFill>
                  <a:schemeClr val="accent6"/>
                </a:solidFill>
              </a:rPr>
              <a:t>Specification :</a:t>
            </a:r>
            <a:endParaRPr lang="en-IN" sz="2400" dirty="0">
              <a:solidFill>
                <a:schemeClr val="accent6"/>
              </a:solidFill>
            </a:endParaRPr>
          </a:p>
          <a:p>
            <a:pPr>
              <a:buNone/>
            </a:pPr>
            <a:r>
              <a:rPr lang="en-IN" sz="2400" dirty="0" smtClean="0"/>
              <a:t>  We </a:t>
            </a:r>
            <a:r>
              <a:rPr lang="en-IN" sz="2400" dirty="0"/>
              <a:t>write </a:t>
            </a:r>
            <a:r>
              <a:rPr lang="en-IN" dirty="0"/>
              <a:t>Y</a:t>
            </a:r>
            <a:r>
              <a:rPr lang="en-IN" baseline="-25000" dirty="0"/>
              <a:t>i=  </a:t>
            </a:r>
            <a:r>
              <a:rPr lang="en-IN" dirty="0"/>
              <a:t>e </a:t>
            </a:r>
            <a:r>
              <a:rPr lang="en-IN" baseline="30000" dirty="0"/>
              <a:t>β’Xi   +  ui</a:t>
            </a:r>
            <a:endParaRPr lang="en-IN" sz="2400" dirty="0" smtClean="0"/>
          </a:p>
          <a:p>
            <a:pPr lvl="0" fontAlgn="base">
              <a:buNone/>
            </a:pPr>
            <a:r>
              <a:rPr lang="en-IN" sz="2400" dirty="0" smtClean="0"/>
              <a:t>  However </a:t>
            </a:r>
            <a:r>
              <a:rPr lang="en-IN" sz="2400" dirty="0"/>
              <a:t>inference is a problem in this </a:t>
            </a:r>
            <a:r>
              <a:rPr lang="en-IN" sz="2400" dirty="0" smtClean="0"/>
              <a:t>method. </a:t>
            </a:r>
          </a:p>
          <a:p>
            <a:pPr>
              <a:buNone/>
            </a:pPr>
            <a:endParaRPr lang="en-IN" sz="2400" dirty="0" smtClean="0"/>
          </a:p>
          <a:p>
            <a:pPr>
              <a:buFont typeface="Wingdings" pitchFamily="2" charset="2"/>
              <a:buChar char="Ø"/>
            </a:pPr>
            <a:r>
              <a:rPr lang="en-IN" sz="2400" b="1" i="1" u="sng" dirty="0" smtClean="0">
                <a:solidFill>
                  <a:schemeClr val="accent6"/>
                </a:solidFill>
              </a:rPr>
              <a:t>Latent Variable Framework :</a:t>
            </a:r>
            <a:endParaRPr lang="en-IN" sz="2400" dirty="0">
              <a:solidFill>
                <a:schemeClr val="accent6"/>
              </a:solidFill>
            </a:endParaRPr>
          </a:p>
          <a:p>
            <a:pPr>
              <a:buNone/>
            </a:pPr>
            <a:r>
              <a:rPr lang="en-IN" sz="2400" dirty="0" smtClean="0"/>
              <a:t>     We can write it in a latent variable framework.</a:t>
            </a:r>
          </a:p>
          <a:p>
            <a:pPr>
              <a:buNone/>
            </a:pPr>
            <a:r>
              <a:rPr lang="en-IN" sz="2400" dirty="0" smtClean="0"/>
              <a:t>      </a:t>
            </a:r>
            <a:r>
              <a:rPr lang="en-IN" sz="2000" dirty="0" smtClean="0"/>
              <a:t> </a:t>
            </a:r>
            <a:r>
              <a:rPr lang="en-IN" dirty="0" smtClean="0"/>
              <a:t>Y</a:t>
            </a:r>
            <a:r>
              <a:rPr lang="en-IN" baseline="-25000" dirty="0" smtClean="0"/>
              <a:t>i</a:t>
            </a:r>
            <a:r>
              <a:rPr lang="en-IN" dirty="0"/>
              <a:t>*= β’X</a:t>
            </a:r>
            <a:r>
              <a:rPr lang="en-IN" baseline="-25000" dirty="0"/>
              <a:t>i </a:t>
            </a:r>
            <a:r>
              <a:rPr lang="en-IN" dirty="0"/>
              <a:t>+ u</a:t>
            </a:r>
            <a:r>
              <a:rPr lang="en-IN" baseline="-25000" dirty="0"/>
              <a:t>i    </a:t>
            </a:r>
            <a:r>
              <a:rPr lang="en-IN" dirty="0"/>
              <a:t>,  ui ~ N(0,</a:t>
            </a:r>
            <a:r>
              <a:rPr lang="en-IN" b="1" dirty="0"/>
              <a:t> σ</a:t>
            </a:r>
            <a:r>
              <a:rPr lang="en-IN" b="1" baseline="30000" dirty="0"/>
              <a:t>2 </a:t>
            </a:r>
            <a:r>
              <a:rPr lang="en-IN" dirty="0"/>
              <a:t> u)</a:t>
            </a:r>
          </a:p>
          <a:p>
            <a:pPr lvl="1">
              <a:buNone/>
            </a:pPr>
            <a:r>
              <a:rPr lang="en-IN" dirty="0" smtClean="0"/>
              <a:t>           Y</a:t>
            </a:r>
            <a:r>
              <a:rPr lang="en-IN" baseline="-25000" dirty="0" smtClean="0"/>
              <a:t>i</a:t>
            </a:r>
            <a:r>
              <a:rPr lang="en-IN" dirty="0" smtClean="0"/>
              <a:t> </a:t>
            </a:r>
            <a:r>
              <a:rPr lang="en-IN" dirty="0"/>
              <a:t>= Yi*  if Y</a:t>
            </a:r>
            <a:r>
              <a:rPr lang="en-IN" baseline="-25000" dirty="0"/>
              <a:t>i</a:t>
            </a:r>
            <a:r>
              <a:rPr lang="en-IN" dirty="0"/>
              <a:t>* &gt;0</a:t>
            </a:r>
          </a:p>
          <a:p>
            <a:pPr lvl="1">
              <a:buNone/>
            </a:pPr>
            <a:r>
              <a:rPr lang="en-IN" dirty="0" smtClean="0"/>
              <a:t>               </a:t>
            </a:r>
            <a:r>
              <a:rPr lang="en-IN" dirty="0"/>
              <a:t>= 0    if  Y</a:t>
            </a:r>
            <a:r>
              <a:rPr lang="en-IN" baseline="-25000" dirty="0"/>
              <a:t>i</a:t>
            </a:r>
            <a:r>
              <a:rPr lang="en-IN" dirty="0"/>
              <a:t>* ≤ 0</a:t>
            </a:r>
          </a:p>
          <a:p>
            <a:pPr>
              <a:buNone/>
            </a:pPr>
            <a:r>
              <a:rPr lang="en-IN" sz="2400" dirty="0" smtClean="0"/>
              <a:t>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500042"/>
            <a:ext cx="8501122" cy="6072230"/>
          </a:xfrm>
        </p:spPr>
        <p:txBody>
          <a:bodyPr>
            <a:normAutofit fontScale="92500" lnSpcReduction="10000"/>
          </a:bodyPr>
          <a:lstStyle/>
          <a:p>
            <a:pPr>
              <a:buNone/>
            </a:pPr>
            <a:r>
              <a:rPr lang="en-IN" sz="2400" u="sng" dirty="0"/>
              <a:t>The two types of limited dependent variable models are</a:t>
            </a:r>
            <a:r>
              <a:rPr lang="en-IN" sz="2400" dirty="0"/>
              <a:t> </a:t>
            </a:r>
            <a:r>
              <a:rPr lang="en-IN" sz="2400" dirty="0" smtClean="0"/>
              <a:t>:</a:t>
            </a:r>
          </a:p>
          <a:p>
            <a:endParaRPr lang="en-IN" sz="2000" dirty="0"/>
          </a:p>
          <a:p>
            <a:pPr lvl="0">
              <a:buFont typeface="Wingdings" pitchFamily="2" charset="2"/>
              <a:buChar char="Ø"/>
            </a:pPr>
            <a:r>
              <a:rPr lang="en-IN" sz="2000" b="1" i="1" u="sng" dirty="0">
                <a:solidFill>
                  <a:schemeClr val="accent6"/>
                </a:solidFill>
              </a:rPr>
              <a:t>Censoring</a:t>
            </a:r>
            <a:r>
              <a:rPr lang="en-IN" sz="2000" b="1" i="1" dirty="0" smtClean="0">
                <a:solidFill>
                  <a:schemeClr val="accent6"/>
                </a:solidFill>
              </a:rPr>
              <a:t>  </a:t>
            </a:r>
            <a:r>
              <a:rPr lang="en-IN" sz="2000" dirty="0" smtClean="0"/>
              <a:t>occurs </a:t>
            </a:r>
            <a:r>
              <a:rPr lang="en-IN" sz="2000" dirty="0"/>
              <a:t>when the values of the dependent variable are restricted to a range of values </a:t>
            </a:r>
            <a:r>
              <a:rPr lang="en-IN" sz="2000" dirty="0" smtClean="0"/>
              <a:t>ie</a:t>
            </a:r>
            <a:r>
              <a:rPr lang="en-IN" sz="2000" dirty="0"/>
              <a:t>.</a:t>
            </a:r>
            <a:r>
              <a:rPr lang="en-IN" sz="2000" dirty="0" smtClean="0"/>
              <a:t> </a:t>
            </a:r>
            <a:r>
              <a:rPr lang="en-IN" sz="2000" dirty="0"/>
              <a:t>we observe both Y</a:t>
            </a:r>
            <a:r>
              <a:rPr lang="en-IN" sz="2000" baseline="-25000" dirty="0"/>
              <a:t>i</a:t>
            </a:r>
            <a:r>
              <a:rPr lang="en-IN" sz="2000" dirty="0"/>
              <a:t> =0 and Y</a:t>
            </a:r>
            <a:r>
              <a:rPr lang="en-IN" sz="2000" baseline="-25000" dirty="0"/>
              <a:t>i</a:t>
            </a:r>
            <a:r>
              <a:rPr lang="en-IN" sz="2000" dirty="0"/>
              <a:t> &gt;0</a:t>
            </a:r>
            <a:r>
              <a:rPr lang="en-IN" sz="2000" dirty="0" smtClean="0"/>
              <a:t>.</a:t>
            </a:r>
          </a:p>
          <a:p>
            <a:pPr>
              <a:buNone/>
            </a:pPr>
            <a:r>
              <a:rPr lang="en-IN" sz="2000" dirty="0" smtClean="0"/>
              <a:t>     </a:t>
            </a:r>
          </a:p>
          <a:p>
            <a:pPr lvl="0">
              <a:buNone/>
            </a:pPr>
            <a:r>
              <a:rPr lang="en-IN" sz="2000" dirty="0" smtClean="0"/>
              <a:t>      When data is censored the distribution that applies to the sample data is a mixture of discrete and continuous distribution. The total probability is 1 as required ,so we simply assign the full probability in the censored region to the censoring point ,in this case 0.</a:t>
            </a:r>
          </a:p>
          <a:p>
            <a:pPr>
              <a:buNone/>
            </a:pPr>
            <a:endParaRPr lang="en-US" sz="2000" dirty="0" smtClean="0"/>
          </a:p>
          <a:p>
            <a:pPr>
              <a:buNone/>
            </a:pPr>
            <a:endParaRPr lang="en-US" sz="2000" dirty="0" smtClean="0"/>
          </a:p>
          <a:p>
            <a:pPr>
              <a:buNone/>
            </a:pPr>
            <a:endParaRPr lang="en-US" sz="2000" dirty="0" smtClean="0"/>
          </a:p>
          <a:p>
            <a:pPr>
              <a:buNone/>
            </a:pPr>
            <a:r>
              <a:rPr lang="en-US" sz="2000" dirty="0" smtClean="0"/>
              <a:t>              P(Yi&gt;0)</a:t>
            </a:r>
          </a:p>
          <a:p>
            <a:pPr>
              <a:buNone/>
            </a:pPr>
            <a:r>
              <a:rPr lang="en-US" sz="2000" dirty="0" smtClean="0"/>
              <a:t>                                       P(Yi=0)</a:t>
            </a:r>
          </a:p>
          <a:p>
            <a:pPr>
              <a:buNone/>
            </a:pPr>
            <a:endParaRPr lang="en-US" sz="2000" dirty="0" smtClean="0"/>
          </a:p>
          <a:p>
            <a:pPr>
              <a:buFont typeface="Wingdings" pitchFamily="2" charset="2"/>
              <a:buChar char="Ø"/>
            </a:pPr>
            <a:r>
              <a:rPr lang="en-IN" sz="2000" b="1" i="1" u="sng" dirty="0" smtClean="0">
                <a:solidFill>
                  <a:schemeClr val="accent6"/>
                </a:solidFill>
              </a:rPr>
              <a:t>Truncation</a:t>
            </a:r>
            <a:endParaRPr lang="en-IN" sz="2000" dirty="0" smtClean="0">
              <a:solidFill>
                <a:schemeClr val="accent6"/>
              </a:solidFill>
            </a:endParaRPr>
          </a:p>
          <a:p>
            <a:pPr>
              <a:buNone/>
            </a:pPr>
            <a:r>
              <a:rPr lang="en-IN" sz="2000" dirty="0" smtClean="0"/>
              <a:t> In a truncated model we observe only Y</a:t>
            </a:r>
            <a:r>
              <a:rPr lang="en-IN" sz="2000" baseline="-25000" dirty="0" smtClean="0"/>
              <a:t>i</a:t>
            </a:r>
            <a:r>
              <a:rPr lang="en-IN" sz="2000" dirty="0" smtClean="0"/>
              <a:t> &gt; 0.Here the area under the curve </a:t>
            </a:r>
          </a:p>
          <a:p>
            <a:pPr>
              <a:buNone/>
            </a:pPr>
            <a:r>
              <a:rPr lang="en-US" sz="2000" dirty="0" smtClean="0"/>
              <a:t>after the truncation is scaled down so that its total area is 1.</a:t>
            </a:r>
            <a:endParaRPr lang="en-IN" sz="2000" dirty="0" smtClean="0"/>
          </a:p>
          <a:p>
            <a:pPr>
              <a:buNone/>
            </a:pPr>
            <a:endParaRPr lang="en-US" sz="2000" dirty="0" smtClean="0"/>
          </a:p>
          <a:p>
            <a:pPr>
              <a:buNone/>
            </a:pPr>
            <a:endParaRPr lang="en-IN" sz="2000" dirty="0"/>
          </a:p>
          <a:p>
            <a:pPr lvl="0">
              <a:buNone/>
            </a:pPr>
            <a:endParaRPr lang="en-IN" sz="2000" dirty="0"/>
          </a:p>
          <a:p>
            <a:pPr>
              <a:buFont typeface="Wingdings" pitchFamily="2" charset="2"/>
              <a:buChar char="Ø"/>
            </a:pPr>
            <a:endParaRPr lang="en-IN" sz="2000" dirty="0"/>
          </a:p>
        </p:txBody>
      </p:sp>
      <p:pic>
        <p:nvPicPr>
          <p:cNvPr id="4" name="Picture 3" descr="http://cnx.org/content/m16983/latest/3a.png"/>
          <p:cNvPicPr/>
          <p:nvPr/>
        </p:nvPicPr>
        <p:blipFill>
          <a:blip r:embed="rId2" cstate="print"/>
          <a:srcRect/>
          <a:stretch>
            <a:fillRect/>
          </a:stretch>
        </p:blipFill>
        <p:spPr bwMode="auto">
          <a:xfrm>
            <a:off x="3643306" y="3714752"/>
            <a:ext cx="3286148" cy="1500198"/>
          </a:xfrm>
          <a:prstGeom prst="rect">
            <a:avLst/>
          </a:prstGeom>
          <a:solidFill>
            <a:srgbClr val="FFC000"/>
          </a:solidFill>
          <a:ln w="9525">
            <a:noFill/>
            <a:miter lim="800000"/>
            <a:headEnd/>
            <a:tailEnd/>
          </a:ln>
        </p:spPr>
      </p:pic>
      <p:cxnSp>
        <p:nvCxnSpPr>
          <p:cNvPr id="5" name="AutoShape 3"/>
          <p:cNvCxnSpPr>
            <a:cxnSpLocks noChangeShapeType="1"/>
          </p:cNvCxnSpPr>
          <p:nvPr/>
        </p:nvCxnSpPr>
        <p:spPr bwMode="auto">
          <a:xfrm flipV="1">
            <a:off x="1428728" y="4071942"/>
            <a:ext cx="3500462" cy="500065"/>
          </a:xfrm>
          <a:prstGeom prst="straightConnector1">
            <a:avLst/>
          </a:prstGeom>
          <a:noFill/>
          <a:ln w="9525">
            <a:solidFill>
              <a:srgbClr val="000000"/>
            </a:solidFill>
            <a:round/>
            <a:headEnd/>
            <a:tailEnd type="triangle" w="med" len="med"/>
          </a:ln>
        </p:spPr>
      </p:cxnSp>
      <p:cxnSp>
        <p:nvCxnSpPr>
          <p:cNvPr id="6" name="AutoShape 2"/>
          <p:cNvCxnSpPr>
            <a:cxnSpLocks noChangeShapeType="1"/>
          </p:cNvCxnSpPr>
          <p:nvPr/>
        </p:nvCxnSpPr>
        <p:spPr bwMode="auto">
          <a:xfrm flipV="1">
            <a:off x="2500298" y="4857760"/>
            <a:ext cx="1928826" cy="2"/>
          </a:xfrm>
          <a:prstGeom prst="straightConnector1">
            <a:avLst/>
          </a:prstGeom>
          <a:noFill/>
          <a:ln w="9525">
            <a:solidFill>
              <a:srgbClr val="000000"/>
            </a:solidFill>
            <a:round/>
            <a:headEnd/>
            <a:tailEnd type="triangle" w="med" len="med"/>
          </a:ln>
        </p:spPr>
      </p:cxnSp>
      <p:cxnSp>
        <p:nvCxnSpPr>
          <p:cNvPr id="7" name="Straight Connector 6"/>
          <p:cNvCxnSpPr/>
          <p:nvPr/>
        </p:nvCxnSpPr>
        <p:spPr>
          <a:xfrm rot="5400000">
            <a:off x="4322761" y="3106735"/>
            <a:ext cx="64294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5400000">
            <a:off x="4464843" y="4750603"/>
            <a:ext cx="785818"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376</TotalTime>
  <Words>1323</Words>
  <Application>Microsoft Office PowerPoint</Application>
  <PresentationFormat>On-screen Show (4:3)</PresentationFormat>
  <Paragraphs>261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LIMITED DEPENDENT VARIABLE MODELS</vt:lpstr>
      <vt:lpstr>Introduction</vt:lpstr>
      <vt:lpstr>Slide 3</vt:lpstr>
      <vt:lpstr>IMPORTANT POINT: There are several observations where the expenditure is zero. This feature destroys the linearity assumption. So  the least squares method is inappropriate.</vt:lpstr>
      <vt:lpstr>Slide 5</vt:lpstr>
      <vt:lpstr>AIM OF THE PROJECT</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Censored model</vt:lpstr>
      <vt:lpstr>PROC QLIM </vt:lpstr>
      <vt:lpstr>Censored regression-Maximum likelihood SAS commands</vt:lpstr>
      <vt:lpstr>Censored Regression Maximum Likelihood Results</vt:lpstr>
      <vt:lpstr>Heckman’s method </vt:lpstr>
      <vt:lpstr>Censored regression heckman commands</vt:lpstr>
      <vt:lpstr>Censored Regression Heckman’s Method Results</vt:lpstr>
      <vt:lpstr>Truncated Model</vt:lpstr>
      <vt:lpstr>Truncated regression maximum likelihood commands</vt:lpstr>
      <vt:lpstr>Truncated regression-max likelihood results</vt:lpstr>
      <vt:lpstr>Truncated regression summary statistics and histogram commands</vt:lpstr>
      <vt:lpstr>Histogram of the truncated data</vt:lpstr>
      <vt:lpstr>Truncated model- summary statistics and histogram results</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Apurva</dc:creator>
  <cp:lastModifiedBy>AMRAPALI</cp:lastModifiedBy>
  <cp:revision>48</cp:revision>
  <dcterms:created xsi:type="dcterms:W3CDTF">2013-04-19T08:29:46Z</dcterms:created>
  <dcterms:modified xsi:type="dcterms:W3CDTF">2013-05-18T18:52:16Z</dcterms:modified>
</cp:coreProperties>
</file>