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3" r:id="rId19"/>
    <p:sldId id="277" r:id="rId20"/>
    <p:sldId id="274" r:id="rId21"/>
    <p:sldId id="275"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203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E2DC9-D569-9E48-A4AE-688115CD396E}" type="datetimeFigureOut">
              <a:rPr lang="en-US" smtClean="0"/>
              <a:t>08/01/19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694B24-F5E6-0040-8288-A623E02AEAA3}" type="slidenum">
              <a:rPr lang="en-US" smtClean="0"/>
              <a:t>‹#›</a:t>
            </a:fld>
            <a:endParaRPr lang="en-US"/>
          </a:p>
        </p:txBody>
      </p:sp>
    </p:spTree>
    <p:extLst>
      <p:ext uri="{BB962C8B-B14F-4D97-AF65-F5344CB8AC3E}">
        <p14:creationId xmlns:p14="http://schemas.microsoft.com/office/powerpoint/2010/main" val="615063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definition of civil society is being used in a </a:t>
            </a:r>
            <a:r>
              <a:rPr lang="en-US" baseline="0" dirty="0" err="1" smtClean="0"/>
              <a:t>Gramscian</a:t>
            </a:r>
            <a:r>
              <a:rPr lang="en-US" baseline="0" dirty="0" smtClean="0"/>
              <a:t> sense to include</a:t>
            </a:r>
            <a:r>
              <a:rPr lang="en-US" dirty="0" smtClean="0"/>
              <a:t> social movements, non government </a:t>
            </a:r>
            <a:r>
              <a:rPr lang="en-US" dirty="0" err="1" smtClean="0"/>
              <a:t>organisations</a:t>
            </a:r>
            <a:r>
              <a:rPr lang="en-US" dirty="0" smtClean="0"/>
              <a:t>, academia and political parties </a:t>
            </a:r>
          </a:p>
          <a:p>
            <a:endParaRPr lang="en-US" dirty="0"/>
          </a:p>
        </p:txBody>
      </p:sp>
      <p:sp>
        <p:nvSpPr>
          <p:cNvPr id="4" name="Slide Number Placeholder 3"/>
          <p:cNvSpPr>
            <a:spLocks noGrp="1"/>
          </p:cNvSpPr>
          <p:nvPr>
            <p:ph type="sldNum" sz="quarter" idx="10"/>
          </p:nvPr>
        </p:nvSpPr>
        <p:spPr/>
        <p:txBody>
          <a:bodyPr/>
          <a:lstStyle/>
          <a:p>
            <a:fld id="{41694B24-F5E6-0040-8288-A623E02AEAA3}" type="slidenum">
              <a:rPr lang="en-US" smtClean="0"/>
              <a:t>2</a:t>
            </a:fld>
            <a:endParaRPr lang="en-US"/>
          </a:p>
        </p:txBody>
      </p:sp>
    </p:spTree>
    <p:extLst>
      <p:ext uri="{BB962C8B-B14F-4D97-AF65-F5344CB8AC3E}">
        <p14:creationId xmlns:p14="http://schemas.microsoft.com/office/powerpoint/2010/main" val="288111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08/01/19</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08/01/19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08/01/19</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08/01/19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08/01/19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08/01/19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08/01/19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08/01/19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08/01/19</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08/01/19</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b="1" dirty="0" err="1">
                <a:effectLst/>
              </a:rPr>
              <a:t>Commercialisation</a:t>
            </a:r>
            <a:r>
              <a:rPr lang="en-US" sz="3200" b="1" dirty="0">
                <a:effectLst/>
              </a:rPr>
              <a:t> of medical care and Public Medical Insurance Schemes in India: Who Benefits?</a:t>
            </a:r>
            <a:r>
              <a:rPr lang="en-US" sz="3200" dirty="0">
                <a:effectLst/>
              </a:rPr>
              <a:t/>
            </a:r>
            <a:br>
              <a:rPr lang="en-US" sz="3200" dirty="0">
                <a:effectLst/>
              </a:rPr>
            </a:br>
            <a:r>
              <a:rPr lang="en-US" sz="3200" b="1" dirty="0">
                <a:effectLst/>
              </a:rPr>
              <a:t> </a:t>
            </a:r>
            <a:endParaRPr lang="en-US" sz="3200" dirty="0">
              <a:effectLst/>
            </a:endParaRPr>
          </a:p>
        </p:txBody>
      </p:sp>
      <p:sp>
        <p:nvSpPr>
          <p:cNvPr id="3" name="Subtitle 2"/>
          <p:cNvSpPr>
            <a:spLocks noGrp="1"/>
          </p:cNvSpPr>
          <p:nvPr>
            <p:ph type="subTitle" idx="1"/>
          </p:nvPr>
        </p:nvSpPr>
        <p:spPr/>
        <p:txBody>
          <a:bodyPr>
            <a:normAutofit fontScale="62500" lnSpcReduction="20000"/>
          </a:bodyPr>
          <a:lstStyle/>
          <a:p>
            <a:r>
              <a:rPr lang="en-US" sz="3600" b="1" dirty="0">
                <a:effectLst/>
              </a:rPr>
              <a:t>Rama V. </a:t>
            </a:r>
            <a:r>
              <a:rPr lang="en-US" sz="3600" b="1" dirty="0" err="1">
                <a:effectLst/>
              </a:rPr>
              <a:t>Baru</a:t>
            </a:r>
            <a:r>
              <a:rPr lang="en-US" sz="3600" dirty="0">
                <a:effectLst/>
              </a:rPr>
              <a:t/>
            </a:r>
            <a:br>
              <a:rPr lang="en-US" sz="3600" dirty="0">
                <a:effectLst/>
              </a:rPr>
            </a:br>
            <a:r>
              <a:rPr lang="en-US" sz="3600" dirty="0" smtClean="0">
                <a:effectLst/>
              </a:rPr>
              <a:t>Professor</a:t>
            </a:r>
          </a:p>
          <a:p>
            <a:r>
              <a:rPr lang="en-US" sz="3600" dirty="0" smtClean="0">
                <a:effectLst/>
              </a:rPr>
              <a:t>Centre of Social Medicine and Community Health</a:t>
            </a:r>
          </a:p>
          <a:p>
            <a:r>
              <a:rPr lang="en-US" sz="3600" dirty="0" smtClean="0">
                <a:effectLst/>
              </a:rPr>
              <a:t>Jawaharlal Nehru University</a:t>
            </a:r>
          </a:p>
          <a:p>
            <a:r>
              <a:rPr lang="en-US" sz="3600" dirty="0" smtClean="0">
                <a:effectLst/>
              </a:rPr>
              <a:t>New Delhi</a:t>
            </a:r>
            <a:endParaRPr lang="en-US" sz="3600" dirty="0"/>
          </a:p>
        </p:txBody>
      </p:sp>
    </p:spTree>
    <p:extLst>
      <p:ext uri="{BB962C8B-B14F-4D97-AF65-F5344CB8AC3E}">
        <p14:creationId xmlns:p14="http://schemas.microsoft.com/office/powerpoint/2010/main" val="2928833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endParaRPr lang="en-US" dirty="0" smtClean="0"/>
          </a:p>
          <a:p>
            <a:pPr algn="just"/>
            <a:r>
              <a:rPr lang="en-US" b="1" dirty="0" smtClean="0"/>
              <a:t>The State and Centre led targeted public medical insurance </a:t>
            </a:r>
            <a:r>
              <a:rPr lang="en-US" b="1" dirty="0" err="1" smtClean="0"/>
              <a:t>programmes</a:t>
            </a:r>
            <a:r>
              <a:rPr lang="en-US" b="1" dirty="0" smtClean="0"/>
              <a:t> are initiated in the 2000s</a:t>
            </a:r>
          </a:p>
          <a:p>
            <a:pPr algn="just"/>
            <a:r>
              <a:rPr lang="en-US" b="1" dirty="0" smtClean="0"/>
              <a:t>The first such </a:t>
            </a:r>
            <a:r>
              <a:rPr lang="en-US" b="1" dirty="0" err="1" smtClean="0"/>
              <a:t>programme</a:t>
            </a:r>
            <a:r>
              <a:rPr lang="en-US" b="1" dirty="0" smtClean="0"/>
              <a:t> is </a:t>
            </a:r>
            <a:r>
              <a:rPr lang="en-US" b="1" dirty="0" err="1" smtClean="0"/>
              <a:t>Yeshsvani</a:t>
            </a:r>
            <a:r>
              <a:rPr lang="en-US" b="1" dirty="0" smtClean="0"/>
              <a:t> in Karnataka in 2003</a:t>
            </a:r>
          </a:p>
          <a:p>
            <a:pPr algn="just"/>
            <a:r>
              <a:rPr lang="en-US" b="1" dirty="0" smtClean="0"/>
              <a:t>For institutional deliveries the </a:t>
            </a:r>
            <a:r>
              <a:rPr lang="en-US" b="1" dirty="0" err="1" smtClean="0"/>
              <a:t>Chiranjivi</a:t>
            </a:r>
            <a:r>
              <a:rPr lang="en-US" b="1" dirty="0" smtClean="0"/>
              <a:t> and </a:t>
            </a:r>
            <a:r>
              <a:rPr lang="en-US" b="1" dirty="0" err="1" smtClean="0"/>
              <a:t>Janani</a:t>
            </a:r>
            <a:r>
              <a:rPr lang="en-US" b="1" dirty="0" smtClean="0"/>
              <a:t> </a:t>
            </a:r>
            <a:r>
              <a:rPr lang="en-US" b="1" dirty="0" err="1" smtClean="0"/>
              <a:t>Suraksha</a:t>
            </a:r>
            <a:r>
              <a:rPr lang="en-US" b="1" dirty="0" smtClean="0"/>
              <a:t> </a:t>
            </a:r>
            <a:r>
              <a:rPr lang="en-US" b="1" dirty="0" err="1" smtClean="0"/>
              <a:t>Yojana</a:t>
            </a:r>
            <a:endParaRPr lang="en-US" b="1" dirty="0" smtClean="0"/>
          </a:p>
          <a:p>
            <a:pPr algn="just"/>
            <a:r>
              <a:rPr lang="en-US" b="1" dirty="0" smtClean="0"/>
              <a:t>Partnership between public financing and mixed provisioning </a:t>
            </a:r>
          </a:p>
          <a:p>
            <a:pPr algn="just"/>
            <a:r>
              <a:rPr lang="en-US" b="1" dirty="0" smtClean="0"/>
              <a:t>It gave a boost to the private sector and simultaneously gave political mileage as a populist </a:t>
            </a:r>
            <a:r>
              <a:rPr lang="en-US" b="1" dirty="0" err="1" smtClean="0"/>
              <a:t>programme</a:t>
            </a:r>
            <a:r>
              <a:rPr lang="en-US" b="1" dirty="0" smtClean="0"/>
              <a:t> for the poor.</a:t>
            </a:r>
          </a:p>
          <a:p>
            <a:pPr algn="just"/>
            <a:endParaRPr lang="en-US" b="1" dirty="0" smtClean="0"/>
          </a:p>
        </p:txBody>
      </p:sp>
    </p:spTree>
    <p:extLst>
      <p:ext uri="{BB962C8B-B14F-4D97-AF65-F5344CB8AC3E}">
        <p14:creationId xmlns:p14="http://schemas.microsoft.com/office/powerpoint/2010/main" val="2214289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7" name="Content Placeholder 6"/>
          <p:cNvSpPr>
            <a:spLocks noGrp="1"/>
          </p:cNvSpPr>
          <p:nvPr>
            <p:ph idx="1"/>
          </p:nvPr>
        </p:nvSpPr>
        <p:spPr/>
        <p:txBody>
          <a:bodyPr>
            <a:normAutofit fontScale="70000" lnSpcReduction="20000"/>
          </a:bodyPr>
          <a:lstStyle/>
          <a:p>
            <a:pPr marL="0" indent="0">
              <a:buNone/>
            </a:pPr>
            <a:r>
              <a:rPr lang="en-US" dirty="0" smtClean="0"/>
              <a:t>Based on a synthesis of the evidence there are some key concerns:</a:t>
            </a:r>
          </a:p>
          <a:p>
            <a:r>
              <a:rPr lang="en-US" dirty="0" smtClean="0">
                <a:effectLst/>
              </a:rPr>
              <a:t>All these </a:t>
            </a:r>
            <a:r>
              <a:rPr lang="en-US" dirty="0">
                <a:effectLst/>
              </a:rPr>
              <a:t>schemes focus only on curative care at the secondary and tertiary levels </a:t>
            </a:r>
            <a:r>
              <a:rPr lang="en-US" dirty="0" smtClean="0">
                <a:effectLst/>
              </a:rPr>
              <a:t>. </a:t>
            </a:r>
          </a:p>
          <a:p>
            <a:r>
              <a:rPr lang="en-US" dirty="0" smtClean="0">
                <a:effectLst/>
              </a:rPr>
              <a:t> </a:t>
            </a:r>
            <a:r>
              <a:rPr lang="en-US" dirty="0">
                <a:effectLst/>
              </a:rPr>
              <a:t>Therefore the hospital becomes the </a:t>
            </a:r>
            <a:r>
              <a:rPr lang="en-US" dirty="0" err="1">
                <a:effectLst/>
              </a:rPr>
              <a:t>centre</a:t>
            </a:r>
            <a:r>
              <a:rPr lang="en-US" dirty="0">
                <a:effectLst/>
              </a:rPr>
              <a:t> of the working of </a:t>
            </a:r>
            <a:r>
              <a:rPr lang="en-US" dirty="0" smtClean="0">
                <a:effectLst/>
              </a:rPr>
              <a:t>these </a:t>
            </a:r>
            <a:r>
              <a:rPr lang="en-US" dirty="0">
                <a:effectLst/>
              </a:rPr>
              <a:t>scheme. </a:t>
            </a:r>
            <a:endParaRPr lang="en-US" dirty="0" smtClean="0">
              <a:effectLst/>
            </a:endParaRPr>
          </a:p>
          <a:p>
            <a:r>
              <a:rPr lang="en-US" dirty="0" smtClean="0">
                <a:effectLst/>
              </a:rPr>
              <a:t>The </a:t>
            </a:r>
            <a:r>
              <a:rPr lang="en-US" dirty="0">
                <a:effectLst/>
              </a:rPr>
              <a:t>schemes are public-private arrangements wherein the financing is by the government while the provisioning is by the public and private sectors.  </a:t>
            </a:r>
            <a:endParaRPr lang="en-US" dirty="0" smtClean="0">
              <a:effectLst/>
            </a:endParaRPr>
          </a:p>
          <a:p>
            <a:r>
              <a:rPr lang="en-US" dirty="0" smtClean="0">
                <a:effectLst/>
              </a:rPr>
              <a:t>Given </a:t>
            </a:r>
            <a:r>
              <a:rPr lang="en-US" dirty="0">
                <a:effectLst/>
              </a:rPr>
              <a:t>the weak state of public services, the </a:t>
            </a:r>
            <a:r>
              <a:rPr lang="en-US" dirty="0" smtClean="0">
                <a:effectLst/>
              </a:rPr>
              <a:t>‘for profit’ </a:t>
            </a:r>
            <a:r>
              <a:rPr lang="en-US" dirty="0">
                <a:effectLst/>
              </a:rPr>
              <a:t>segment of the private sector plays an important role in provisioning.  </a:t>
            </a:r>
          </a:p>
          <a:p>
            <a:r>
              <a:rPr lang="en-US" dirty="0" smtClean="0">
                <a:effectLst/>
              </a:rPr>
              <a:t>The </a:t>
            </a:r>
            <a:r>
              <a:rPr lang="en-US" dirty="0">
                <a:effectLst/>
              </a:rPr>
              <a:t>spread of the private sector is  uneven marked by inter and intra state variations in the availability and accessibility of health services.  They tend to be concentrated in urban areas and in developed states. </a:t>
            </a:r>
            <a:endParaRPr lang="en-US" dirty="0" smtClean="0">
              <a:effectLst/>
            </a:endParaRPr>
          </a:p>
          <a:p>
            <a:endParaRPr lang="en-US" dirty="0"/>
          </a:p>
        </p:txBody>
      </p:sp>
    </p:spTree>
    <p:extLst>
      <p:ext uri="{BB962C8B-B14F-4D97-AF65-F5344CB8AC3E}">
        <p14:creationId xmlns:p14="http://schemas.microsoft.com/office/powerpoint/2010/main" val="422509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 </a:t>
            </a:r>
            <a:r>
              <a:rPr lang="en-US" dirty="0" smtClean="0">
                <a:effectLst/>
              </a:rPr>
              <a:t>The </a:t>
            </a:r>
            <a:r>
              <a:rPr lang="en-US" dirty="0">
                <a:effectLst/>
              </a:rPr>
              <a:t>heterogeneous character of the private sector </a:t>
            </a:r>
            <a:r>
              <a:rPr lang="en-US" dirty="0" smtClean="0">
                <a:effectLst/>
              </a:rPr>
              <a:t> </a:t>
            </a:r>
            <a:r>
              <a:rPr lang="en-US" dirty="0">
                <a:effectLst/>
              </a:rPr>
              <a:t>that it is largely unregulated has implications for price and quality of services. </a:t>
            </a:r>
          </a:p>
          <a:p>
            <a:r>
              <a:rPr lang="en-US" dirty="0">
                <a:effectLst/>
              </a:rPr>
              <a:t> G</a:t>
            </a:r>
            <a:r>
              <a:rPr lang="en-US" dirty="0" smtClean="0">
                <a:effectLst/>
              </a:rPr>
              <a:t>iven </a:t>
            </a:r>
            <a:r>
              <a:rPr lang="en-US" dirty="0">
                <a:effectLst/>
              </a:rPr>
              <a:t>the anarchy of the market in medical care there is a danger of inflation of cost to the government. </a:t>
            </a:r>
            <a:endParaRPr lang="en-US" dirty="0" smtClean="0">
              <a:effectLst/>
            </a:endParaRPr>
          </a:p>
          <a:p>
            <a:r>
              <a:rPr lang="en-US" dirty="0">
                <a:effectLst/>
              </a:rPr>
              <a:t>There is also a fiscal risk to those who are covered by this scheme since the private hospitals recover costs beyond what has been set from the patient. </a:t>
            </a:r>
            <a:endParaRPr lang="en-US" dirty="0" smtClean="0">
              <a:effectLst/>
            </a:endParaRPr>
          </a:p>
          <a:p>
            <a:endParaRPr lang="en-US" dirty="0"/>
          </a:p>
          <a:p>
            <a:endParaRPr lang="en-US" dirty="0"/>
          </a:p>
        </p:txBody>
      </p:sp>
    </p:spTree>
    <p:extLst>
      <p:ext uri="{BB962C8B-B14F-4D97-AF65-F5344CB8AC3E}">
        <p14:creationId xmlns:p14="http://schemas.microsoft.com/office/powerpoint/2010/main" val="3969516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129595"/>
            <a:ext cx="7583488" cy="1283167"/>
          </a:xfrm>
        </p:spPr>
        <p:txBody>
          <a:bodyPr/>
          <a:lstStyle/>
          <a:p>
            <a:r>
              <a:rPr lang="en-US" sz="3600" dirty="0" smtClean="0"/>
              <a:t>Characteristics of Public medical Insurance Sche</a:t>
            </a:r>
            <a:r>
              <a:rPr lang="en-US" dirty="0" smtClean="0"/>
              <a:t>mes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The common characteristics that emerge from the synthesis of evidence are:</a:t>
            </a:r>
          </a:p>
          <a:p>
            <a:r>
              <a:rPr lang="en-US" b="1" dirty="0" smtClean="0"/>
              <a:t>Most of the state led schemes cover pre decided </a:t>
            </a:r>
            <a:r>
              <a:rPr lang="en-US" b="1" dirty="0" smtClean="0"/>
              <a:t>disease conditions</a:t>
            </a:r>
            <a:r>
              <a:rPr lang="en-US" dirty="0" smtClean="0"/>
              <a:t>.</a:t>
            </a:r>
          </a:p>
          <a:p>
            <a:r>
              <a:rPr lang="en-US" b="1" dirty="0" smtClean="0"/>
              <a:t>Some cover pre-existing conditions and others do not</a:t>
            </a:r>
            <a:endParaRPr lang="en-US" b="1" dirty="0" smtClean="0"/>
          </a:p>
          <a:p>
            <a:r>
              <a:rPr lang="en-US" dirty="0">
                <a:effectLst/>
              </a:rPr>
              <a:t>Prasad (2015) in his analysis of the Rajiv </a:t>
            </a:r>
            <a:r>
              <a:rPr lang="en-US" dirty="0" err="1">
                <a:effectLst/>
              </a:rPr>
              <a:t>Arogyasri</a:t>
            </a:r>
            <a:r>
              <a:rPr lang="en-US" dirty="0">
                <a:effectLst/>
              </a:rPr>
              <a:t> shows that initially only 163 procedures were covered but with growing pressure from hospitals and users it rose to 938 in 2011. </a:t>
            </a:r>
            <a:endParaRPr lang="en-US" dirty="0" smtClean="0">
              <a:effectLst/>
            </a:endParaRPr>
          </a:p>
          <a:p>
            <a:r>
              <a:rPr lang="en-US" dirty="0" smtClean="0">
                <a:effectLst/>
              </a:rPr>
              <a:t> </a:t>
            </a:r>
            <a:r>
              <a:rPr lang="en-US" dirty="0">
                <a:effectLst/>
              </a:rPr>
              <a:t>It was observed that there was a mismatch between the disease burden and the diseases treated by the scheme. </a:t>
            </a:r>
            <a:endParaRPr lang="en-US" dirty="0"/>
          </a:p>
        </p:txBody>
      </p:sp>
    </p:spTree>
    <p:extLst>
      <p:ext uri="{BB962C8B-B14F-4D97-AF65-F5344CB8AC3E}">
        <p14:creationId xmlns:p14="http://schemas.microsoft.com/office/powerpoint/2010/main" val="380694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Majority of the surgeries </a:t>
            </a:r>
            <a:r>
              <a:rPr lang="en-US" dirty="0" smtClean="0">
                <a:effectLst/>
              </a:rPr>
              <a:t>were</a:t>
            </a:r>
            <a:r>
              <a:rPr lang="en-US" dirty="0" smtClean="0">
                <a:effectLst/>
              </a:rPr>
              <a:t> </a:t>
            </a:r>
            <a:r>
              <a:rPr lang="en-US" dirty="0">
                <a:effectLst/>
              </a:rPr>
              <a:t>performed in private hospitals and according to an estimate in 2008, the total number of surgeries in private hospitals under </a:t>
            </a:r>
            <a:r>
              <a:rPr lang="en-US" dirty="0" err="1">
                <a:effectLst/>
              </a:rPr>
              <a:t>Arogyasri</a:t>
            </a:r>
            <a:r>
              <a:rPr lang="en-US" dirty="0">
                <a:effectLst/>
              </a:rPr>
              <a:t> was 59,846 for which they were paid </a:t>
            </a:r>
            <a:r>
              <a:rPr lang="en-US" dirty="0" err="1">
                <a:effectLst/>
              </a:rPr>
              <a:t>Rs</a:t>
            </a:r>
            <a:r>
              <a:rPr lang="en-US" dirty="0">
                <a:effectLst/>
              </a:rPr>
              <a:t> 2,252 million (Reddy: 2008:21). </a:t>
            </a:r>
            <a:endParaRPr lang="en-US" dirty="0" smtClean="0">
              <a:effectLst/>
            </a:endParaRPr>
          </a:p>
          <a:p>
            <a:r>
              <a:rPr lang="en-US" dirty="0">
                <a:effectLst/>
              </a:rPr>
              <a:t>The proportion of hospitals empanelled </a:t>
            </a:r>
            <a:r>
              <a:rPr lang="en-US" dirty="0" smtClean="0">
                <a:effectLst/>
              </a:rPr>
              <a:t>was </a:t>
            </a:r>
            <a:r>
              <a:rPr lang="en-US" dirty="0">
                <a:effectLst/>
              </a:rPr>
              <a:t>overwhelmingly skewed to the private sector.  80 percent of the empanelled hospitals </a:t>
            </a:r>
            <a:r>
              <a:rPr lang="en-US" dirty="0" smtClean="0">
                <a:effectLst/>
              </a:rPr>
              <a:t>were </a:t>
            </a:r>
            <a:r>
              <a:rPr lang="en-US" dirty="0">
                <a:effectLst/>
              </a:rPr>
              <a:t>in the private sector</a:t>
            </a:r>
            <a:r>
              <a:rPr lang="en-US" dirty="0" smtClean="0">
                <a:effectLst/>
              </a:rPr>
              <a:t>, </a:t>
            </a:r>
            <a:r>
              <a:rPr lang="en-US" dirty="0">
                <a:effectLst/>
              </a:rPr>
              <a:t>located mostly in urban areas and in the developed districts of erstwhile Andhra Pradesh. </a:t>
            </a:r>
            <a:endParaRPr lang="en-US" dirty="0"/>
          </a:p>
        </p:txBody>
      </p:sp>
    </p:spTree>
    <p:extLst>
      <p:ext uri="{BB962C8B-B14F-4D97-AF65-F5344CB8AC3E}">
        <p14:creationId xmlns:p14="http://schemas.microsoft.com/office/powerpoint/2010/main" val="1756414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effectLst/>
              </a:rPr>
              <a:t>In Maharashtra </a:t>
            </a:r>
            <a:r>
              <a:rPr lang="en-US" dirty="0">
                <a:effectLst/>
              </a:rPr>
              <a:t>nearly 84 percent of empanelled hospitals were in the private sector.  It </a:t>
            </a:r>
            <a:r>
              <a:rPr lang="en-US" dirty="0" smtClean="0">
                <a:effectLst/>
              </a:rPr>
              <a:t> </a:t>
            </a:r>
            <a:r>
              <a:rPr lang="en-US" dirty="0">
                <a:effectLst/>
              </a:rPr>
              <a:t>observed that it is the middle private sector with a bed strength ranging from 30 to 50 that has the highest </a:t>
            </a:r>
            <a:r>
              <a:rPr lang="en-US" dirty="0" smtClean="0">
                <a:effectLst/>
              </a:rPr>
              <a:t>participation (</a:t>
            </a:r>
            <a:r>
              <a:rPr lang="en-US" dirty="0" err="1">
                <a:effectLst/>
              </a:rPr>
              <a:t>Wagle</a:t>
            </a:r>
            <a:r>
              <a:rPr lang="en-US" dirty="0">
                <a:effectLst/>
              </a:rPr>
              <a:t> et Shah (2017)</a:t>
            </a:r>
            <a:r>
              <a:rPr lang="en-US" dirty="0" smtClean="0">
                <a:effectLst/>
              </a:rPr>
              <a:t>. </a:t>
            </a:r>
          </a:p>
          <a:p>
            <a:r>
              <a:rPr lang="en-US" dirty="0" smtClean="0">
                <a:effectLst/>
              </a:rPr>
              <a:t> Hospitals </a:t>
            </a:r>
            <a:r>
              <a:rPr lang="en-US" dirty="0">
                <a:effectLst/>
              </a:rPr>
              <a:t>with more than 100 beds are reluctant to participate in the State led insurance </a:t>
            </a:r>
            <a:r>
              <a:rPr lang="en-US" dirty="0" err="1">
                <a:effectLst/>
              </a:rPr>
              <a:t>programme</a:t>
            </a:r>
            <a:r>
              <a:rPr lang="en-US" dirty="0">
                <a:effectLst/>
              </a:rPr>
              <a:t> whereas would prefer the CGHS where the pricing is higher for the super </a:t>
            </a:r>
            <a:r>
              <a:rPr lang="en-US" dirty="0" err="1">
                <a:effectLst/>
              </a:rPr>
              <a:t>specialities</a:t>
            </a:r>
            <a:r>
              <a:rPr lang="en-US" dirty="0">
                <a:effectLst/>
              </a:rPr>
              <a:t>.  </a:t>
            </a:r>
            <a:endParaRPr lang="en-US" dirty="0" smtClean="0">
              <a:effectLst/>
            </a:endParaRPr>
          </a:p>
          <a:p>
            <a:r>
              <a:rPr lang="en-US" dirty="0" smtClean="0">
                <a:effectLst/>
              </a:rPr>
              <a:t>Some </a:t>
            </a:r>
            <a:r>
              <a:rPr lang="en-US" dirty="0">
                <a:effectLst/>
              </a:rPr>
              <a:t>of these tendencies are also observed in the Vajpayee </a:t>
            </a:r>
            <a:r>
              <a:rPr lang="en-US" dirty="0" err="1">
                <a:effectLst/>
              </a:rPr>
              <a:t>Arogyasri</a:t>
            </a:r>
            <a:r>
              <a:rPr lang="en-US" dirty="0">
                <a:effectLst/>
              </a:rPr>
              <a:t> in Karnataka.  </a:t>
            </a:r>
          </a:p>
          <a:p>
            <a:r>
              <a:rPr lang="en-US" dirty="0">
                <a:effectLst/>
              </a:rPr>
              <a:t> </a:t>
            </a:r>
          </a:p>
          <a:p>
            <a:endParaRPr lang="en-US" dirty="0"/>
          </a:p>
        </p:txBody>
      </p:sp>
    </p:spTree>
    <p:extLst>
      <p:ext uri="{BB962C8B-B14F-4D97-AF65-F5344CB8AC3E}">
        <p14:creationId xmlns:p14="http://schemas.microsoft.com/office/powerpoint/2010/main" val="3773474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The centrally sponsored RSBY showed the inter state variations in the empanelment of hospitals</a:t>
            </a:r>
          </a:p>
          <a:p>
            <a:r>
              <a:rPr lang="en-US" dirty="0">
                <a:effectLst/>
              </a:rPr>
              <a:t>P</a:t>
            </a:r>
            <a:r>
              <a:rPr lang="en-US" dirty="0" smtClean="0">
                <a:effectLst/>
              </a:rPr>
              <a:t>roportion </a:t>
            </a:r>
            <a:r>
              <a:rPr lang="en-US" dirty="0">
                <a:effectLst/>
              </a:rPr>
              <a:t>of empanelled government hospital varies from 45.86% in Kerala to as low as 4.95% in Haryana (</a:t>
            </a:r>
            <a:r>
              <a:rPr lang="en-US" dirty="0" err="1">
                <a:effectLst/>
              </a:rPr>
              <a:t>Narayana</a:t>
            </a:r>
            <a:r>
              <a:rPr lang="en-US" dirty="0">
                <a:effectLst/>
              </a:rPr>
              <a:t>: 2010).   </a:t>
            </a:r>
            <a:endParaRPr lang="en-US" dirty="0" smtClean="0">
              <a:effectLst/>
            </a:endParaRPr>
          </a:p>
          <a:p>
            <a:r>
              <a:rPr lang="en-US" dirty="0">
                <a:effectLst/>
              </a:rPr>
              <a:t>I</a:t>
            </a:r>
            <a:r>
              <a:rPr lang="en-US" dirty="0" smtClean="0">
                <a:effectLst/>
              </a:rPr>
              <a:t>n </a:t>
            </a:r>
            <a:r>
              <a:rPr lang="en-US" dirty="0">
                <a:effectLst/>
              </a:rPr>
              <a:t>States where the private sector growth is less, the proportion of empanelled public hospitals is higher.  In </a:t>
            </a:r>
            <a:r>
              <a:rPr lang="en-US" dirty="0" err="1">
                <a:effectLst/>
              </a:rPr>
              <a:t>Chattisgarh</a:t>
            </a:r>
            <a:r>
              <a:rPr lang="en-US" dirty="0">
                <a:effectLst/>
              </a:rPr>
              <a:t> nearly 60 percent of the empanelled hospitals in the RSBY </a:t>
            </a:r>
            <a:r>
              <a:rPr lang="en-US" dirty="0" err="1">
                <a:effectLst/>
              </a:rPr>
              <a:t>programme</a:t>
            </a:r>
            <a:r>
              <a:rPr lang="en-US" dirty="0">
                <a:effectLst/>
              </a:rPr>
              <a:t> were public. </a:t>
            </a:r>
            <a:endParaRPr lang="en-US" dirty="0" smtClean="0">
              <a:effectLst/>
            </a:endParaRPr>
          </a:p>
          <a:p>
            <a:r>
              <a:rPr lang="en-US" dirty="0" smtClean="0">
                <a:effectLst/>
              </a:rPr>
              <a:t> </a:t>
            </a:r>
            <a:r>
              <a:rPr lang="en-US" dirty="0">
                <a:effectLst/>
              </a:rPr>
              <a:t>It was also observed that poorer districts in </a:t>
            </a:r>
            <a:r>
              <a:rPr lang="en-US" dirty="0" err="1">
                <a:effectLst/>
              </a:rPr>
              <a:t>Chattisgarh</a:t>
            </a:r>
            <a:r>
              <a:rPr lang="en-US" dirty="0">
                <a:effectLst/>
              </a:rPr>
              <a:t> faced the problem of a weak public sector and a small private sector (Nandi et al</a:t>
            </a:r>
            <a:r>
              <a:rPr lang="en-US" dirty="0" smtClean="0">
                <a:effectLst/>
              </a:rPr>
              <a:t>:2015)</a:t>
            </a:r>
            <a:r>
              <a:rPr lang="en-US" dirty="0">
                <a:effectLst/>
              </a:rPr>
              <a:t>. </a:t>
            </a:r>
            <a:endParaRPr lang="en-US" dirty="0" smtClean="0"/>
          </a:p>
          <a:p>
            <a:endParaRPr lang="en-US" dirty="0"/>
          </a:p>
        </p:txBody>
      </p:sp>
    </p:spTree>
    <p:extLst>
      <p:ext uri="{BB962C8B-B14F-4D97-AF65-F5344CB8AC3E}">
        <p14:creationId xmlns:p14="http://schemas.microsoft.com/office/powerpoint/2010/main" val="219394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effectLst/>
              </a:rPr>
              <a:t>Several studies have also shown that these targeted insurance schemes that do not adequately cover the  population living below the Below Poverty Line. </a:t>
            </a:r>
            <a:endParaRPr lang="en-US" dirty="0" smtClean="0">
              <a:effectLst/>
            </a:endParaRPr>
          </a:p>
          <a:p>
            <a:r>
              <a:rPr lang="en-US" dirty="0" smtClean="0">
                <a:effectLst/>
              </a:rPr>
              <a:t>  </a:t>
            </a:r>
            <a:r>
              <a:rPr lang="en-US" dirty="0">
                <a:effectLst/>
              </a:rPr>
              <a:t>There are three </a:t>
            </a:r>
            <a:r>
              <a:rPr lang="en-US" dirty="0" smtClean="0">
                <a:effectLst/>
              </a:rPr>
              <a:t>forms of </a:t>
            </a:r>
            <a:r>
              <a:rPr lang="en-US" dirty="0">
                <a:effectLst/>
              </a:rPr>
              <a:t>inclusion and </a:t>
            </a:r>
            <a:r>
              <a:rPr lang="en-US" dirty="0" smtClean="0">
                <a:effectLst/>
              </a:rPr>
              <a:t>exclusion</a:t>
            </a:r>
            <a:r>
              <a:rPr lang="en-US" dirty="0">
                <a:effectLst/>
              </a:rPr>
              <a:t> </a:t>
            </a:r>
            <a:r>
              <a:rPr lang="en-US" dirty="0" smtClean="0">
                <a:effectLst/>
              </a:rPr>
              <a:t>- </a:t>
            </a:r>
            <a:r>
              <a:rPr lang="en-US" dirty="0">
                <a:effectLst/>
              </a:rPr>
              <a:t>the social, diseases covered and the type of provisioning. </a:t>
            </a:r>
            <a:endParaRPr lang="en-US" dirty="0" smtClean="0">
              <a:effectLst/>
            </a:endParaRPr>
          </a:p>
          <a:p>
            <a:r>
              <a:rPr lang="en-US" dirty="0">
                <a:effectLst/>
              </a:rPr>
              <a:t>The social dimensions of inclusion and exclusion can  be defined by the multiple axes of caste, gender, tribe and ethnic identities. </a:t>
            </a:r>
            <a:endParaRPr lang="en-US" dirty="0" smtClean="0">
              <a:effectLst/>
            </a:endParaRPr>
          </a:p>
          <a:p>
            <a:r>
              <a:rPr lang="en-US" dirty="0" smtClean="0">
                <a:effectLst/>
              </a:rPr>
              <a:t> </a:t>
            </a:r>
            <a:r>
              <a:rPr lang="en-US" dirty="0">
                <a:effectLst/>
              </a:rPr>
              <a:t>Studies from Maharashtra, Andhra Pradesh and </a:t>
            </a:r>
            <a:r>
              <a:rPr lang="en-US" dirty="0" err="1">
                <a:effectLst/>
              </a:rPr>
              <a:t>Chattisgarh</a:t>
            </a:r>
            <a:r>
              <a:rPr lang="en-US" dirty="0">
                <a:effectLst/>
              </a:rPr>
              <a:t> have shown that men tend to use the scheme more than women.  Tribal and </a:t>
            </a:r>
            <a:r>
              <a:rPr lang="en-US" dirty="0" smtClean="0">
                <a:effectLst/>
              </a:rPr>
              <a:t>Muslims </a:t>
            </a:r>
            <a:r>
              <a:rPr lang="en-US" dirty="0">
                <a:effectLst/>
              </a:rPr>
              <a:t>have less access than others.  </a:t>
            </a:r>
            <a:endParaRPr lang="en-US" dirty="0" smtClean="0">
              <a:effectLst/>
            </a:endParaRPr>
          </a:p>
          <a:p>
            <a:r>
              <a:rPr lang="en-US" dirty="0" smtClean="0">
                <a:effectLst/>
              </a:rPr>
              <a:t>All </a:t>
            </a:r>
            <a:r>
              <a:rPr lang="en-US" dirty="0">
                <a:effectLst/>
              </a:rPr>
              <a:t>this points to the fact that while those Below Poverty Line maybe  eligible, the poorest have difficulty in </a:t>
            </a:r>
            <a:r>
              <a:rPr lang="en-US" dirty="0" smtClean="0">
                <a:effectLst/>
              </a:rPr>
              <a:t>enrolling, accessing </a:t>
            </a:r>
            <a:r>
              <a:rPr lang="en-US" dirty="0">
                <a:effectLst/>
              </a:rPr>
              <a:t>and utilizing the services. </a:t>
            </a:r>
            <a:r>
              <a:rPr lang="en-US" dirty="0" smtClean="0">
                <a:effectLst/>
              </a:rPr>
              <a:t> </a:t>
            </a:r>
            <a:endParaRPr lang="en-US" dirty="0">
              <a:effectLst/>
            </a:endParaRPr>
          </a:p>
          <a:p>
            <a:endParaRPr lang="en-US" dirty="0"/>
          </a:p>
        </p:txBody>
      </p:sp>
    </p:spTree>
    <p:extLst>
      <p:ext uri="{BB962C8B-B14F-4D97-AF65-F5344CB8AC3E}">
        <p14:creationId xmlns:p14="http://schemas.microsoft.com/office/powerpoint/2010/main" val="3242549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M</a:t>
            </a:r>
            <a:r>
              <a:rPr lang="en-US" dirty="0" smtClean="0">
                <a:effectLst/>
              </a:rPr>
              <a:t>ost </a:t>
            </a:r>
            <a:r>
              <a:rPr lang="en-US" dirty="0">
                <a:effectLst/>
              </a:rPr>
              <a:t>of these schemes privilege non communicable and chronic diseases over others. </a:t>
            </a:r>
            <a:endParaRPr lang="en-US" dirty="0" smtClean="0">
              <a:effectLst/>
            </a:endParaRPr>
          </a:p>
          <a:p>
            <a:r>
              <a:rPr lang="en-US" dirty="0" smtClean="0">
                <a:effectLst/>
              </a:rPr>
              <a:t> </a:t>
            </a:r>
            <a:r>
              <a:rPr lang="en-US" dirty="0">
                <a:effectLst/>
              </a:rPr>
              <a:t>C</a:t>
            </a:r>
            <a:r>
              <a:rPr lang="en-US" dirty="0" smtClean="0">
                <a:effectLst/>
              </a:rPr>
              <a:t>onditions </a:t>
            </a:r>
            <a:r>
              <a:rPr lang="en-US" dirty="0">
                <a:effectLst/>
              </a:rPr>
              <a:t>requiring super specialist intervention are taken up by tertiary private hospitals while those requiring secondary level care are relegated to government hospitals and the middle private </a:t>
            </a:r>
            <a:r>
              <a:rPr lang="en-US" dirty="0" smtClean="0">
                <a:effectLst/>
              </a:rPr>
              <a:t>sector.</a:t>
            </a:r>
          </a:p>
          <a:p>
            <a:r>
              <a:rPr lang="en-US" dirty="0" smtClean="0">
                <a:effectLst/>
              </a:rPr>
              <a:t>Qualitative </a:t>
            </a:r>
            <a:r>
              <a:rPr lang="en-US" dirty="0">
                <a:effectLst/>
              </a:rPr>
              <a:t>studies have shown that complicated cases are usually diverted by the private sector to government hospitals.</a:t>
            </a:r>
          </a:p>
          <a:p>
            <a:endParaRPr lang="en-US" dirty="0"/>
          </a:p>
        </p:txBody>
      </p:sp>
    </p:spTree>
    <p:extLst>
      <p:ext uri="{BB962C8B-B14F-4D97-AF65-F5344CB8AC3E}">
        <p14:creationId xmlns:p14="http://schemas.microsoft.com/office/powerpoint/2010/main" val="177760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effectLst/>
              </a:rPr>
              <a:t>The evidence is showing that the public insurance schemes have definitely helped to further consolidate the middle private sector. </a:t>
            </a:r>
            <a:endParaRPr lang="en-US" dirty="0" smtClean="0">
              <a:effectLst/>
            </a:endParaRPr>
          </a:p>
          <a:p>
            <a:r>
              <a:rPr lang="en-US" dirty="0" smtClean="0">
                <a:effectLst/>
              </a:rPr>
              <a:t> </a:t>
            </a:r>
            <a:r>
              <a:rPr lang="en-US" dirty="0">
                <a:effectLst/>
              </a:rPr>
              <a:t>It is also the case that the private sector has been unhappy with the pricing structure and the corporate sector has found ways </a:t>
            </a:r>
            <a:r>
              <a:rPr lang="en-US" dirty="0" smtClean="0">
                <a:effectLst/>
              </a:rPr>
              <a:t>to engage </a:t>
            </a:r>
            <a:r>
              <a:rPr lang="en-US" dirty="0">
                <a:effectLst/>
              </a:rPr>
              <a:t> </a:t>
            </a:r>
            <a:r>
              <a:rPr lang="en-US" dirty="0" smtClean="0">
                <a:effectLst/>
              </a:rPr>
              <a:t>with the schemes which benefits them.  </a:t>
            </a:r>
          </a:p>
          <a:p>
            <a:r>
              <a:rPr lang="en-US" dirty="0" smtClean="0">
                <a:effectLst/>
              </a:rPr>
              <a:t>They </a:t>
            </a:r>
            <a:r>
              <a:rPr lang="en-US" dirty="0">
                <a:effectLst/>
              </a:rPr>
              <a:t>have also been able to define the </a:t>
            </a:r>
            <a:r>
              <a:rPr lang="en-US" dirty="0" smtClean="0">
                <a:effectLst/>
              </a:rPr>
              <a:t>diseases for </a:t>
            </a:r>
            <a:r>
              <a:rPr lang="en-US" dirty="0">
                <a:effectLst/>
              </a:rPr>
              <a:t>which they will offer treatment for and re-negotiate the pricing with the respective state governments. </a:t>
            </a:r>
            <a:endParaRPr lang="en-US" dirty="0"/>
          </a:p>
        </p:txBody>
      </p:sp>
    </p:spTree>
    <p:extLst>
      <p:ext uri="{BB962C8B-B14F-4D97-AF65-F5344CB8AC3E}">
        <p14:creationId xmlns:p14="http://schemas.microsoft.com/office/powerpoint/2010/main" val="342260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The framing and core arguments that I propose to build in this paper is that the expansion of  public insurance schemes is a continuum of </a:t>
            </a:r>
            <a:r>
              <a:rPr lang="en-US" b="1" dirty="0" err="1" smtClean="0"/>
              <a:t>commercialisation</a:t>
            </a:r>
            <a:r>
              <a:rPr lang="en-US" b="1" dirty="0" smtClean="0"/>
              <a:t> of medical care.  It is  also a response to the pressures from civil society regarding rising inequities in accessibility and affordability  to health services.</a:t>
            </a:r>
          </a:p>
          <a:p>
            <a:r>
              <a:rPr lang="en-US" b="1" dirty="0" smtClean="0"/>
              <a:t>Empirical evidence of rising Out of Pocket Expenditures and its adverse impact on the poor and the highly differentiated middle class highlighted the crisis in medical care.</a:t>
            </a:r>
          </a:p>
          <a:p>
            <a:r>
              <a:rPr lang="en-US" b="1" dirty="0" smtClean="0"/>
              <a:t>Targeted public medical insurance schemes was a policy response by some States.</a:t>
            </a:r>
          </a:p>
          <a:p>
            <a:endParaRPr lang="en-US" dirty="0" smtClean="0"/>
          </a:p>
          <a:p>
            <a:endParaRPr lang="en-US" dirty="0"/>
          </a:p>
        </p:txBody>
      </p:sp>
    </p:spTree>
    <p:extLst>
      <p:ext uri="{BB962C8B-B14F-4D97-AF65-F5344CB8AC3E}">
        <p14:creationId xmlns:p14="http://schemas.microsoft.com/office/powerpoint/2010/main" val="2836881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effectLst/>
              </a:rPr>
              <a:t>T</a:t>
            </a:r>
            <a:r>
              <a:rPr lang="en-US" b="1" dirty="0" smtClean="0">
                <a:effectLst/>
              </a:rPr>
              <a:t>he </a:t>
            </a:r>
            <a:r>
              <a:rPr lang="en-US" b="1" dirty="0">
                <a:effectLst/>
              </a:rPr>
              <a:t>administrative and governance demands of the insurance schemes is a complex partnership between a society or trust created by the government, a third party intermediary and the empanelled hospitals.  </a:t>
            </a:r>
            <a:endParaRPr lang="en-US" b="1" dirty="0" smtClean="0">
              <a:effectLst/>
            </a:endParaRPr>
          </a:p>
          <a:p>
            <a:r>
              <a:rPr lang="en-US" b="1" dirty="0" smtClean="0">
                <a:effectLst/>
              </a:rPr>
              <a:t>The link within </a:t>
            </a:r>
            <a:r>
              <a:rPr lang="en-US" b="1" dirty="0">
                <a:effectLst/>
              </a:rPr>
              <a:t>this </a:t>
            </a:r>
            <a:r>
              <a:rPr lang="en-US" b="1" dirty="0" smtClean="0">
                <a:effectLst/>
              </a:rPr>
              <a:t>structure and </a:t>
            </a:r>
            <a:r>
              <a:rPr lang="en-US" b="1" dirty="0">
                <a:effectLst/>
              </a:rPr>
              <a:t>with the beneficiaries from the stage of enrolment and </a:t>
            </a:r>
            <a:r>
              <a:rPr lang="en-US" b="1" dirty="0" err="1">
                <a:effectLst/>
              </a:rPr>
              <a:t>utilisation</a:t>
            </a:r>
            <a:r>
              <a:rPr lang="en-US" b="1" dirty="0">
                <a:effectLst/>
              </a:rPr>
              <a:t> is weak.  </a:t>
            </a:r>
            <a:endParaRPr lang="en-US" b="1" dirty="0" smtClean="0">
              <a:effectLst/>
            </a:endParaRPr>
          </a:p>
          <a:p>
            <a:r>
              <a:rPr lang="en-US" b="1" dirty="0" smtClean="0">
                <a:effectLst/>
              </a:rPr>
              <a:t>Some </a:t>
            </a:r>
            <a:r>
              <a:rPr lang="en-US" b="1" dirty="0">
                <a:effectLst/>
              </a:rPr>
              <a:t>of these schemes have link workers to facilitate access for </a:t>
            </a:r>
            <a:r>
              <a:rPr lang="en-US" b="1" dirty="0" smtClean="0">
                <a:effectLst/>
              </a:rPr>
              <a:t>beneficiaries but it is still remains weak.</a:t>
            </a:r>
          </a:p>
          <a:p>
            <a:r>
              <a:rPr lang="en-US" b="1" dirty="0" smtClean="0">
                <a:effectLst/>
              </a:rPr>
              <a:t>  The impact of these schemes on  </a:t>
            </a:r>
            <a:r>
              <a:rPr lang="en-US" b="1" dirty="0">
                <a:effectLst/>
              </a:rPr>
              <a:t>OOPs </a:t>
            </a:r>
            <a:r>
              <a:rPr lang="en-US" b="1" dirty="0" smtClean="0">
                <a:effectLst/>
              </a:rPr>
              <a:t> are few and show a mixed picture.</a:t>
            </a:r>
          </a:p>
          <a:p>
            <a:r>
              <a:rPr lang="en-US" b="1" dirty="0" smtClean="0">
                <a:effectLst/>
              </a:rPr>
              <a:t>In some states it has </a:t>
            </a:r>
            <a:r>
              <a:rPr lang="en-US" b="1" dirty="0">
                <a:effectLst/>
              </a:rPr>
              <a:t>declined </a:t>
            </a:r>
            <a:r>
              <a:rPr lang="en-US" b="1" dirty="0" smtClean="0">
                <a:effectLst/>
              </a:rPr>
              <a:t>while </a:t>
            </a:r>
            <a:r>
              <a:rPr lang="en-US" b="1" dirty="0">
                <a:effectLst/>
              </a:rPr>
              <a:t>in others it has not changed much. </a:t>
            </a:r>
            <a:endParaRPr lang="en-US" b="1" dirty="0" smtClean="0">
              <a:effectLst/>
            </a:endParaRPr>
          </a:p>
          <a:p>
            <a:r>
              <a:rPr lang="en-US" b="1" dirty="0" smtClean="0">
                <a:effectLst/>
              </a:rPr>
              <a:t> </a:t>
            </a:r>
            <a:r>
              <a:rPr lang="en-US" b="1" dirty="0">
                <a:effectLst/>
              </a:rPr>
              <a:t>Other concerns are of corruption in empanelment, charging beneficiaries for treatment and denying treatment when required.</a:t>
            </a:r>
          </a:p>
          <a:p>
            <a:endParaRPr lang="en-US" dirty="0"/>
          </a:p>
        </p:txBody>
      </p:sp>
    </p:spTree>
    <p:extLst>
      <p:ext uri="{BB962C8B-B14F-4D97-AF65-F5344CB8AC3E}">
        <p14:creationId xmlns:p14="http://schemas.microsoft.com/office/powerpoint/2010/main" val="1814399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92500"/>
          </a:bodyPr>
          <a:lstStyle/>
          <a:p>
            <a:pPr algn="just"/>
            <a:r>
              <a:rPr lang="en-US" b="1" dirty="0"/>
              <a:t>T</a:t>
            </a:r>
            <a:r>
              <a:rPr lang="en-US" b="1" dirty="0" smtClean="0"/>
              <a:t>he recent initiatives in health policy has given rise to several contradictions.</a:t>
            </a:r>
          </a:p>
          <a:p>
            <a:pPr algn="just"/>
            <a:r>
              <a:rPr lang="en-US" b="1" dirty="0" smtClean="0"/>
              <a:t>The idea of a comprehensive approach to public health has lost its relevance</a:t>
            </a:r>
          </a:p>
          <a:p>
            <a:pPr algn="just"/>
            <a:r>
              <a:rPr lang="en-US" b="1" dirty="0" smtClean="0"/>
              <a:t>Targeted public insurance schemes have privileged curative medical care in an unregulated market</a:t>
            </a:r>
          </a:p>
          <a:p>
            <a:pPr algn="just"/>
            <a:r>
              <a:rPr lang="en-US" b="1" dirty="0" smtClean="0"/>
              <a:t>Weak initiatives for regulation to address market failures</a:t>
            </a:r>
          </a:p>
          <a:p>
            <a:pPr algn="just"/>
            <a:r>
              <a:rPr lang="en-US" b="1" dirty="0" smtClean="0"/>
              <a:t>The public insurance schemes have little or no link with  primary level care </a:t>
            </a:r>
          </a:p>
          <a:p>
            <a:endParaRPr lang="en-US" dirty="0" smtClean="0"/>
          </a:p>
          <a:p>
            <a:endParaRPr lang="en-US" dirty="0" smtClean="0"/>
          </a:p>
        </p:txBody>
      </p:sp>
    </p:spTree>
    <p:extLst>
      <p:ext uri="{BB962C8B-B14F-4D97-AF65-F5344CB8AC3E}">
        <p14:creationId xmlns:p14="http://schemas.microsoft.com/office/powerpoint/2010/main" val="2884660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t>Most of the studies are focused on the fiscal, design and </a:t>
            </a:r>
            <a:r>
              <a:rPr lang="en-US" b="1" dirty="0" err="1" smtClean="0"/>
              <a:t>implementational</a:t>
            </a:r>
            <a:r>
              <a:rPr lang="en-US" b="1" dirty="0" smtClean="0"/>
              <a:t> aspects of the </a:t>
            </a:r>
            <a:r>
              <a:rPr lang="en-US" b="1" dirty="0" err="1" smtClean="0"/>
              <a:t>programme</a:t>
            </a:r>
            <a:r>
              <a:rPr lang="en-US" b="1" dirty="0" smtClean="0"/>
              <a:t>.</a:t>
            </a:r>
          </a:p>
          <a:p>
            <a:r>
              <a:rPr lang="en-US" b="1" dirty="0" smtClean="0"/>
              <a:t>Sociologists and anthropologists </a:t>
            </a:r>
            <a:r>
              <a:rPr lang="en-US" b="1" dirty="0" smtClean="0"/>
              <a:t>are now engaging </a:t>
            </a:r>
            <a:r>
              <a:rPr lang="en-US" b="1" dirty="0" smtClean="0"/>
              <a:t>beyond  the negative and positive evaluation of these schemes.</a:t>
            </a:r>
          </a:p>
          <a:p>
            <a:r>
              <a:rPr lang="en-US" b="1" dirty="0" smtClean="0"/>
              <a:t>They are critically engaging with the interaction between various insurance interventions, the people, institutions and providers in the schemes (</a:t>
            </a:r>
            <a:r>
              <a:rPr lang="en-US" b="1" dirty="0" err="1" smtClean="0"/>
              <a:t>Ahlin</a:t>
            </a:r>
            <a:r>
              <a:rPr lang="en-US" b="1" dirty="0" smtClean="0"/>
              <a:t> et al:2016).</a:t>
            </a:r>
          </a:p>
          <a:p>
            <a:r>
              <a:rPr lang="en-US" b="1" dirty="0" smtClean="0"/>
              <a:t>A few important questions that are not adequately answered by the available studies are to do with the power dynamics between those who frame the policy; those who implement the policy and the </a:t>
            </a:r>
            <a:r>
              <a:rPr lang="en-US" b="1" dirty="0" err="1" smtClean="0"/>
              <a:t>recepients</a:t>
            </a:r>
            <a:r>
              <a:rPr lang="en-US" b="1" dirty="0" smtClean="0"/>
              <a:t> of the policy and those who frame and fund research (</a:t>
            </a:r>
            <a:r>
              <a:rPr lang="en-US" b="1" dirty="0" err="1" smtClean="0"/>
              <a:t>Ahlin</a:t>
            </a:r>
            <a:r>
              <a:rPr lang="en-US" b="1" dirty="0" smtClean="0"/>
              <a:t> et al: 2016)</a:t>
            </a:r>
          </a:p>
          <a:p>
            <a:pPr marL="0" indent="0">
              <a:buNone/>
            </a:pPr>
            <a:endParaRPr lang="en-US" dirty="0"/>
          </a:p>
        </p:txBody>
      </p:sp>
    </p:spTree>
    <p:extLst>
      <p:ext uri="{BB962C8B-B14F-4D97-AF65-F5344CB8AC3E}">
        <p14:creationId xmlns:p14="http://schemas.microsoft.com/office/powerpoint/2010/main" val="1656427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There are several questions that have not been adequately explored in evaluations of insurance schemes.  The following are a few.</a:t>
            </a:r>
          </a:p>
          <a:p>
            <a:r>
              <a:rPr lang="en-US" b="1" dirty="0" smtClean="0"/>
              <a:t>How does the public perceive and understand health insurance?</a:t>
            </a:r>
          </a:p>
          <a:p>
            <a:r>
              <a:rPr lang="en-US" b="1" dirty="0" smtClean="0"/>
              <a:t>Do targeted </a:t>
            </a:r>
            <a:r>
              <a:rPr lang="en-US" b="1" dirty="0" err="1" smtClean="0"/>
              <a:t>programmes</a:t>
            </a:r>
            <a:r>
              <a:rPr lang="en-US" b="1" dirty="0" smtClean="0"/>
              <a:t> create tensions between those who are entitled and those who are not?</a:t>
            </a:r>
          </a:p>
          <a:p>
            <a:r>
              <a:rPr lang="en-US" b="1" dirty="0" smtClean="0"/>
              <a:t>Does it alter perceptions of the understanding of health?</a:t>
            </a:r>
          </a:p>
          <a:p>
            <a:r>
              <a:rPr lang="en-US" b="1" dirty="0" smtClean="0"/>
              <a:t>Does it lead to a </a:t>
            </a:r>
            <a:r>
              <a:rPr lang="en-US" b="1" dirty="0" err="1" smtClean="0"/>
              <a:t>medicalised</a:t>
            </a:r>
            <a:r>
              <a:rPr lang="en-US" b="1" dirty="0" smtClean="0"/>
              <a:t> understanding of health?</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328676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Differences in </a:t>
            </a:r>
            <a:r>
              <a:rPr lang="en-US" b="1" dirty="0" err="1"/>
              <a:t>behaviour</a:t>
            </a:r>
            <a:r>
              <a:rPr lang="en-US" b="1" dirty="0"/>
              <a:t> between cashless and cash insurance schemes?</a:t>
            </a:r>
          </a:p>
          <a:p>
            <a:r>
              <a:rPr lang="en-US" b="1" dirty="0"/>
              <a:t>How do insurance schemes influence provider </a:t>
            </a:r>
            <a:r>
              <a:rPr lang="en-US" b="1" dirty="0" err="1"/>
              <a:t>behaviour</a:t>
            </a:r>
            <a:r>
              <a:rPr lang="en-US" b="1" dirty="0"/>
              <a:t>?</a:t>
            </a:r>
          </a:p>
          <a:p>
            <a:r>
              <a:rPr lang="en-US" b="1" dirty="0"/>
              <a:t>Experience of health insurance coverage for chronic illness, elderly care and disability</a:t>
            </a:r>
          </a:p>
          <a:p>
            <a:r>
              <a:rPr lang="en-US" b="1" dirty="0"/>
              <a:t>Impact of insurance on quality of medical care </a:t>
            </a:r>
            <a:endParaRPr lang="en-US" b="1" dirty="0" smtClean="0"/>
          </a:p>
          <a:p>
            <a:r>
              <a:rPr lang="en-US" b="1" dirty="0" smtClean="0"/>
              <a:t>The systems for consumer protection and accountability and public scrutiny of the insurance schemes</a:t>
            </a:r>
            <a:endParaRPr lang="en-US" b="1" dirty="0"/>
          </a:p>
          <a:p>
            <a:endParaRPr lang="en-US" dirty="0"/>
          </a:p>
        </p:txBody>
      </p:sp>
    </p:spTree>
    <p:extLst>
      <p:ext uri="{BB962C8B-B14F-4D97-AF65-F5344CB8AC3E}">
        <p14:creationId xmlns:p14="http://schemas.microsoft.com/office/powerpoint/2010/main" val="677117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sz="4000" b="1" dirty="0" smtClean="0"/>
              <a:t>Thank you</a:t>
            </a:r>
            <a:endParaRPr lang="en-US" sz="4000" b="1" dirty="0"/>
          </a:p>
        </p:txBody>
      </p:sp>
    </p:spTree>
    <p:extLst>
      <p:ext uri="{BB962C8B-B14F-4D97-AF65-F5344CB8AC3E}">
        <p14:creationId xmlns:p14="http://schemas.microsoft.com/office/powerpoint/2010/main" val="261856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Brief history of public medical insurance schemes</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The </a:t>
            </a:r>
            <a:r>
              <a:rPr lang="en-US" b="1" dirty="0" err="1" smtClean="0"/>
              <a:t>Bhore</a:t>
            </a:r>
            <a:r>
              <a:rPr lang="en-US" b="1" dirty="0" smtClean="0"/>
              <a:t> Committee discussed the desirability of health insurance and concluded that India first needs to build a strong, universal public health services. </a:t>
            </a:r>
          </a:p>
          <a:p>
            <a:r>
              <a:rPr lang="en-US" b="1" dirty="0" smtClean="0"/>
              <a:t> It was of the opinion that having insurance schemes for the </a:t>
            </a:r>
            <a:r>
              <a:rPr lang="en-US" b="1" dirty="0" err="1" smtClean="0"/>
              <a:t>organised</a:t>
            </a:r>
            <a:r>
              <a:rPr lang="en-US" b="1" dirty="0" smtClean="0"/>
              <a:t> sector  would break social solidarity.</a:t>
            </a:r>
          </a:p>
          <a:p>
            <a:r>
              <a:rPr lang="en-US" b="1" dirty="0" smtClean="0"/>
              <a:t>Soon after independence two medical insurance schemes were introduced- the ESI and the CGHS.</a:t>
            </a:r>
          </a:p>
          <a:p>
            <a:r>
              <a:rPr lang="en-US" b="1" dirty="0" smtClean="0"/>
              <a:t>Both the schemes together cover only around 10 percent of the population</a:t>
            </a:r>
          </a:p>
          <a:p>
            <a:r>
              <a:rPr lang="en-US" b="1" dirty="0" smtClean="0"/>
              <a:t>The remaining population incurred out of pocket payment for medical care in the public and private sector</a:t>
            </a:r>
          </a:p>
          <a:p>
            <a:endParaRPr lang="en-US" dirty="0"/>
          </a:p>
        </p:txBody>
      </p:sp>
    </p:spTree>
    <p:extLst>
      <p:ext uri="{BB962C8B-B14F-4D97-AF65-F5344CB8AC3E}">
        <p14:creationId xmlns:p14="http://schemas.microsoft.com/office/powerpoint/2010/main" val="21652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Continuum of </a:t>
            </a:r>
            <a:r>
              <a:rPr lang="en-US" sz="2800" dirty="0" err="1" smtClean="0"/>
              <a:t>Commercialisation</a:t>
            </a:r>
            <a:r>
              <a:rPr lang="en-US" sz="2800" dirty="0" smtClean="0"/>
              <a:t> and inequities in access to medical care</a:t>
            </a:r>
            <a:endParaRPr lang="en-US" sz="2800" dirty="0"/>
          </a:p>
        </p:txBody>
      </p:sp>
      <p:sp>
        <p:nvSpPr>
          <p:cNvPr id="3" name="Content Placeholder 2"/>
          <p:cNvSpPr>
            <a:spLocks noGrp="1"/>
          </p:cNvSpPr>
          <p:nvPr>
            <p:ph idx="1"/>
          </p:nvPr>
        </p:nvSpPr>
        <p:spPr/>
        <p:txBody>
          <a:bodyPr/>
          <a:lstStyle/>
          <a:p>
            <a:r>
              <a:rPr lang="en-US" b="1" dirty="0" smtClean="0"/>
              <a:t>Poorly funded public services provided spaces for the growth of the private sector</a:t>
            </a:r>
          </a:p>
          <a:p>
            <a:r>
              <a:rPr lang="en-US" b="1" dirty="0" smtClean="0"/>
              <a:t>In several southern and western states there was a steady growth of the private sector at the secondary level by the late 1970s</a:t>
            </a:r>
          </a:p>
          <a:p>
            <a:r>
              <a:rPr lang="en-US" b="1" dirty="0" smtClean="0"/>
              <a:t>Variation in the distribution- largely urban centric; economically prosperous districts; promoted by doctor entrepreneurs</a:t>
            </a:r>
            <a:endParaRPr lang="en-US" b="1" dirty="0"/>
          </a:p>
        </p:txBody>
      </p:sp>
    </p:spTree>
    <p:extLst>
      <p:ext uri="{BB962C8B-B14F-4D97-AF65-F5344CB8AC3E}">
        <p14:creationId xmlns:p14="http://schemas.microsoft.com/office/powerpoint/2010/main" val="107738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Analysis of 42</a:t>
            </a:r>
            <a:r>
              <a:rPr lang="en-US" b="1" baseline="30000" dirty="0" smtClean="0"/>
              <a:t>nd</a:t>
            </a:r>
            <a:r>
              <a:rPr lang="en-US" b="1" dirty="0" smtClean="0"/>
              <a:t> Round of the NSS on </a:t>
            </a:r>
            <a:r>
              <a:rPr lang="en-US" b="1" dirty="0" err="1" smtClean="0"/>
              <a:t>utilisation</a:t>
            </a:r>
            <a:r>
              <a:rPr lang="en-US" b="1" dirty="0" smtClean="0"/>
              <a:t> showed a high dependence on the private sector for out patient care.</a:t>
            </a:r>
          </a:p>
          <a:p>
            <a:r>
              <a:rPr lang="en-US" b="1" dirty="0" smtClean="0"/>
              <a:t>For </a:t>
            </a:r>
            <a:r>
              <a:rPr lang="en-US" b="1" dirty="0" err="1" smtClean="0"/>
              <a:t>hospitalisation</a:t>
            </a:r>
            <a:r>
              <a:rPr lang="en-US" b="1" dirty="0" smtClean="0"/>
              <a:t> there was a variation across states and income quintiles.  </a:t>
            </a:r>
            <a:endParaRPr lang="en-US" b="1" dirty="0"/>
          </a:p>
          <a:p>
            <a:r>
              <a:rPr lang="en-US" b="1" dirty="0" smtClean="0"/>
              <a:t>States with a larger presence of the private sector also had a higher level of </a:t>
            </a:r>
            <a:r>
              <a:rPr lang="en-US" b="1" dirty="0" err="1" smtClean="0"/>
              <a:t>utilisation</a:t>
            </a:r>
            <a:r>
              <a:rPr lang="en-US" b="1" dirty="0" smtClean="0"/>
              <a:t> largely in the middle and upper quintiles</a:t>
            </a:r>
          </a:p>
          <a:p>
            <a:r>
              <a:rPr lang="en-US" b="1" dirty="0" smtClean="0"/>
              <a:t>With the introduction of health sector reforms in the 1990s, the public sector was </a:t>
            </a:r>
            <a:r>
              <a:rPr lang="en-US" b="1" dirty="0" err="1" smtClean="0"/>
              <a:t>commercialised</a:t>
            </a:r>
            <a:r>
              <a:rPr lang="en-US" b="1" dirty="0" smtClean="0"/>
              <a:t> </a:t>
            </a:r>
          </a:p>
          <a:p>
            <a:r>
              <a:rPr lang="en-US" b="1" dirty="0" smtClean="0"/>
              <a:t>The distinction between the ‘public’ and ‘private’ was blurred</a:t>
            </a:r>
            <a:endParaRPr lang="en-US" b="1" dirty="0"/>
          </a:p>
        </p:txBody>
      </p:sp>
    </p:spTree>
    <p:extLst>
      <p:ext uri="{BB962C8B-B14F-4D97-AF65-F5344CB8AC3E}">
        <p14:creationId xmlns:p14="http://schemas.microsoft.com/office/powerpoint/2010/main" val="508843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Analysis of survey data in the 1990s and 2000s showed the increased dependence on the private sector across income quintiles for </a:t>
            </a:r>
            <a:r>
              <a:rPr lang="en-US" b="1" dirty="0" err="1" smtClean="0"/>
              <a:t>hospitalisation</a:t>
            </a:r>
            <a:r>
              <a:rPr lang="en-US" b="1" dirty="0" smtClean="0"/>
              <a:t>.</a:t>
            </a:r>
          </a:p>
          <a:p>
            <a:r>
              <a:rPr lang="en-US" b="1" dirty="0" smtClean="0"/>
              <a:t>As a result the burden of expenditure for out patient and in patient care was highest for the poorest </a:t>
            </a:r>
          </a:p>
          <a:p>
            <a:r>
              <a:rPr lang="en-US" b="1" dirty="0" smtClean="0"/>
              <a:t>It was also fairly high for middle income quintiles</a:t>
            </a:r>
          </a:p>
          <a:p>
            <a:r>
              <a:rPr lang="en-US" b="1" dirty="0" smtClean="0"/>
              <a:t>A social gradient of burden was observed for a large percentage of the population</a:t>
            </a:r>
            <a:endParaRPr lang="en-US" b="1" dirty="0"/>
          </a:p>
        </p:txBody>
      </p:sp>
    </p:spTree>
    <p:extLst>
      <p:ext uri="{BB962C8B-B14F-4D97-AF65-F5344CB8AC3E}">
        <p14:creationId xmlns:p14="http://schemas.microsoft.com/office/powerpoint/2010/main" val="22246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sz="2800" b="1" dirty="0" smtClean="0"/>
              <a:t>The question of rising inequities in access to health services gained visibility globally and nationally through social networks of health activists and their allies</a:t>
            </a:r>
          </a:p>
          <a:p>
            <a:r>
              <a:rPr lang="en-US" sz="2800" b="1" dirty="0" smtClean="0"/>
              <a:t>There was growing concern of rising out of pocket expenditures and indebtedness due to medical care in India</a:t>
            </a:r>
          </a:p>
          <a:p>
            <a:r>
              <a:rPr lang="en-US" sz="2800" b="1" dirty="0" smtClean="0"/>
              <a:t>In the 1980s, several Non Government </a:t>
            </a:r>
            <a:r>
              <a:rPr lang="en-US" sz="2800" b="1" dirty="0" err="1" smtClean="0"/>
              <a:t>organisations</a:t>
            </a:r>
            <a:r>
              <a:rPr lang="en-US" sz="2800" b="1" dirty="0" smtClean="0"/>
              <a:t> initiated Community Based Health Insurance schemes </a:t>
            </a:r>
            <a:r>
              <a:rPr lang="en-US" sz="2800" b="1" dirty="0" err="1" smtClean="0"/>
              <a:t>inorder</a:t>
            </a:r>
            <a:r>
              <a:rPr lang="en-US" sz="2800" b="1" dirty="0"/>
              <a:t> </a:t>
            </a:r>
            <a:r>
              <a:rPr lang="en-US" sz="2800" b="1" dirty="0" smtClean="0"/>
              <a:t>to improve access to medical care.  Partnerships were formed between risk pooling in the community and the locally available public and private services.</a:t>
            </a:r>
          </a:p>
          <a:p>
            <a:r>
              <a:rPr lang="en-US" sz="2800" b="1" dirty="0" smtClean="0"/>
              <a:t>These initiatives influenced the design of some of the government led medical insurance </a:t>
            </a:r>
            <a:r>
              <a:rPr lang="en-US" sz="2800" b="1" dirty="0" err="1" smtClean="0"/>
              <a:t>programmes</a:t>
            </a:r>
            <a:r>
              <a:rPr lang="en-US" sz="2800" b="1" dirty="0" smtClean="0"/>
              <a:t> </a:t>
            </a:r>
          </a:p>
          <a:p>
            <a:pPr marL="0" indent="0">
              <a:buNone/>
            </a:pPr>
            <a:endParaRPr lang="en-US" sz="2800" dirty="0" smtClean="0"/>
          </a:p>
          <a:p>
            <a:endParaRPr lang="en-US" dirty="0"/>
          </a:p>
        </p:txBody>
      </p:sp>
    </p:spTree>
    <p:extLst>
      <p:ext uri="{BB962C8B-B14F-4D97-AF65-F5344CB8AC3E}">
        <p14:creationId xmlns:p14="http://schemas.microsoft.com/office/powerpoint/2010/main" val="2161547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By the 1990s the private sector had expanded across states and  </a:t>
            </a:r>
            <a:r>
              <a:rPr lang="en-US" b="1" dirty="0"/>
              <a:t>was </a:t>
            </a:r>
            <a:r>
              <a:rPr lang="en-US" b="1" dirty="0" smtClean="0"/>
              <a:t> </a:t>
            </a:r>
            <a:r>
              <a:rPr lang="en-US" b="1" dirty="0"/>
              <a:t>facing a crisis with the uncontrolled expansion of the middle and corporate sector</a:t>
            </a:r>
          </a:p>
          <a:p>
            <a:r>
              <a:rPr lang="en-US" b="1" dirty="0"/>
              <a:t>Resulted in competition within the private sector leading to corruption, kickbacks and unhealthy practices </a:t>
            </a:r>
            <a:r>
              <a:rPr lang="en-US" b="1" dirty="0" err="1"/>
              <a:t>inorder</a:t>
            </a:r>
            <a:r>
              <a:rPr lang="en-US" b="1" dirty="0"/>
              <a:t> to maintain patient </a:t>
            </a:r>
            <a:r>
              <a:rPr lang="en-US" b="1" dirty="0" smtClean="0"/>
              <a:t>supply</a:t>
            </a:r>
          </a:p>
          <a:p>
            <a:r>
              <a:rPr lang="en-US" b="1" dirty="0"/>
              <a:t>Constant </a:t>
            </a:r>
            <a:r>
              <a:rPr lang="en-US" b="1" dirty="0" smtClean="0"/>
              <a:t>demand by the private sector for government </a:t>
            </a:r>
            <a:r>
              <a:rPr lang="en-US" b="1" dirty="0"/>
              <a:t>subsidies </a:t>
            </a:r>
          </a:p>
          <a:p>
            <a:endParaRPr lang="en-US" dirty="0"/>
          </a:p>
          <a:p>
            <a:endParaRPr lang="en-US" dirty="0"/>
          </a:p>
        </p:txBody>
      </p:sp>
    </p:spTree>
    <p:extLst>
      <p:ext uri="{BB962C8B-B14F-4D97-AF65-F5344CB8AC3E}">
        <p14:creationId xmlns:p14="http://schemas.microsoft.com/office/powerpoint/2010/main" val="4001545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Corporate sector was able to wrest more than the middle private sector </a:t>
            </a:r>
          </a:p>
          <a:p>
            <a:r>
              <a:rPr lang="en-US" sz="2800" b="1" dirty="0" smtClean="0"/>
              <a:t>This led to a great deal of antagonism and fracture of interests within the the private sector</a:t>
            </a:r>
          </a:p>
          <a:p>
            <a:r>
              <a:rPr lang="en-US" sz="2800" b="1" dirty="0" smtClean="0"/>
              <a:t>The lobbying power of the private sector with the </a:t>
            </a:r>
            <a:r>
              <a:rPr lang="en-US" sz="2800" b="1" dirty="0" smtClean="0"/>
              <a:t>government </a:t>
            </a:r>
            <a:r>
              <a:rPr lang="en-US" sz="2800" b="1" dirty="0" smtClean="0"/>
              <a:t>was influential in shaping targeted public medical insurance schemes</a:t>
            </a:r>
            <a:endParaRPr lang="en-US" sz="2800" b="1" dirty="0"/>
          </a:p>
        </p:txBody>
      </p:sp>
    </p:spTree>
    <p:extLst>
      <p:ext uri="{BB962C8B-B14F-4D97-AF65-F5344CB8AC3E}">
        <p14:creationId xmlns:p14="http://schemas.microsoft.com/office/powerpoint/2010/main" val="1040245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409</TotalTime>
  <Words>1975</Words>
  <Application>Microsoft Macintosh PowerPoint</Application>
  <PresentationFormat>On-screen Show (4:3)</PresentationFormat>
  <Paragraphs>111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Precedent</vt:lpstr>
      <vt:lpstr>Commercialisation of medical care and Public Medical Insurance Schemes in India: Who Benefits?  </vt:lpstr>
      <vt:lpstr>PowerPoint Presentation</vt:lpstr>
      <vt:lpstr>Brief history of public medical insurance schemes</vt:lpstr>
      <vt:lpstr>Continuum of Commercialisation and inequities in access to medical care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Public medical Insurance Schemes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Commercialisation of medical care and Public Medical Insurance Schemes in India: Who Benefits?  </dc:title>
  <dc:creator>Rama</dc:creator>
  <cp:lastModifiedBy>Rama</cp:lastModifiedBy>
  <cp:revision>37</cp:revision>
  <dcterms:created xsi:type="dcterms:W3CDTF">2019-01-08T02:06:09Z</dcterms:created>
  <dcterms:modified xsi:type="dcterms:W3CDTF">2019-01-08T09:30:04Z</dcterms:modified>
</cp:coreProperties>
</file>