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52"/>
  </p:notesMasterIdLst>
  <p:sldIdLst>
    <p:sldId id="256" r:id="rId6"/>
    <p:sldId id="257" r:id="rId7"/>
    <p:sldId id="259" r:id="rId8"/>
    <p:sldId id="261" r:id="rId9"/>
    <p:sldId id="262" r:id="rId10"/>
    <p:sldId id="258" r:id="rId11"/>
    <p:sldId id="299" r:id="rId12"/>
    <p:sldId id="300" r:id="rId13"/>
    <p:sldId id="301" r:id="rId14"/>
    <p:sldId id="302" r:id="rId15"/>
    <p:sldId id="304" r:id="rId16"/>
    <p:sldId id="303" r:id="rId17"/>
    <p:sldId id="305" r:id="rId18"/>
    <p:sldId id="306" r:id="rId19"/>
    <p:sldId id="308" r:id="rId20"/>
    <p:sldId id="309" r:id="rId21"/>
    <p:sldId id="310" r:id="rId22"/>
    <p:sldId id="329" r:id="rId23"/>
    <p:sldId id="311" r:id="rId24"/>
    <p:sldId id="313" r:id="rId25"/>
    <p:sldId id="314" r:id="rId26"/>
    <p:sldId id="263" r:id="rId27"/>
    <p:sldId id="265" r:id="rId28"/>
    <p:sldId id="266" r:id="rId29"/>
    <p:sldId id="267" r:id="rId30"/>
    <p:sldId id="268" r:id="rId31"/>
    <p:sldId id="269" r:id="rId32"/>
    <p:sldId id="271" r:id="rId33"/>
    <p:sldId id="270" r:id="rId34"/>
    <p:sldId id="272" r:id="rId35"/>
    <p:sldId id="273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7" r:id="rId47"/>
    <p:sldId id="325" r:id="rId48"/>
    <p:sldId id="328" r:id="rId49"/>
    <p:sldId id="326" r:id="rId50"/>
    <p:sldId id="29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140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F088F-B725-4550-B191-0D1436B82FAD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4747E-5B73-4252-9666-50DE572F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4747E-5B73-4252-9666-50DE572FA6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98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AB195-F07D-4966-9FC4-39565837BF1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81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A13B-DD6E-467B-9E56-CD51DD09052A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8D00-14E2-4B56-A26E-1E46344C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A13B-DD6E-467B-9E56-CD51DD09052A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8D00-14E2-4B56-A26E-1E46344C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A13B-DD6E-467B-9E56-CD51DD09052A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8D00-14E2-4B56-A26E-1E46344C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9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1846-068B-4C86-A9DB-1412C16A66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FC49-851B-43CD-9DB8-673BEE8DC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07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1846-068B-4C86-A9DB-1412C16A66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FC49-851B-43CD-9DB8-673BEE8DC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86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1846-068B-4C86-A9DB-1412C16A66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FC49-851B-43CD-9DB8-673BEE8DC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50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1846-068B-4C86-A9DB-1412C16A66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FC49-851B-43CD-9DB8-673BEE8DC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69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1846-068B-4C86-A9DB-1412C16A66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FC49-851B-43CD-9DB8-673BEE8DC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99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1846-068B-4C86-A9DB-1412C16A66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FC49-851B-43CD-9DB8-673BEE8DC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0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1846-068B-4C86-A9DB-1412C16A66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FC49-851B-43CD-9DB8-673BEE8DC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89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1846-068B-4C86-A9DB-1412C16A66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FC49-851B-43CD-9DB8-673BEE8DC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1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A13B-DD6E-467B-9E56-CD51DD09052A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8D00-14E2-4B56-A26E-1E46344C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32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1846-068B-4C86-A9DB-1412C16A66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FC49-851B-43CD-9DB8-673BEE8DC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360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1846-068B-4C86-A9DB-1412C16A66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FC49-851B-43CD-9DB8-673BEE8DC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91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1846-068B-4C86-A9DB-1412C16A66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FC49-851B-43CD-9DB8-673BEE8DC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0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480-1F9B-431B-8F17-66CA8F7A6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AECF-BA31-4FFF-8900-0C7D0B759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99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480-1F9B-431B-8F17-66CA8F7A6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AECF-BA31-4FFF-8900-0C7D0B759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921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480-1F9B-431B-8F17-66CA8F7A6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AECF-BA31-4FFF-8900-0C7D0B759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78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480-1F9B-431B-8F17-66CA8F7A6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AECF-BA31-4FFF-8900-0C7D0B759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65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480-1F9B-431B-8F17-66CA8F7A6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AECF-BA31-4FFF-8900-0C7D0B759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14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480-1F9B-431B-8F17-66CA8F7A6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AECF-BA31-4FFF-8900-0C7D0B759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77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480-1F9B-431B-8F17-66CA8F7A6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AECF-BA31-4FFF-8900-0C7D0B759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11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A13B-DD6E-467B-9E56-CD51DD09052A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8D00-14E2-4B56-A26E-1E46344C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637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480-1F9B-431B-8F17-66CA8F7A6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AECF-BA31-4FFF-8900-0C7D0B759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334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480-1F9B-431B-8F17-66CA8F7A6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AECF-BA31-4FFF-8900-0C7D0B759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742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480-1F9B-431B-8F17-66CA8F7A6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AECF-BA31-4FFF-8900-0C7D0B759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00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480-1F9B-431B-8F17-66CA8F7A6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AECF-BA31-4FFF-8900-0C7D0B759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919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480-1F9B-431B-8F17-66CA8F7A6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AECF-BA31-4FFF-8900-0C7D0B759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50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480-1F9B-431B-8F17-66CA8F7A6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AECF-BA31-4FFF-8900-0C7D0B759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05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480-1F9B-431B-8F17-66CA8F7A6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AECF-BA31-4FFF-8900-0C7D0B759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8817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480-1F9B-431B-8F17-66CA8F7A6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AECF-BA31-4FFF-8900-0C7D0B759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17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480-1F9B-431B-8F17-66CA8F7A6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AECF-BA31-4FFF-8900-0C7D0B759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085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480-1F9B-431B-8F17-66CA8F7A6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AECF-BA31-4FFF-8900-0C7D0B759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5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A13B-DD6E-467B-9E56-CD51DD09052A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8D00-14E2-4B56-A26E-1E46344C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016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480-1F9B-431B-8F17-66CA8F7A6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AECF-BA31-4FFF-8900-0C7D0B759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306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480-1F9B-431B-8F17-66CA8F7A6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AECF-BA31-4FFF-8900-0C7D0B759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649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480-1F9B-431B-8F17-66CA8F7A6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AECF-BA31-4FFF-8900-0C7D0B759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643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480-1F9B-431B-8F17-66CA8F7A6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AECF-BA31-4FFF-8900-0C7D0B759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216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480-1F9B-431B-8F17-66CA8F7A6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AECF-BA31-4FFF-8900-0C7D0B759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329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480-1F9B-431B-8F17-66CA8F7A6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AECF-BA31-4FFF-8900-0C7D0B759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8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480-1F9B-431B-8F17-66CA8F7A6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AECF-BA31-4FFF-8900-0C7D0B759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120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480-1F9B-431B-8F17-66CA8F7A6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AECF-BA31-4FFF-8900-0C7D0B759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4335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480-1F9B-431B-8F17-66CA8F7A6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AECF-BA31-4FFF-8900-0C7D0B759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234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480-1F9B-431B-8F17-66CA8F7A6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AECF-BA31-4FFF-8900-0C7D0B759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9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A13B-DD6E-467B-9E56-CD51DD09052A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8D00-14E2-4B56-A26E-1E46344C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871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480-1F9B-431B-8F17-66CA8F7A6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AECF-BA31-4FFF-8900-0C7D0B759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54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480-1F9B-431B-8F17-66CA8F7A6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AECF-BA31-4FFF-8900-0C7D0B759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42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480-1F9B-431B-8F17-66CA8F7A6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AECF-BA31-4FFF-8900-0C7D0B759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307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480-1F9B-431B-8F17-66CA8F7A6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AECF-BA31-4FFF-8900-0C7D0B759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228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480-1F9B-431B-8F17-66CA8F7A6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AECF-BA31-4FFF-8900-0C7D0B759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1624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8480-1F9B-431B-8F17-66CA8F7A6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AECF-BA31-4FFF-8900-0C7D0B759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14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A13B-DD6E-467B-9E56-CD51DD09052A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8D00-14E2-4B56-A26E-1E46344C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38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A13B-DD6E-467B-9E56-CD51DD09052A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8D00-14E2-4B56-A26E-1E46344C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3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A13B-DD6E-467B-9E56-CD51DD09052A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8D00-14E2-4B56-A26E-1E46344C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1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A13B-DD6E-467B-9E56-CD51DD09052A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8D00-14E2-4B56-A26E-1E46344C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0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0A13B-DD6E-467B-9E56-CD51DD09052A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F8D00-14E2-4B56-A26E-1E46344C3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F1846-068B-4C86-A9DB-1412C16A66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FFC49-851B-43CD-9DB8-673BEE8DC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1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D8480-1F9B-431B-8F17-66CA8F7A6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1AECF-BA31-4FFF-8900-0C7D0B759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9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D8480-1F9B-431B-8F17-66CA8F7A6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1AECF-BA31-4FFF-8900-0C7D0B759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8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D8480-1F9B-431B-8F17-66CA8F7A67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1AECF-BA31-4FFF-8900-0C7D0B759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0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llec.repec.org/nodes/s/a/380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05000"/>
            <a:ext cx="7772400" cy="1828800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Lecture 1: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Networks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r>
              <a:rPr lang="en-US" b="1" i="1" dirty="0" smtClean="0">
                <a:solidFill>
                  <a:srgbClr val="C00000"/>
                </a:solidFill>
              </a:rPr>
              <a:t>A brief introduction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191000"/>
            <a:ext cx="6400800" cy="20574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Sudipta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Sarangi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en-US" sz="13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Virginia Tech</a:t>
            </a:r>
          </a:p>
        </p:txBody>
      </p:sp>
    </p:spTree>
    <p:extLst>
      <p:ext uri="{BB962C8B-B14F-4D97-AF65-F5344CB8AC3E}">
        <p14:creationId xmlns:p14="http://schemas.microsoft.com/office/powerpoint/2010/main" val="323250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of </a:t>
            </a:r>
            <a:r>
              <a:rPr lang="en-US" dirty="0" err="1" smtClean="0"/>
              <a:t>betwenness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Medici: </a:t>
            </a:r>
            <a:r>
              <a:rPr lang="en-US" b="1" dirty="0" smtClean="0"/>
              <a:t>0.522</a:t>
            </a:r>
            <a:r>
              <a:rPr lang="en-US" dirty="0" smtClean="0"/>
              <a:t>, or the Medici lie in more than half the shortest paths between the other families!</a:t>
            </a:r>
          </a:p>
          <a:p>
            <a:r>
              <a:rPr lang="en-US" dirty="0" err="1" smtClean="0"/>
              <a:t>Gaudagni</a:t>
            </a:r>
            <a:r>
              <a:rPr lang="en-US" dirty="0" smtClean="0"/>
              <a:t>: 0.255 (second highest)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800" i="1" dirty="0" smtClean="0"/>
              <a:t>Thus to the extent that marriage relationships were key to communicating information, brokering business deals and reaching political decisions, the Medici were much better positioned than other families.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05993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College Football Rivalry,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Deck et al. (2013)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SEC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PAC 10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4627418" cy="42672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18" y="2286000"/>
            <a:ext cx="451658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4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College Football Rivalry,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Deck et al. (2013)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Use </a:t>
            </a:r>
            <a:r>
              <a:rPr lang="en-US" dirty="0"/>
              <a:t>a </a:t>
            </a:r>
            <a:r>
              <a:rPr lang="en-US" i="1" dirty="0">
                <a:solidFill>
                  <a:srgbClr val="FF0000"/>
                </a:solidFill>
              </a:rPr>
              <a:t>clustering coefficient</a:t>
            </a:r>
            <a:r>
              <a:rPr lang="en-US" dirty="0"/>
              <a:t> measure </a:t>
            </a:r>
            <a:r>
              <a:rPr lang="en-US" dirty="0" smtClean="0"/>
              <a:t>to </a:t>
            </a:r>
            <a:r>
              <a:rPr lang="en-US" dirty="0"/>
              <a:t>assess which conferences present a more tightly </a:t>
            </a:r>
            <a:r>
              <a:rPr lang="en-US" dirty="0" smtClean="0"/>
              <a:t>knit rivalry network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The higher the clustering coefficient, the higher is the existence of </a:t>
            </a:r>
            <a:r>
              <a:rPr lang="en-US" dirty="0" smtClean="0"/>
              <a:t>mutual </a:t>
            </a:r>
            <a:r>
              <a:rPr lang="en-US" dirty="0"/>
              <a:t>and adjacent rivalries, </a:t>
            </a:r>
            <a:r>
              <a:rPr lang="en-US" dirty="0" smtClean="0"/>
              <a:t>suggesting a </a:t>
            </a:r>
            <a:r>
              <a:rPr lang="en-US" dirty="0"/>
              <a:t>tightly connected </a:t>
            </a:r>
            <a:r>
              <a:rPr lang="en-US" dirty="0" smtClean="0"/>
              <a:t>conference</a:t>
            </a:r>
            <a:endParaRPr lang="en-US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Conferences with many strong teams have more pairwise rivalries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6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Micro Measure: Centrality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US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Centrality </a:t>
            </a:r>
            <a:r>
              <a:rPr lang="en-US" dirty="0"/>
              <a:t>is a quantitative measure which aims at </a:t>
            </a:r>
            <a:r>
              <a:rPr lang="en-US" dirty="0" smtClean="0"/>
              <a:t>revealing </a:t>
            </a:r>
            <a:r>
              <a:rPr lang="en-US" dirty="0"/>
              <a:t>the importance of a </a:t>
            </a:r>
            <a:r>
              <a:rPr lang="en-US" dirty="0" smtClean="0"/>
              <a:t>node.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Formally, a centrality measure is a real valued function on the nodes of a </a:t>
            </a:r>
            <a:r>
              <a:rPr lang="en-US" dirty="0" smtClean="0"/>
              <a:t>graph.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i="1" dirty="0" smtClean="0">
                <a:solidFill>
                  <a:srgbClr val="FF0000"/>
                </a:solidFill>
              </a:rPr>
              <a:t>There are many different ways to measure it!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10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Micro Measure: Centrality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0000"/>
                </a:solidFill>
              </a:rPr>
              <a:t>Degree centrality</a:t>
            </a:r>
            <a:r>
              <a:rPr lang="en-US" dirty="0" smtClean="0"/>
              <a:t> measures how connected a nodes is in the network.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	</a:t>
            </a:r>
            <a:r>
              <a:rPr lang="en-US" sz="3000" i="1" dirty="0" smtClean="0"/>
              <a:t>Who is the most connected?</a:t>
            </a:r>
          </a:p>
          <a:p>
            <a:pPr marL="0" indent="0">
              <a:spcAft>
                <a:spcPts val="1200"/>
              </a:spcAft>
              <a:buNone/>
            </a:pPr>
            <a:endParaRPr lang="en-US" sz="3000" i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3000" i="1" dirty="0" smtClean="0"/>
              <a:t>Who should can you talk to? Who can help you?</a:t>
            </a:r>
          </a:p>
        </p:txBody>
      </p:sp>
    </p:spTree>
    <p:extLst>
      <p:ext uri="{BB962C8B-B14F-4D97-AF65-F5344CB8AC3E}">
        <p14:creationId xmlns:p14="http://schemas.microsoft.com/office/powerpoint/2010/main" val="286593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Micro Measure: Centrality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0000"/>
                </a:solidFill>
              </a:rPr>
              <a:t>Closeness centrality</a:t>
            </a:r>
            <a:r>
              <a:rPr lang="en-US" dirty="0" smtClean="0"/>
              <a:t> measures how easily a node can reach other nodes in the network, or  </a:t>
            </a:r>
            <a:endParaRPr lang="en-US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2400" i="1" dirty="0" smtClean="0"/>
              <a:t>	</a:t>
            </a:r>
            <a:r>
              <a:rPr lang="en-US" sz="3000" i="1" dirty="0" smtClean="0"/>
              <a:t>How close is someone to the others ?</a:t>
            </a:r>
          </a:p>
          <a:p>
            <a:pPr marL="0" indent="0">
              <a:spcAft>
                <a:spcPts val="1200"/>
              </a:spcAft>
              <a:buNone/>
            </a:pPr>
            <a:endParaRPr lang="en-US" sz="3000" i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3000" i="1" dirty="0" smtClean="0"/>
              <a:t>Who is important locally? How long will it take for information to reach from node x to the others?</a:t>
            </a:r>
          </a:p>
        </p:txBody>
      </p:sp>
    </p:spTree>
    <p:extLst>
      <p:ext uri="{BB962C8B-B14F-4D97-AF65-F5344CB8AC3E}">
        <p14:creationId xmlns:p14="http://schemas.microsoft.com/office/powerpoint/2010/main" val="89898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Micro Measure: Centrality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err="1" smtClean="0">
                <a:solidFill>
                  <a:srgbClr val="FF0000"/>
                </a:solidFill>
              </a:rPr>
              <a:t>Betweenness</a:t>
            </a:r>
            <a:r>
              <a:rPr lang="en-US" dirty="0" smtClean="0">
                <a:solidFill>
                  <a:srgbClr val="FF0000"/>
                </a:solidFill>
              </a:rPr>
              <a:t> centrality </a:t>
            </a:r>
            <a:r>
              <a:rPr lang="en-US" dirty="0" smtClean="0"/>
              <a:t>measures how important a node is in terms of connecting other nodes in the network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	</a:t>
            </a:r>
            <a:r>
              <a:rPr lang="en-US" sz="2800" i="1" dirty="0" smtClean="0"/>
              <a:t>Who can be used effectively to transfer things in 	the network?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800" i="1" dirty="0" smtClean="0"/>
          </a:p>
          <a:p>
            <a:pPr>
              <a:spcAft>
                <a:spcPts val="1200"/>
              </a:spcAft>
            </a:pPr>
            <a:r>
              <a:rPr lang="en-US" dirty="0" smtClean="0">
                <a:hlinkClick r:id="rId3"/>
              </a:rPr>
              <a:t>Sudipta Sarangi to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0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911 Terrorist’s network,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Krebs (2002)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 descr="http://journals.uic.edu/ojs/index.php/fm/article/viewFile/941/863/614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78180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9909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matters?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This network is hard to take down. At least 6 nodes (21%) with the most numerous and important connections will have to taken out before the network will have significant damage.</a:t>
            </a:r>
          </a:p>
          <a:p>
            <a:r>
              <a:rPr lang="en-US" dirty="0" smtClean="0"/>
              <a:t>Degree – measures activity or how often someone contacts others </a:t>
            </a:r>
          </a:p>
          <a:p>
            <a:r>
              <a:rPr lang="en-US" dirty="0" err="1"/>
              <a:t>B</a:t>
            </a:r>
            <a:r>
              <a:rPr lang="en-US" dirty="0" err="1" smtClean="0"/>
              <a:t>etweenness</a:t>
            </a:r>
            <a:r>
              <a:rPr lang="en-US" dirty="0" smtClean="0"/>
              <a:t> – measures how often someone is a go-between or control in the network</a:t>
            </a:r>
          </a:p>
          <a:p>
            <a:r>
              <a:rPr lang="en-US" dirty="0" smtClean="0"/>
              <a:t>Closeness – measures access or how many people can this person reach</a:t>
            </a:r>
          </a:p>
          <a:p>
            <a:r>
              <a:rPr lang="en-US" dirty="0" smtClean="0"/>
              <a:t>Atta – scores highest on all 3 measures. Al-Shehhi comes in second because he is high on degree and closeness.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063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matters?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/>
              <a:t>Alhazmi</a:t>
            </a:r>
            <a:r>
              <a:rPr lang="en-US" sz="2800" dirty="0"/>
              <a:t> comes in second in </a:t>
            </a:r>
            <a:r>
              <a:rPr lang="en-US" sz="2800" dirty="0" err="1"/>
              <a:t>betweenness</a:t>
            </a:r>
            <a:r>
              <a:rPr lang="en-US" sz="2800" dirty="0"/>
              <a:t>, suggesting that he exercised a lot </a:t>
            </a:r>
            <a:r>
              <a:rPr lang="en-US" sz="2800" dirty="0" smtClean="0"/>
              <a:t>of control</a:t>
            </a:r>
            <a:r>
              <a:rPr lang="en-US" sz="2800" dirty="0"/>
              <a:t>, but fourth in activity and only seventh in closeness. </a:t>
            </a:r>
            <a:endParaRPr lang="en-US" sz="28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I</a:t>
            </a:r>
            <a:r>
              <a:rPr lang="en-US" sz="2800" dirty="0" smtClean="0"/>
              <a:t>f </a:t>
            </a:r>
            <a:r>
              <a:rPr lang="en-US" sz="2800" dirty="0"/>
              <a:t>you eliminate the thinnest links </a:t>
            </a:r>
            <a:r>
              <a:rPr lang="en-US" sz="2800" dirty="0" smtClean="0"/>
              <a:t>(most recent), </a:t>
            </a:r>
            <a:r>
              <a:rPr lang="en-US" sz="2800" dirty="0" err="1" smtClean="0"/>
              <a:t>Alhazmi</a:t>
            </a:r>
            <a:r>
              <a:rPr lang="en-US" sz="2800" dirty="0"/>
              <a:t> </a:t>
            </a:r>
            <a:r>
              <a:rPr lang="en-US" sz="2800" dirty="0" smtClean="0"/>
              <a:t>becomes </a:t>
            </a:r>
            <a:r>
              <a:rPr lang="en-US" sz="2800" dirty="0"/>
              <a:t>the most powerful </a:t>
            </a:r>
            <a:r>
              <a:rPr lang="en-US" sz="2800" dirty="0" smtClean="0"/>
              <a:t>node. </a:t>
            </a:r>
            <a:r>
              <a:rPr lang="en-US" sz="2800" dirty="0"/>
              <a:t>He is first in both control and access, and second only to </a:t>
            </a:r>
            <a:r>
              <a:rPr lang="en-US" sz="2800" dirty="0" smtClean="0"/>
              <a:t>Atta in </a:t>
            </a:r>
            <a:r>
              <a:rPr lang="en-US" sz="2800" dirty="0"/>
              <a:t>activity. </a:t>
            </a:r>
            <a:endParaRPr lang="en-US" sz="28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/>
              <a:t>Hypothesis</a:t>
            </a:r>
            <a:r>
              <a:rPr lang="en-US" sz="2800" dirty="0" smtClean="0"/>
              <a:t>: </a:t>
            </a:r>
            <a:r>
              <a:rPr lang="en-US" sz="2800" dirty="0" err="1"/>
              <a:t>Alhazmi</a:t>
            </a:r>
            <a:r>
              <a:rPr lang="en-US" sz="2800" dirty="0"/>
              <a:t> played a large role in planning </a:t>
            </a:r>
            <a:r>
              <a:rPr lang="en-US" sz="2800" dirty="0" smtClean="0"/>
              <a:t>the attacks</a:t>
            </a:r>
            <a:r>
              <a:rPr lang="en-US" sz="2800" dirty="0"/>
              <a:t>, and Atta came to the fore when it was time to carry them </a:t>
            </a:r>
            <a:r>
              <a:rPr lang="en-US" sz="2800" dirty="0" smtClean="0"/>
              <a:t>out?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2530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Networks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Network</a:t>
            </a:r>
            <a:r>
              <a:rPr lang="en-US" dirty="0" smtClean="0"/>
              <a:t>: Defines the </a:t>
            </a:r>
            <a:r>
              <a:rPr lang="en-US" i="1" dirty="0" smtClean="0"/>
              <a:t>interaction structure </a:t>
            </a:r>
            <a:r>
              <a:rPr lang="en-US" dirty="0" smtClean="0"/>
              <a:t>between agents through the set of ties between them.</a:t>
            </a:r>
          </a:p>
          <a:p>
            <a:pPr lvl="1"/>
            <a:r>
              <a:rPr lang="en-US" dirty="0" smtClean="0"/>
              <a:t>Agents: individuals, organizations, countries, represented as </a:t>
            </a:r>
            <a:r>
              <a:rPr lang="en-US" dirty="0" smtClean="0">
                <a:solidFill>
                  <a:srgbClr val="C00000"/>
                </a:solidFill>
              </a:rPr>
              <a:t>nodes (vertices)</a:t>
            </a:r>
          </a:p>
          <a:p>
            <a:pPr lvl="1"/>
            <a:r>
              <a:rPr lang="en-US" dirty="0" smtClean="0"/>
              <a:t>Ties: relationships between actors, represented as </a:t>
            </a:r>
            <a:r>
              <a:rPr lang="en-US" dirty="0" smtClean="0">
                <a:solidFill>
                  <a:srgbClr val="C00000"/>
                </a:solidFill>
              </a:rPr>
              <a:t>links (edges)</a:t>
            </a:r>
          </a:p>
          <a:p>
            <a:pPr lvl="1"/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A very useful </a:t>
            </a:r>
            <a:r>
              <a:rPr lang="en-US" i="1" dirty="0" smtClean="0">
                <a:solidFill>
                  <a:srgbClr val="C00000"/>
                </a:solidFill>
              </a:rPr>
              <a:t>visualization tool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4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Micro Measure: Centrality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Centrality measure based on </a:t>
            </a:r>
            <a:r>
              <a:rPr lang="en-US" u="sng" dirty="0" smtClean="0"/>
              <a:t>neighbor’s characteristics</a:t>
            </a:r>
            <a:r>
              <a:rPr lang="en-US" dirty="0" smtClean="0"/>
              <a:t> – how important or connected or influential a neighbor is: Eigen vector centrality, </a:t>
            </a:r>
            <a:r>
              <a:rPr lang="en-US" dirty="0" err="1" smtClean="0"/>
              <a:t>Bonacich</a:t>
            </a:r>
            <a:r>
              <a:rPr lang="en-US" dirty="0" smtClean="0"/>
              <a:t> centrality, Katz prestige measure.</a:t>
            </a:r>
          </a:p>
          <a:p>
            <a:endParaRPr lang="en-US" dirty="0" smtClean="0"/>
          </a:p>
          <a:p>
            <a:r>
              <a:rPr lang="en-US" dirty="0" err="1">
                <a:solidFill>
                  <a:srgbClr val="FF0000"/>
                </a:solidFill>
              </a:rPr>
              <a:t>Bonacich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centrality</a:t>
            </a:r>
            <a:r>
              <a:rPr lang="en-US" dirty="0" smtClean="0"/>
              <a:t>: The centrality of a node is dependent on the centrality of the nodes it is connected to.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i="1" dirty="0" smtClean="0"/>
              <a:t>How to measure Power, Influence, </a:t>
            </a:r>
            <a:r>
              <a:rPr lang="en-US" i="1" dirty="0" err="1" smtClean="0"/>
              <a:t>etc</a:t>
            </a:r>
            <a:r>
              <a:rPr lang="en-US" i="1" dirty="0" smtClean="0"/>
              <a:t>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6369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Micro Measure: Centrality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Inter-centrality </a:t>
            </a:r>
            <a:r>
              <a:rPr lang="en-US" dirty="0" smtClean="0">
                <a:solidFill>
                  <a:srgbClr val="FF0000"/>
                </a:solidFill>
              </a:rPr>
              <a:t>measure </a:t>
            </a:r>
            <a:r>
              <a:rPr lang="en-US" dirty="0" smtClean="0"/>
              <a:t>(</a:t>
            </a:r>
            <a:r>
              <a:rPr lang="en-US" dirty="0" err="1" smtClean="0"/>
              <a:t>Ballester</a:t>
            </a:r>
            <a:r>
              <a:rPr lang="en-US" dirty="0" smtClean="0"/>
              <a:t>, </a:t>
            </a:r>
            <a:r>
              <a:rPr lang="en-US" dirty="0" err="1"/>
              <a:t>C</a:t>
            </a:r>
            <a:r>
              <a:rPr lang="en-US" dirty="0" err="1" smtClean="0"/>
              <a:t>alvo-Armengol</a:t>
            </a:r>
            <a:r>
              <a:rPr lang="en-US" dirty="0" smtClean="0"/>
              <a:t> and </a:t>
            </a:r>
            <a:r>
              <a:rPr lang="en-US" dirty="0" err="1" smtClean="0"/>
              <a:t>Zenou</a:t>
            </a:r>
            <a:r>
              <a:rPr lang="en-US" dirty="0" smtClean="0"/>
              <a:t> (2006))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Nash equilibrium is proportional to </a:t>
            </a:r>
            <a:r>
              <a:rPr lang="en-US" dirty="0" err="1" smtClean="0"/>
              <a:t>Bonacich</a:t>
            </a:r>
            <a:r>
              <a:rPr lang="en-US" dirty="0" smtClean="0"/>
              <a:t> centrality</a:t>
            </a:r>
          </a:p>
          <a:p>
            <a:endParaRPr lang="en-US" sz="2000" dirty="0" smtClean="0"/>
          </a:p>
          <a:p>
            <a:r>
              <a:rPr lang="en-US" b="1" i="1" dirty="0" smtClean="0"/>
              <a:t>Key player?</a:t>
            </a:r>
            <a:endParaRPr lang="en-US" b="1" i="1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19400"/>
            <a:ext cx="70866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2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Studying Networks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3000" dirty="0"/>
              <a:t>Networks are a </a:t>
            </a:r>
            <a:r>
              <a:rPr lang="en-US" sz="3000" dirty="0" smtClean="0"/>
              <a:t>conduit </a:t>
            </a:r>
            <a:r>
              <a:rPr lang="en-US" sz="3000" dirty="0"/>
              <a:t>for </a:t>
            </a:r>
            <a:r>
              <a:rPr lang="en-US" sz="3000" dirty="0" smtClean="0"/>
              <a:t>flows.</a:t>
            </a:r>
            <a:r>
              <a:rPr lang="en-US" sz="2800" b="1" dirty="0" smtClean="0"/>
              <a:t> </a:t>
            </a:r>
            <a:r>
              <a:rPr lang="en-US" sz="2800" dirty="0" smtClean="0"/>
              <a:t>These </a:t>
            </a:r>
            <a:r>
              <a:rPr lang="en-US" sz="2800" dirty="0" smtClean="0"/>
              <a:t>can be: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Data;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Diseases</a:t>
            </a:r>
            <a:r>
              <a:rPr lang="en-US" sz="2400" dirty="0" smtClean="0">
                <a:solidFill>
                  <a:srgbClr val="C00000"/>
                </a:solidFill>
              </a:rPr>
              <a:t>; </a:t>
            </a:r>
            <a:r>
              <a:rPr lang="en-US" sz="2400" dirty="0" smtClean="0">
                <a:solidFill>
                  <a:srgbClr val="C00000"/>
                </a:solidFill>
              </a:rPr>
              <a:t>Trade</a:t>
            </a:r>
            <a:r>
              <a:rPr lang="en-US" sz="2400" dirty="0" smtClean="0">
                <a:solidFill>
                  <a:srgbClr val="C00000"/>
                </a:solidFill>
              </a:rPr>
              <a:t>; </a:t>
            </a:r>
            <a:r>
              <a:rPr lang="en-US" sz="2400" dirty="0" smtClean="0">
                <a:solidFill>
                  <a:srgbClr val="C00000"/>
                </a:solidFill>
              </a:rPr>
              <a:t>Favors</a:t>
            </a:r>
            <a:r>
              <a:rPr lang="en-US" sz="2400" dirty="0" smtClean="0">
                <a:solidFill>
                  <a:srgbClr val="C00000"/>
                </a:solidFill>
              </a:rPr>
              <a:t>; </a:t>
            </a:r>
            <a:r>
              <a:rPr lang="en-US" sz="2400" dirty="0" smtClean="0">
                <a:solidFill>
                  <a:srgbClr val="C00000"/>
                </a:solidFill>
              </a:rPr>
              <a:t>Influence</a:t>
            </a:r>
            <a:r>
              <a:rPr lang="en-US" sz="2400" dirty="0" smtClean="0">
                <a:solidFill>
                  <a:srgbClr val="C00000"/>
                </a:solidFill>
              </a:rPr>
              <a:t>; </a:t>
            </a:r>
            <a:r>
              <a:rPr lang="en-US" sz="2400" dirty="0" smtClean="0">
                <a:solidFill>
                  <a:srgbClr val="C00000"/>
                </a:solidFill>
              </a:rPr>
              <a:t>Associations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r>
              <a:rPr lang="en-US" sz="2800" dirty="0" smtClean="0"/>
              <a:t>Network models attempt to </a:t>
            </a:r>
            <a:r>
              <a:rPr lang="en-US" sz="2800" i="1" dirty="0" smtClean="0"/>
              <a:t>explain</a:t>
            </a:r>
            <a:r>
              <a:rPr lang="en-US" sz="2800" dirty="0" smtClean="0"/>
              <a:t> how these flows take </a:t>
            </a:r>
            <a:r>
              <a:rPr lang="en-US" sz="2800" dirty="0" smtClean="0"/>
              <a:t>place.</a:t>
            </a:r>
          </a:p>
          <a:p>
            <a:endParaRPr lang="en-US" sz="1200" dirty="0"/>
          </a:p>
          <a:p>
            <a:pPr>
              <a:spcAft>
                <a:spcPts val="600"/>
              </a:spcAft>
            </a:pPr>
            <a:r>
              <a:rPr lang="en-US" sz="2800" dirty="0"/>
              <a:t>Networks are inter-disciplinary:</a:t>
            </a:r>
          </a:p>
          <a:p>
            <a:pPr marL="457200" lvl="1" indent="0">
              <a:spcAft>
                <a:spcPts val="800"/>
              </a:spcAft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Mathematics; Sociology; Physics; Biology; Computer science; Anthropology; Operations </a:t>
            </a:r>
            <a:r>
              <a:rPr lang="en-US" sz="2400" dirty="0">
                <a:solidFill>
                  <a:srgbClr val="C00000"/>
                </a:solidFill>
              </a:rPr>
              <a:t>Research</a:t>
            </a:r>
          </a:p>
          <a:p>
            <a:pPr lvl="1">
              <a:spcAft>
                <a:spcPts val="800"/>
              </a:spcAft>
            </a:pPr>
            <a:r>
              <a:rPr lang="en-US" sz="2400" dirty="0" smtClean="0"/>
              <a:t>and </a:t>
            </a:r>
            <a:r>
              <a:rPr lang="en-US" sz="2400" dirty="0"/>
              <a:t>more recently </a:t>
            </a:r>
            <a:r>
              <a:rPr lang="en-US" sz="2400" dirty="0">
                <a:solidFill>
                  <a:srgbClr val="C00000"/>
                </a:solidFill>
              </a:rPr>
              <a:t>Economics</a:t>
            </a:r>
            <a:r>
              <a:rPr lang="en-US" sz="2400" dirty="0"/>
              <a:t>!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16935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What does Economics Bring to the Table?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How do these networks form?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C00000"/>
                </a:solidFill>
              </a:rPr>
              <a:t>Given that relationships provide benefits but are costly, why do specific networks arise?</a:t>
            </a:r>
          </a:p>
          <a:p>
            <a:endParaRPr lang="en-US" sz="2800" dirty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rgbClr val="C00000"/>
                </a:solidFill>
              </a:rPr>
              <a:t>Applying them to understand a host of phenomena – exchange, jobs, favors, information, firm behavior, etc.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3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A brief and idiosyncratic history…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C00000"/>
                </a:solidFill>
              </a:rPr>
              <a:t>Euler</a:t>
            </a:r>
            <a:r>
              <a:rPr lang="en-US" sz="2800" dirty="0" smtClean="0"/>
              <a:t> – the seven bridges of Konigsberg: (1736)</a:t>
            </a:r>
          </a:p>
          <a:p>
            <a:pPr>
              <a:spcAft>
                <a:spcPts val="1200"/>
              </a:spcAft>
            </a:pP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C00000"/>
                </a:solidFill>
              </a:rPr>
              <a:t>Emile </a:t>
            </a:r>
            <a:r>
              <a:rPr lang="en-US" sz="2800" dirty="0" err="1" smtClean="0">
                <a:solidFill>
                  <a:srgbClr val="C00000"/>
                </a:solidFill>
              </a:rPr>
              <a:t>Durkhiem</a:t>
            </a:r>
            <a:r>
              <a:rPr lang="en-US" sz="2800" dirty="0" smtClean="0">
                <a:solidFill>
                  <a:srgbClr val="C00000"/>
                </a:solidFill>
              </a:rPr>
              <a:t> and Ferdinand </a:t>
            </a:r>
            <a:r>
              <a:rPr lang="en-US" sz="2800" dirty="0" err="1" smtClean="0">
                <a:solidFill>
                  <a:srgbClr val="C00000"/>
                </a:solidFill>
              </a:rPr>
              <a:t>Tonnies</a:t>
            </a:r>
            <a:r>
              <a:rPr lang="en-US" sz="2800" dirty="0" smtClean="0"/>
              <a:t> – pioneered the study of social groups: late 1800s</a:t>
            </a:r>
          </a:p>
          <a:p>
            <a:pPr>
              <a:spcAft>
                <a:spcPts val="1200"/>
              </a:spcAft>
            </a:pP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Major developments in sociology, psychology, mathematics and anthropology in 1930s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923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A brief and idiosyncratic history…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3000" dirty="0" smtClean="0">
                <a:solidFill>
                  <a:srgbClr val="C00000"/>
                </a:solidFill>
              </a:rPr>
              <a:t>Stanley </a:t>
            </a:r>
            <a:r>
              <a:rPr lang="en-US" sz="3000" dirty="0" err="1" smtClean="0">
                <a:solidFill>
                  <a:srgbClr val="C00000"/>
                </a:solidFill>
              </a:rPr>
              <a:t>Milgram</a:t>
            </a:r>
            <a:r>
              <a:rPr lang="en-US" sz="3000" dirty="0"/>
              <a:t>:</a:t>
            </a:r>
            <a:r>
              <a:rPr lang="en-US" sz="3000" dirty="0" smtClean="0"/>
              <a:t> </a:t>
            </a:r>
            <a:r>
              <a:rPr lang="en-US" sz="3000" i="1" dirty="0" smtClean="0"/>
              <a:t>Six Degrees of Separation </a:t>
            </a:r>
            <a:r>
              <a:rPr lang="en-US" sz="3000" dirty="0" smtClean="0"/>
              <a:t>Experiment; the </a:t>
            </a:r>
            <a:r>
              <a:rPr lang="en-US" sz="3000" i="1" dirty="0" smtClean="0"/>
              <a:t>Oracle of </a:t>
            </a:r>
            <a:r>
              <a:rPr lang="en-US" sz="3000" i="1" dirty="0"/>
              <a:t>K</a:t>
            </a:r>
            <a:r>
              <a:rPr lang="en-US" sz="3000" i="1" dirty="0" smtClean="0"/>
              <a:t>evin Bacon</a:t>
            </a:r>
          </a:p>
          <a:p>
            <a:pPr>
              <a:spcAft>
                <a:spcPts val="600"/>
              </a:spcAft>
            </a:pPr>
            <a:endParaRPr lang="en-US" sz="1500" dirty="0" smtClean="0"/>
          </a:p>
          <a:p>
            <a:pPr>
              <a:spcAft>
                <a:spcPts val="600"/>
              </a:spcAft>
            </a:pPr>
            <a:r>
              <a:rPr lang="en-US" sz="3000" dirty="0" smtClean="0">
                <a:solidFill>
                  <a:srgbClr val="C00000"/>
                </a:solidFill>
              </a:rPr>
              <a:t>Mark </a:t>
            </a:r>
            <a:r>
              <a:rPr lang="en-US" sz="3000" dirty="0" err="1" smtClean="0">
                <a:solidFill>
                  <a:srgbClr val="C00000"/>
                </a:solidFill>
              </a:rPr>
              <a:t>Granovetter</a:t>
            </a:r>
            <a:r>
              <a:rPr lang="en-US" sz="3000" dirty="0" smtClean="0"/>
              <a:t>: The Strength of Weak Ties</a:t>
            </a:r>
          </a:p>
          <a:p>
            <a:pPr lvl="1">
              <a:spcAft>
                <a:spcPts val="600"/>
              </a:spcAft>
            </a:pPr>
            <a:r>
              <a:rPr lang="en-US" i="1" dirty="0" smtClean="0"/>
              <a:t>Structural holes</a:t>
            </a:r>
          </a:p>
          <a:p>
            <a:pPr lvl="1">
              <a:spcAft>
                <a:spcPts val="600"/>
              </a:spcAft>
            </a:pPr>
            <a:r>
              <a:rPr lang="en-US" i="1" dirty="0" smtClean="0"/>
              <a:t>Social capital</a:t>
            </a:r>
            <a:r>
              <a:rPr lang="en-US" dirty="0" smtClean="0"/>
              <a:t>: the social value of relationships</a:t>
            </a:r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sz="3000" dirty="0" smtClean="0">
                <a:solidFill>
                  <a:srgbClr val="C00000"/>
                </a:solidFill>
              </a:rPr>
              <a:t>Frank </a:t>
            </a:r>
            <a:r>
              <a:rPr lang="en-US" sz="3000" dirty="0" err="1" smtClean="0">
                <a:solidFill>
                  <a:srgbClr val="C00000"/>
                </a:solidFill>
              </a:rPr>
              <a:t>Harrary</a:t>
            </a:r>
            <a:r>
              <a:rPr lang="en-US" sz="3000" dirty="0" smtClean="0"/>
              <a:t>: Formal modeling of structural issues in networks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7530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A brief and idiosyncratic history…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Erdos</a:t>
            </a:r>
            <a:r>
              <a:rPr lang="en-US" sz="2800" dirty="0" smtClean="0">
                <a:solidFill>
                  <a:srgbClr val="C00000"/>
                </a:solidFill>
              </a:rPr>
              <a:t> and </a:t>
            </a:r>
            <a:r>
              <a:rPr lang="en-US" sz="2800" dirty="0" err="1" smtClean="0">
                <a:solidFill>
                  <a:srgbClr val="C00000"/>
                </a:solidFill>
              </a:rPr>
              <a:t>Reyni</a:t>
            </a:r>
            <a:r>
              <a:rPr lang="en-US" sz="2800" dirty="0" smtClean="0"/>
              <a:t>: </a:t>
            </a:r>
            <a:r>
              <a:rPr lang="en-US" sz="2800" i="1" dirty="0" smtClean="0"/>
              <a:t>Random graphs</a:t>
            </a:r>
            <a:r>
              <a:rPr lang="en-US" sz="2800" dirty="0" smtClean="0"/>
              <a:t> – late 1950s and ’60s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	</a:t>
            </a:r>
            <a:r>
              <a:rPr lang="en-US" sz="2400" dirty="0" smtClean="0"/>
              <a:t>Specify the set of nodes </a:t>
            </a:r>
            <a:r>
              <a:rPr lang="en-US" sz="2400" i="1" dirty="0" smtClean="0"/>
              <a:t>N</a:t>
            </a:r>
            <a:r>
              <a:rPr lang="en-US" sz="2400" dirty="0" smtClean="0"/>
              <a:t> and a common  probability </a:t>
            </a:r>
            <a:r>
              <a:rPr lang="en-US" sz="2400" i="1" dirty="0" smtClean="0"/>
              <a:t>p </a:t>
            </a:r>
            <a:r>
              <a:rPr lang="en-US" sz="2400" dirty="0" smtClean="0"/>
              <a:t>for link between any two nodes. This generates a random graph. Note that there is no bias towards any node.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Such models became popular in </a:t>
            </a:r>
            <a:r>
              <a:rPr lang="en-US" sz="2400" i="1" dirty="0" smtClean="0">
                <a:solidFill>
                  <a:srgbClr val="FF0000"/>
                </a:solidFill>
              </a:rPr>
              <a:t>SNA</a:t>
            </a:r>
            <a:r>
              <a:rPr lang="en-US" sz="2400" dirty="0" smtClean="0"/>
              <a:t> in the 1980s to explain degree based structural effects as well as things like reciprocity, </a:t>
            </a:r>
            <a:r>
              <a:rPr lang="en-US" sz="2400" dirty="0" err="1" smtClean="0"/>
              <a:t>homophily</a:t>
            </a:r>
            <a:r>
              <a:rPr lang="en-US" sz="2400" dirty="0" smtClean="0"/>
              <a:t> and popularity.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237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A brief and idiosyncratic history…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Watts and </a:t>
            </a:r>
            <a:r>
              <a:rPr lang="en-US" sz="2800" dirty="0" err="1" smtClean="0">
                <a:solidFill>
                  <a:srgbClr val="C00000"/>
                </a:solidFill>
              </a:rPr>
              <a:t>Strogatz</a:t>
            </a:r>
            <a:r>
              <a:rPr lang="en-US" sz="2800" dirty="0" smtClean="0"/>
              <a:t>: </a:t>
            </a:r>
            <a:r>
              <a:rPr lang="en-US" sz="2800" i="1" dirty="0" smtClean="0"/>
              <a:t>Small Worlds </a:t>
            </a:r>
            <a:r>
              <a:rPr lang="en-US" sz="2800" dirty="0" smtClean="0"/>
              <a:t>– late 1990s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 smtClean="0"/>
              <a:t>Random graph model where each node is linked to its </a:t>
            </a:r>
            <a:r>
              <a:rPr lang="en-US" sz="2400" i="1" dirty="0" smtClean="0"/>
              <a:t>k</a:t>
            </a:r>
            <a:r>
              <a:rPr lang="en-US" sz="2400" dirty="0" smtClean="0"/>
              <a:t> closest neighbors and then we randomly rewire with probability </a:t>
            </a:r>
            <a:r>
              <a:rPr lang="en-US" sz="2400" i="1" dirty="0" smtClean="0"/>
              <a:t>p</a:t>
            </a:r>
            <a:r>
              <a:rPr lang="en-US" sz="2400" dirty="0" smtClean="0"/>
              <a:t>. As </a:t>
            </a:r>
            <a:r>
              <a:rPr lang="en-US" sz="2400" i="1" dirty="0" smtClean="0"/>
              <a:t>p</a:t>
            </a:r>
            <a:r>
              <a:rPr lang="en-US" sz="2400" dirty="0" smtClean="0"/>
              <a:t> gets large we get a random network.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 smtClean="0"/>
              <a:t>Has small world properties – high clustering coefficients with small average path lengths.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u="sng" dirty="0" smtClean="0">
                <a:solidFill>
                  <a:srgbClr val="C00000"/>
                </a:solidFill>
              </a:rPr>
              <a:t>Examples</a:t>
            </a:r>
            <a:r>
              <a:rPr lang="en-US" sz="2800" dirty="0" smtClean="0"/>
              <a:t>: road maps, power grids, network of brain neurons, telephone call graphs, the networks of economists, etc.</a:t>
            </a:r>
          </a:p>
        </p:txBody>
      </p:sp>
    </p:spTree>
    <p:extLst>
      <p:ext uri="{BB962C8B-B14F-4D97-AF65-F5344CB8AC3E}">
        <p14:creationId xmlns:p14="http://schemas.microsoft.com/office/powerpoint/2010/main" val="266044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A brief and idiosyncratic history…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dirty="0" smtClean="0"/>
                  <a:t>Typically small world networks follow the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power law distribution </a:t>
                </a:r>
                <a:r>
                  <a:rPr lang="en-US" sz="2800" dirty="0" smtClean="0"/>
                  <a:t>and are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scale free</a:t>
                </a:r>
                <a:r>
                  <a:rPr lang="en-US" sz="2800" dirty="0" smtClean="0"/>
                  <a:t>.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smtClean="0"/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 smtClean="0"/>
                  <a:t>   and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  </m:t>
                    </m:r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𝑐𝑥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∝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	</a:t>
                </a:r>
              </a:p>
              <a:p>
                <a:pPr>
                  <a:buFont typeface="Symbol"/>
                  <a:buChar char="Þ"/>
                </a:pPr>
                <a:r>
                  <a:rPr lang="en-US" sz="2800" dirty="0" smtClean="0">
                    <a:sym typeface="Symbol"/>
                  </a:rPr>
                  <a:t> </a:t>
                </a:r>
                <a:r>
                  <a:rPr lang="en-US" sz="2400" dirty="0" smtClean="0">
                    <a:sym typeface="Symbol"/>
                  </a:rPr>
                  <a:t>Some nodes for example like </a:t>
                </a:r>
                <a:r>
                  <a:rPr lang="en-US" sz="2400" i="1" dirty="0" smtClean="0">
                    <a:sym typeface="Symbol"/>
                  </a:rPr>
                  <a:t>Google</a:t>
                </a:r>
                <a:r>
                  <a:rPr lang="en-US" sz="2400" dirty="0" smtClean="0">
                    <a:sym typeface="Symbol"/>
                  </a:rPr>
                  <a:t> will tend to have large numbers of links coming into them, or will have a high degree distribution. Others nodes will only have a very few links.</a:t>
                </a:r>
              </a:p>
              <a:p>
                <a:pPr marL="0" indent="0">
                  <a:buNone/>
                </a:pPr>
                <a:endParaRPr lang="en-US" sz="2800" dirty="0" smtClean="0">
                  <a:sym typeface="Symbol"/>
                </a:endParaRPr>
              </a:p>
              <a:p>
                <a:r>
                  <a:rPr lang="en-US" sz="2800" dirty="0" smtClean="0">
                    <a:sym typeface="Symbol"/>
                  </a:rPr>
                  <a:t>The </a:t>
                </a:r>
                <a:r>
                  <a:rPr lang="en-US" sz="2800" dirty="0" err="1" smtClean="0">
                    <a:sym typeface="Symbol"/>
                  </a:rPr>
                  <a:t>Barabasi</a:t>
                </a:r>
                <a:r>
                  <a:rPr lang="en-US" sz="2800" dirty="0" smtClean="0">
                    <a:sym typeface="Symbol"/>
                  </a:rPr>
                  <a:t>-Albert (1999) model of </a:t>
                </a:r>
                <a:r>
                  <a:rPr lang="en-US" sz="2800" dirty="0" smtClean="0">
                    <a:solidFill>
                      <a:srgbClr val="C00000"/>
                    </a:solidFill>
                    <a:sym typeface="Symbol"/>
                  </a:rPr>
                  <a:t>preferential attachment </a:t>
                </a:r>
                <a:r>
                  <a:rPr lang="en-US" sz="2800" dirty="0" smtClean="0">
                    <a:sym typeface="Symbol"/>
                  </a:rPr>
                  <a:t>falls in this category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56" t="-2291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9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A brief and idiosyncratic history…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word of caution!</a:t>
            </a:r>
          </a:p>
          <a:p>
            <a:endParaRPr lang="en-US" sz="1200" dirty="0" smtClean="0"/>
          </a:p>
          <a:p>
            <a:r>
              <a:rPr lang="en-US" sz="2800" dirty="0" err="1" smtClean="0">
                <a:solidFill>
                  <a:srgbClr val="C00000"/>
                </a:solidFill>
              </a:rPr>
              <a:t>Ajit</a:t>
            </a:r>
            <a:r>
              <a:rPr lang="en-US" sz="2800" dirty="0" smtClean="0">
                <a:solidFill>
                  <a:srgbClr val="C00000"/>
                </a:solidFill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</a:rPr>
              <a:t>Donker</a:t>
            </a:r>
            <a:r>
              <a:rPr lang="en-US" sz="2800" dirty="0" smtClean="0">
                <a:solidFill>
                  <a:srgbClr val="C00000"/>
                </a:solidFill>
              </a:rPr>
              <a:t> and </a:t>
            </a:r>
            <a:r>
              <a:rPr lang="en-US" sz="2800" dirty="0" err="1" smtClean="0">
                <a:solidFill>
                  <a:srgbClr val="C00000"/>
                </a:solidFill>
              </a:rPr>
              <a:t>Saxena</a:t>
            </a:r>
            <a:r>
              <a:rPr lang="en-US" sz="2800" dirty="0"/>
              <a:t>: </a:t>
            </a:r>
            <a:r>
              <a:rPr lang="en-US" sz="2800" i="1" dirty="0" smtClean="0"/>
              <a:t>An Example </a:t>
            </a:r>
            <a:r>
              <a:rPr lang="en-US" sz="2800" dirty="0"/>
              <a:t>– 2012</a:t>
            </a:r>
            <a:endParaRPr lang="en-US" sz="2800" dirty="0" smtClean="0"/>
          </a:p>
          <a:p>
            <a:pPr marL="0" indent="0">
              <a:buNone/>
            </a:pPr>
            <a:r>
              <a:rPr lang="en-US" sz="2400" dirty="0" smtClean="0"/>
              <a:t>Use corporate board data from the top 1000 Indian companies (in terms of assets) that are listed </a:t>
            </a:r>
            <a:r>
              <a:rPr lang="en-US" sz="2400" dirty="0"/>
              <a:t>o</a:t>
            </a:r>
            <a:r>
              <a:rPr lang="en-US" sz="2400" dirty="0" smtClean="0"/>
              <a:t>n the stock exchange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400" dirty="0" smtClean="0"/>
              <a:t>Corporate boards are a small world – or a sort of old boys network, lack diversity and are dominated by upper castes.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2800" u="sng" dirty="0" smtClean="0">
                <a:solidFill>
                  <a:srgbClr val="C00000"/>
                </a:solidFill>
              </a:rPr>
              <a:t>Alternative explanation</a:t>
            </a:r>
            <a:r>
              <a:rPr lang="en-US" sz="2800" dirty="0" smtClean="0"/>
              <a:t>: It is an old boy’s network not of caste but of (possibly the elite) institutions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632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911 Terrorist’s network, </a:t>
            </a:r>
            <a:r>
              <a:rPr lang="en-US" sz="3600" i="1" dirty="0" smtClean="0">
                <a:solidFill>
                  <a:schemeClr val="tx2">
                    <a:lumMod val="75000"/>
                  </a:schemeClr>
                </a:solidFill>
              </a:rPr>
              <a:t>Krebs (2002)</a:t>
            </a:r>
            <a:endParaRPr lang="en-US" sz="3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Content Placeholder 5" descr="http://journals.uic.edu/ojs/index.php/fm/article/viewFile/941/863/614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78180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24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Networks in Economics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/>
              <a:t>Issues in network formation games: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FF0000"/>
                </a:solidFill>
              </a:rPr>
              <a:t>What is the architecture of stable networks?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FF0000"/>
                </a:solidFill>
              </a:rPr>
              <a:t>What is the architecture of socially efficient networks?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FF0000"/>
                </a:solidFill>
              </a:rPr>
              <a:t>Do these two architectures always coincide? If not  why? Can we find conditions under which they will coincide?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FF0000"/>
                </a:solidFill>
              </a:rPr>
              <a:t>Do stable networks always exist, especially in pure strategies?</a:t>
            </a:r>
          </a:p>
          <a:p>
            <a:r>
              <a:rPr lang="en-US" sz="2800" dirty="0" smtClean="0"/>
              <a:t>How networks affect behavior: </a:t>
            </a:r>
            <a:r>
              <a:rPr lang="en-US" sz="2800" dirty="0" smtClean="0">
                <a:solidFill>
                  <a:srgbClr val="FF0000"/>
                </a:solidFill>
              </a:rPr>
              <a:t>Applications!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3016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Networks in </a:t>
            </a:r>
            <a:r>
              <a:rPr lang="en-US" sz="3600" dirty="0" smtClean="0"/>
              <a:t>Economics: Approaches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  <a:ln w="127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Cooperative game theory approach</a:t>
            </a:r>
            <a:r>
              <a:rPr lang="en-US" sz="2800" dirty="0" smtClean="0"/>
              <a:t>: Coalitions of players produce output</a:t>
            </a:r>
            <a:r>
              <a:rPr lang="en-US" sz="2800" dirty="0"/>
              <a:t> </a:t>
            </a:r>
            <a:r>
              <a:rPr lang="en-US" sz="2800" dirty="0" smtClean="0"/>
              <a:t>and an axiomatic approach is used to define how the output will be shared. </a:t>
            </a:r>
          </a:p>
          <a:p>
            <a:pPr lvl="1"/>
            <a:r>
              <a:rPr lang="en-US" sz="2400" dirty="0" smtClean="0"/>
              <a:t>Players do not have strategies. It is assumed that coalitions can write down binding agreements.</a:t>
            </a:r>
          </a:p>
          <a:p>
            <a:pPr lvl="1"/>
            <a:endParaRPr lang="en-US" sz="1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Nash networks </a:t>
            </a:r>
            <a:r>
              <a:rPr lang="en-US" sz="2800" dirty="0" smtClean="0"/>
              <a:t>– non-cooperative approach (</a:t>
            </a:r>
            <a:r>
              <a:rPr lang="en-US" sz="2800" dirty="0" err="1"/>
              <a:t>B</a:t>
            </a:r>
            <a:r>
              <a:rPr lang="en-US" sz="2800" dirty="0" err="1" smtClean="0"/>
              <a:t>ala</a:t>
            </a:r>
            <a:r>
              <a:rPr lang="en-US" sz="2800" dirty="0" smtClean="0"/>
              <a:t> and </a:t>
            </a:r>
            <a:r>
              <a:rPr lang="en-US" sz="2800" dirty="0" err="1" smtClean="0"/>
              <a:t>Goyal</a:t>
            </a:r>
            <a:r>
              <a:rPr lang="en-US" sz="2800" dirty="0" smtClean="0"/>
              <a:t>, 2000a,b)</a:t>
            </a:r>
          </a:p>
          <a:p>
            <a:endParaRPr lang="en-US" sz="1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Pairwise Stability </a:t>
            </a:r>
            <a:r>
              <a:rPr lang="en-US" sz="2800" dirty="0" smtClean="0"/>
              <a:t>– adds consent to links between pairs (Jackson and </a:t>
            </a:r>
            <a:r>
              <a:rPr lang="en-US" sz="2800" dirty="0" err="1" smtClean="0"/>
              <a:t>Wolinsky</a:t>
            </a:r>
            <a:r>
              <a:rPr lang="en-US" sz="2800" dirty="0" smtClean="0"/>
              <a:t>, 1996)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761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124200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Non-cooperative Network 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Formation</a:t>
            </a:r>
            <a:b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aka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Nash networks</a:t>
            </a:r>
            <a:endParaRPr lang="en-U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2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The beginning…</a:t>
            </a:r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dirty="0" smtClean="0"/>
                  <a:t>Bala</a:t>
                </a:r>
                <a:r>
                  <a:rPr lang="en-US" dirty="0"/>
                  <a:t> and Goyal (</a:t>
                </a:r>
                <a:r>
                  <a:rPr lang="en-US" dirty="0" smtClean="0"/>
                  <a:t>2000, </a:t>
                </a:r>
                <a:r>
                  <a:rPr lang="en-US" dirty="0" err="1" smtClean="0"/>
                  <a:t>Econometrica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sz="1125" dirty="0"/>
              </a:p>
              <a:p>
                <a:pPr lvl="1">
                  <a:spcBef>
                    <a:spcPts val="900"/>
                  </a:spcBef>
                  <a:spcAft>
                    <a:spcPts val="900"/>
                  </a:spcAft>
                </a:pPr>
                <a:r>
                  <a:rPr lang="en-US" dirty="0"/>
                  <a:t>Set of </a:t>
                </a:r>
                <a:r>
                  <a:rPr lang="en-US" i="1" dirty="0"/>
                  <a:t>n</a:t>
                </a:r>
                <a:r>
                  <a:rPr lang="en-US" dirty="0"/>
                  <a:t> </a:t>
                </a:r>
                <a:r>
                  <a:rPr lang="en-US" dirty="0" smtClean="0"/>
                  <a:t>agents; </a:t>
                </a:r>
                <a:r>
                  <a:rPr lang="en-US" i="1" dirty="0">
                    <a:cs typeface="Arial" pitchFamily="34" charset="0"/>
                  </a:rPr>
                  <a:t>N</a:t>
                </a:r>
                <a:r>
                  <a:rPr lang="en-US" dirty="0">
                    <a:cs typeface="Arial" pitchFamily="34" charset="0"/>
                  </a:rPr>
                  <a:t> = {</a:t>
                </a:r>
                <a:r>
                  <a:rPr lang="en-US" i="1" dirty="0">
                    <a:cs typeface="Arial" pitchFamily="34" charset="0"/>
                  </a:rPr>
                  <a:t>1, …,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i="1" dirty="0">
                    <a:cs typeface="Arial" pitchFamily="34" charset="0"/>
                  </a:rPr>
                  <a:t>, j, …, n</a:t>
                </a:r>
                <a:r>
                  <a:rPr lang="en-US" dirty="0">
                    <a:cs typeface="Arial" pitchFamily="34" charset="0"/>
                  </a:rPr>
                  <a:t>}, </a:t>
                </a:r>
                <a:r>
                  <a:rPr lang="en-US" i="1" dirty="0">
                    <a:cs typeface="Arial" pitchFamily="34" charset="0"/>
                  </a:rPr>
                  <a:t>n</a:t>
                </a:r>
                <a:r>
                  <a:rPr lang="en-US" dirty="0">
                    <a:cs typeface="Arial" pitchFamily="34" charset="0"/>
                  </a:rPr>
                  <a:t> </a:t>
                </a:r>
                <a:r>
                  <a:rPr lang="en-US" dirty="0">
                    <a:cs typeface="Arial" pitchFamily="34" charset="0"/>
                    <a:sym typeface="Symbol"/>
                  </a:rPr>
                  <a:t> 3.</a:t>
                </a:r>
              </a:p>
              <a:p>
                <a:pPr lvl="1">
                  <a:spcBef>
                    <a:spcPts val="900"/>
                  </a:spcBef>
                  <a:spcAft>
                    <a:spcPts val="900"/>
                  </a:spcAft>
                </a:pPr>
                <a:r>
                  <a:rPr lang="en-US" dirty="0" smtClean="0"/>
                  <a:t>Play a strategic network formation game.</a:t>
                </a:r>
                <a:endParaRPr lang="en-US" dirty="0"/>
              </a:p>
              <a:p>
                <a:pPr lvl="1">
                  <a:spcBef>
                    <a:spcPts val="900"/>
                  </a:spcBef>
                  <a:spcAft>
                    <a:spcPts val="900"/>
                  </a:spcAft>
                </a:pPr>
                <a:r>
                  <a:rPr lang="en-US" dirty="0"/>
                  <a:t>Agents simultaneously decide who they want to link with</a:t>
                </a:r>
                <a:r>
                  <a:rPr lang="en-US" dirty="0" smtClean="0"/>
                  <a:t>.</a:t>
                </a:r>
              </a:p>
              <a:p>
                <a:pPr lvl="1">
                  <a:spcBef>
                    <a:spcPts val="900"/>
                  </a:spcBef>
                  <a:spcAft>
                    <a:spcPts val="900"/>
                  </a:spcAft>
                </a:pPr>
                <a:r>
                  <a:rPr lang="en-US" dirty="0" smtClean="0"/>
                  <a:t>Strategy set: </a:t>
                </a:r>
                <a:r>
                  <a:rPr lang="en-US" i="1" dirty="0" smtClean="0"/>
                  <a:t>(n-1) </a:t>
                </a:r>
                <a:r>
                  <a:rPr lang="en-US" dirty="0" smtClean="0"/>
                  <a:t>dimensional vector</a:t>
                </a:r>
              </a:p>
              <a:p>
                <a:pPr lvl="2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5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195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1950" i="1">
                        <a:latin typeface="Cambria Math"/>
                      </a:rPr>
                      <m:t>=1</m:t>
                    </m:r>
                    <m:r>
                      <a:rPr lang="en-US" sz="1950">
                        <a:latin typeface="Cambria Math"/>
                      </a:rPr>
                      <m:t>:</m:t>
                    </m:r>
                  </m:oMath>
                </a14:m>
                <a:r>
                  <a:rPr lang="en-US" sz="1950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5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1950" dirty="0">
                    <a:cs typeface="Arial" pitchFamily="34" charset="0"/>
                  </a:rPr>
                  <a:t>  intends to form a link with </a:t>
                </a:r>
                <a:r>
                  <a:rPr lang="en-US" sz="1950" i="1" dirty="0">
                    <a:cs typeface="Arial" pitchFamily="34" charset="0"/>
                  </a:rPr>
                  <a:t>j</a:t>
                </a:r>
              </a:p>
              <a:p>
                <a:pPr lvl="2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5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195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195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1950" dirty="0">
                    <a:cs typeface="Arial" pitchFamily="34" charset="0"/>
                  </a:rPr>
                  <a:t> means no such desire.</a:t>
                </a:r>
              </a:p>
              <a:p>
                <a:pPr lvl="1">
                  <a:spcBef>
                    <a:spcPts val="900"/>
                  </a:spcBef>
                  <a:spcAft>
                    <a:spcPts val="900"/>
                  </a:spcAft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89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The game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57175" lvl="1" indent="-257175">
              <a:buFont typeface="Arial" pitchFamily="34" charset="0"/>
              <a:buChar char="•"/>
            </a:pPr>
            <a:r>
              <a:rPr lang="en-US" sz="2400" dirty="0"/>
              <a:t>Agents simultaneously decide who they want to link with.</a:t>
            </a:r>
          </a:p>
          <a:p>
            <a:r>
              <a:rPr lang="en-US" i="1" dirty="0" smtClean="0"/>
              <a:t>Payoffs</a:t>
            </a:r>
            <a:r>
              <a:rPr lang="en-US" dirty="0" smtClean="0"/>
              <a:t>:</a:t>
            </a:r>
            <a:endParaRPr lang="en-US" dirty="0"/>
          </a:p>
          <a:p>
            <a:pPr lvl="1">
              <a:spcBef>
                <a:spcPts val="900"/>
              </a:spcBef>
              <a:spcAft>
                <a:spcPts val="900"/>
              </a:spcAft>
            </a:pPr>
            <a:r>
              <a:rPr lang="en-US" dirty="0" smtClean="0"/>
              <a:t>Agent </a:t>
            </a:r>
            <a:r>
              <a:rPr lang="en-US" dirty="0"/>
              <a:t>that forms links pays a fixed cost </a:t>
            </a:r>
            <a:r>
              <a:rPr lang="en-US" dirty="0" smtClean="0"/>
              <a:t>(</a:t>
            </a:r>
            <a:r>
              <a:rPr lang="en-US" i="1" dirty="0" smtClean="0"/>
              <a:t>c &gt; 0</a:t>
            </a:r>
            <a:r>
              <a:rPr lang="en-US" dirty="0" smtClean="0"/>
              <a:t>) per </a:t>
            </a:r>
            <a:r>
              <a:rPr lang="en-US" dirty="0"/>
              <a:t>link.</a:t>
            </a:r>
          </a:p>
          <a:p>
            <a:pPr lvl="1">
              <a:spcBef>
                <a:spcPts val="900"/>
              </a:spcBef>
              <a:spcAft>
                <a:spcPts val="900"/>
              </a:spcAft>
            </a:pPr>
            <a:r>
              <a:rPr lang="en-US" dirty="0"/>
              <a:t>Agent obtains information of value </a:t>
            </a:r>
            <a:r>
              <a:rPr lang="en-US" i="1" dirty="0" smtClean="0"/>
              <a:t>V &gt; 0</a:t>
            </a:r>
            <a:r>
              <a:rPr lang="en-US" dirty="0" smtClean="0"/>
              <a:t> </a:t>
            </a:r>
            <a:r>
              <a:rPr lang="en-US" dirty="0"/>
              <a:t>from all agents she </a:t>
            </a:r>
            <a:r>
              <a:rPr lang="en-US" dirty="0" smtClean="0"/>
              <a:t>observes “directly” </a:t>
            </a:r>
            <a:r>
              <a:rPr lang="en-US" dirty="0"/>
              <a:t>or </a:t>
            </a:r>
            <a:r>
              <a:rPr lang="en-US" dirty="0" smtClean="0"/>
              <a:t>“indirectly.”</a:t>
            </a:r>
          </a:p>
          <a:p>
            <a:pPr lvl="1">
              <a:spcBef>
                <a:spcPts val="900"/>
              </a:spcBef>
              <a:spcAft>
                <a:spcPts val="900"/>
              </a:spcAft>
            </a:pPr>
            <a:r>
              <a:rPr lang="en-US" dirty="0" smtClean="0"/>
              <a:t>Agent </a:t>
            </a:r>
            <a:r>
              <a:rPr lang="en-US" i="1" dirty="0" smtClean="0"/>
              <a:t>directly observes </a:t>
            </a:r>
            <a:r>
              <a:rPr lang="en-US" dirty="0" smtClean="0"/>
              <a:t>the person they are linked with (regardless of who forms the link).</a:t>
            </a:r>
          </a:p>
          <a:p>
            <a:pPr lvl="1">
              <a:spcBef>
                <a:spcPts val="900"/>
              </a:spcBef>
              <a:spcAft>
                <a:spcPts val="900"/>
              </a:spcAft>
            </a:pPr>
            <a:r>
              <a:rPr lang="en-US" dirty="0" smtClean="0"/>
              <a:t>Those who an agent can reach through a sequence of links are players who are </a:t>
            </a:r>
            <a:r>
              <a:rPr lang="en-US" i="1" dirty="0" smtClean="0"/>
              <a:t>indirectly observed</a:t>
            </a:r>
            <a:r>
              <a:rPr lang="en-US" dirty="0" smtClean="0"/>
              <a:t>.</a:t>
            </a:r>
          </a:p>
          <a:p>
            <a:pPr lvl="1">
              <a:spcBef>
                <a:spcPts val="900"/>
              </a:spcBef>
              <a:spcAft>
                <a:spcPts val="900"/>
              </a:spcAft>
            </a:pPr>
            <a:r>
              <a:rPr lang="en-US" dirty="0" smtClean="0"/>
              <a:t>An agent only pays for her direct links. Indirect links are free!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4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Two possible models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100" dirty="0"/>
              <a:t>In the directed model (</a:t>
            </a:r>
            <a:r>
              <a:rPr lang="en-US" sz="2100" i="1" dirty="0">
                <a:solidFill>
                  <a:srgbClr val="C00000"/>
                </a:solidFill>
              </a:rPr>
              <a:t>one-way flow</a:t>
            </a:r>
            <a:r>
              <a:rPr lang="en-US" sz="2100" dirty="0"/>
              <a:t>), if </a:t>
            </a:r>
            <a:r>
              <a:rPr lang="en-US" sz="2100" i="1" dirty="0" err="1"/>
              <a:t>i</a:t>
            </a:r>
            <a:r>
              <a:rPr lang="en-US" sz="2100" dirty="0"/>
              <a:t> initiates a link with </a:t>
            </a:r>
            <a:r>
              <a:rPr lang="en-US" sz="2100" i="1" dirty="0"/>
              <a:t>j</a:t>
            </a:r>
            <a:r>
              <a:rPr lang="en-US" sz="2100" dirty="0"/>
              <a:t> then </a:t>
            </a:r>
            <a:r>
              <a:rPr lang="en-US" sz="2100" i="1" dirty="0" err="1"/>
              <a:t>i</a:t>
            </a:r>
            <a:r>
              <a:rPr lang="en-US" sz="2100" dirty="0"/>
              <a:t> </a:t>
            </a:r>
            <a:r>
              <a:rPr lang="en-US" sz="2100" i="1" dirty="0"/>
              <a:t>observes</a:t>
            </a:r>
            <a:r>
              <a:rPr lang="en-US" sz="2100" dirty="0"/>
              <a:t> </a:t>
            </a:r>
            <a:r>
              <a:rPr lang="en-US" sz="2100" i="1" dirty="0"/>
              <a:t>j</a:t>
            </a:r>
            <a:r>
              <a:rPr lang="en-US" sz="2100" dirty="0"/>
              <a:t> and not vice versa. The same is true for agents on indirect paths.</a:t>
            </a:r>
          </a:p>
          <a:p>
            <a:endParaRPr lang="en-US" sz="1050" dirty="0"/>
          </a:p>
          <a:p>
            <a:r>
              <a:rPr lang="en-US" sz="2100" dirty="0"/>
              <a:t>In the undirected model (</a:t>
            </a:r>
            <a:r>
              <a:rPr lang="en-US" sz="2100" i="1" dirty="0">
                <a:solidFill>
                  <a:srgbClr val="C00000"/>
                </a:solidFill>
              </a:rPr>
              <a:t>two-way flow</a:t>
            </a:r>
            <a:r>
              <a:rPr lang="en-US" sz="2100" dirty="0"/>
              <a:t>), if there is a link between </a:t>
            </a:r>
            <a:r>
              <a:rPr lang="en-US" sz="2100" i="1" dirty="0" err="1"/>
              <a:t>i</a:t>
            </a:r>
            <a:r>
              <a:rPr lang="en-US" sz="2100" dirty="0"/>
              <a:t> and </a:t>
            </a:r>
            <a:r>
              <a:rPr lang="en-US" sz="2100" i="1" dirty="0"/>
              <a:t>j</a:t>
            </a:r>
            <a:r>
              <a:rPr lang="en-US" sz="2100" dirty="0"/>
              <a:t>, they both </a:t>
            </a:r>
            <a:r>
              <a:rPr lang="en-US" sz="2100" i="1" dirty="0"/>
              <a:t>observe</a:t>
            </a:r>
            <a:r>
              <a:rPr lang="en-US" sz="2100" dirty="0"/>
              <a:t> each other regardless of who initiates the link. The same is true for indirect links.  (More general payoff functions also possible!)</a:t>
            </a:r>
          </a:p>
          <a:p>
            <a:pPr marL="0" indent="0">
              <a:buNone/>
            </a:pPr>
            <a:r>
              <a:rPr lang="en-US" sz="2100" dirty="0"/>
              <a:t>				↑↑</a:t>
            </a:r>
          </a:p>
          <a:p>
            <a:pPr marL="0" indent="0">
              <a:buNone/>
            </a:pPr>
            <a:r>
              <a:rPr lang="en-US" sz="2100" b="1" dirty="0"/>
              <a:t>                              This will be our focus.</a:t>
            </a:r>
          </a:p>
          <a:p>
            <a:pPr lvl="1">
              <a:spcBef>
                <a:spcPts val="900"/>
              </a:spcBef>
              <a:spcAft>
                <a:spcPts val="9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9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Stability and efficiency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chemeClr val="accent2"/>
                    </a:solidFill>
                  </a:rPr>
                  <a:t>best response</a:t>
                </a:r>
                <a:r>
                  <a:rPr lang="en-US" dirty="0"/>
                  <a:t> of player </a:t>
                </a:r>
                <a:r>
                  <a:rPr lang="en-US" i="1" dirty="0" err="1"/>
                  <a:t>i</a:t>
                </a:r>
                <a:r>
                  <a:rPr lang="en-US" dirty="0"/>
                  <a:t> if </a:t>
                </a:r>
              </a:p>
              <a:p>
                <a:endParaRPr lang="en-US" sz="1050" dirty="0"/>
              </a:p>
              <a:p>
                <a:pPr marL="0" indent="0">
                  <a:buNone/>
                </a:pPr>
                <a:r>
                  <a:rPr lang="en-US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 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 network </a:t>
                </a:r>
                <a:r>
                  <a:rPr lang="en-US" i="1" dirty="0"/>
                  <a:t>g</a:t>
                </a:r>
                <a:r>
                  <a:rPr lang="en-US" dirty="0"/>
                  <a:t> is said to be a </a:t>
                </a:r>
                <a:r>
                  <a:rPr lang="en-US" dirty="0">
                    <a:solidFill>
                      <a:schemeClr val="accent2"/>
                    </a:solidFill>
                  </a:rPr>
                  <a:t>Nash network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𝐵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  <a:sym typeface="Symbol"/>
                      </a:rPr>
                      <m:t></m:t>
                    </m:r>
                    <m:r>
                      <a:rPr lang="en-US" i="1">
                        <a:latin typeface="Cambria Math"/>
                        <a:sym typeface="Symbol"/>
                      </a:rPr>
                      <m:t>𝑁</m:t>
                    </m:r>
                  </m:oMath>
                </a14:m>
                <a:r>
                  <a:rPr lang="en-US" dirty="0"/>
                  <a:t>. In a </a:t>
                </a:r>
                <a:r>
                  <a:rPr lang="en-US" dirty="0">
                    <a:solidFill>
                      <a:schemeClr val="accent2"/>
                    </a:solidFill>
                  </a:rPr>
                  <a:t>strict Nash network</a:t>
                </a:r>
                <a:r>
                  <a:rPr lang="en-US" dirty="0"/>
                  <a:t> we replace the </a:t>
                </a:r>
                <a:r>
                  <a:rPr lang="en-US" dirty="0">
                    <a:sym typeface="Symbol"/>
                  </a:rPr>
                  <a:t> by &gt;.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network </a:t>
                </a:r>
                <a:r>
                  <a:rPr lang="en-US" i="1" dirty="0"/>
                  <a:t>g</a:t>
                </a:r>
                <a:r>
                  <a:rPr lang="en-US" dirty="0"/>
                  <a:t> is said to be </a:t>
                </a:r>
                <a:r>
                  <a:rPr lang="en-US" dirty="0">
                    <a:solidFill>
                      <a:schemeClr val="accent2"/>
                    </a:solidFill>
                  </a:rPr>
                  <a:t>efficient</a:t>
                </a:r>
                <a:r>
                  <a:rPr lang="en-US" dirty="0"/>
                  <a:t> if it maximizes the sum of the payoffs of all agents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74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Results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43100"/>
            <a:ext cx="6781800" cy="37147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100" dirty="0"/>
              <a:t>A Nash network is either empty or minimally connected. 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100" dirty="0"/>
              <a:t>Strict Nash is either (CS-) star or empty. </a:t>
            </a:r>
          </a:p>
          <a:p>
            <a:pPr marL="0" indent="0">
              <a:buNone/>
            </a:pPr>
            <a:endParaRPr lang="en-US" sz="1050" dirty="0"/>
          </a:p>
          <a:p>
            <a:r>
              <a:rPr lang="en-US" sz="2100" dirty="0"/>
              <a:t>Efficient network is connected. Components of efficient networks are minimal. They are hard to characterize; do not always coincide with equilibrium networks.</a:t>
            </a:r>
          </a:p>
          <a:p>
            <a:endParaRPr lang="en-US" sz="1200" dirty="0"/>
          </a:p>
          <a:p>
            <a:r>
              <a:rPr lang="en-US" sz="2100" dirty="0"/>
              <a:t>Existence of Nash networks is an issue: </a:t>
            </a:r>
            <a:r>
              <a:rPr lang="en-US" sz="2100" dirty="0" err="1"/>
              <a:t>Bala</a:t>
            </a:r>
            <a:r>
              <a:rPr lang="en-US" sz="2100" dirty="0"/>
              <a:t> and Goyal show this constructively using a modified best response dynamic.</a:t>
            </a:r>
          </a:p>
        </p:txBody>
      </p:sp>
    </p:spTree>
    <p:extLst>
      <p:ext uri="{BB962C8B-B14F-4D97-AF65-F5344CB8AC3E}">
        <p14:creationId xmlns:p14="http://schemas.microsoft.com/office/powerpoint/2010/main" val="15586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85900" y="923925"/>
            <a:ext cx="6172200" cy="883444"/>
          </a:xfrm>
        </p:spPr>
        <p:txBody>
          <a:bodyPr>
            <a:no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Heterogeneous </a:t>
            </a:r>
            <a:r>
              <a:rPr lang="en-US" i="1" dirty="0">
                <a:solidFill>
                  <a:schemeClr val="tx2"/>
                </a:solidFill>
              </a:rPr>
              <a:t>values and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5944"/>
            <a:ext cx="8229600" cy="379333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dirty="0" err="1"/>
              <a:t>Galeotti</a:t>
            </a:r>
            <a:r>
              <a:rPr lang="en-US" sz="2100" dirty="0"/>
              <a:t>, Goyal and </a:t>
            </a:r>
            <a:r>
              <a:rPr lang="en-US" sz="2100" dirty="0" err="1"/>
              <a:t>Kamphorst</a:t>
            </a:r>
            <a:r>
              <a:rPr lang="en-US" sz="2100" dirty="0"/>
              <a:t> (2006) - similar results for strict Nash.</a:t>
            </a:r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r>
              <a:rPr lang="en-US" sz="2100" dirty="0"/>
              <a:t>Existence in pure strategies not guaranteed under cost heterogeneity. (Haller, </a:t>
            </a:r>
            <a:r>
              <a:rPr lang="en-US" sz="2100" dirty="0" err="1"/>
              <a:t>Kamphorst</a:t>
            </a:r>
            <a:r>
              <a:rPr lang="en-US" sz="2100" dirty="0"/>
              <a:t> and </a:t>
            </a:r>
            <a:r>
              <a:rPr lang="en-US" sz="2100" dirty="0" err="1"/>
              <a:t>Sarangi</a:t>
            </a:r>
            <a:r>
              <a:rPr lang="en-US" sz="2100" dirty="0"/>
              <a:t> 2007)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966" y="2271714"/>
            <a:ext cx="5047059" cy="250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9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Imperfect links: Reliability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943100"/>
            <a:ext cx="6250781" cy="37147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dirty="0" err="1"/>
              <a:t>Bala</a:t>
            </a:r>
            <a:r>
              <a:rPr lang="en-US" sz="2100" dirty="0"/>
              <a:t> and Goyal (2000b): Allow for the possibility that a link between two agents may not work. </a:t>
            </a:r>
          </a:p>
          <a:p>
            <a:pPr marL="0" indent="0">
              <a:buNone/>
            </a:pPr>
            <a:endParaRPr lang="en-US" sz="1050" dirty="0"/>
          </a:p>
          <a:p>
            <a:r>
              <a:rPr lang="en-US" sz="2100" dirty="0"/>
              <a:t>Retain all assumptions of </a:t>
            </a:r>
            <a:r>
              <a:rPr lang="en-US" sz="2100" dirty="0" err="1"/>
              <a:t>Bala</a:t>
            </a:r>
            <a:r>
              <a:rPr lang="en-US" sz="2100" dirty="0"/>
              <a:t> and Goyal (2000a):</a:t>
            </a:r>
          </a:p>
          <a:p>
            <a:pPr lvl="1"/>
            <a:r>
              <a:rPr lang="en-US" sz="1800" dirty="0"/>
              <a:t>Homogenous values and costs</a:t>
            </a:r>
          </a:p>
          <a:p>
            <a:pPr lvl="1"/>
            <a:r>
              <a:rPr lang="en-US" sz="1800" dirty="0"/>
              <a:t>Two-way flow model</a:t>
            </a:r>
          </a:p>
          <a:p>
            <a:pPr marL="342900" lvl="1" indent="0">
              <a:buNone/>
            </a:pPr>
            <a:r>
              <a:rPr lang="en-US" sz="1800" b="1" dirty="0"/>
              <a:t>+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C00000"/>
                </a:solidFill>
              </a:rPr>
              <a:t>Each link only succeeds with a probability 0 &lt; </a:t>
            </a:r>
            <a:r>
              <a:rPr lang="en-US" sz="1800" i="1" dirty="0">
                <a:solidFill>
                  <a:srgbClr val="C00000"/>
                </a:solidFill>
              </a:rPr>
              <a:t>p</a:t>
            </a:r>
            <a:r>
              <a:rPr lang="en-US" sz="1800" dirty="0">
                <a:solidFill>
                  <a:srgbClr val="C00000"/>
                </a:solidFill>
              </a:rPr>
              <a:t> &lt; 1. Link failure is an independent event.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100" dirty="0"/>
              <a:t>The main difference is that now </a:t>
            </a:r>
            <a:r>
              <a:rPr lang="en-US" sz="2100" b="1" dirty="0">
                <a:solidFill>
                  <a:srgbClr val="C00000"/>
                </a:solidFill>
              </a:rPr>
              <a:t>all paths </a:t>
            </a:r>
            <a:r>
              <a:rPr lang="en-US" sz="2100" dirty="0"/>
              <a:t>between two agents are important! </a:t>
            </a:r>
          </a:p>
        </p:txBody>
      </p:sp>
    </p:spTree>
    <p:extLst>
      <p:ext uri="{BB962C8B-B14F-4D97-AF65-F5344CB8AC3E}">
        <p14:creationId xmlns:p14="http://schemas.microsoft.com/office/powerpoint/2010/main" val="368798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International Trade Network, </a:t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i="1" dirty="0" smtClean="0">
                <a:solidFill>
                  <a:schemeClr val="tx2">
                    <a:lumMod val="75000"/>
                  </a:schemeClr>
                </a:solidFill>
              </a:rPr>
              <a:t>Bhattacharya et al. (2008) </a:t>
            </a:r>
            <a:endParaRPr lang="en-US" sz="3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Figure 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80010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535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Imperfect links: Reliability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943100"/>
            <a:ext cx="6250781" cy="37147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100" dirty="0"/>
              <a:t>Characterization of (strict) Nash networks is partial.</a:t>
            </a:r>
          </a:p>
          <a:p>
            <a:pPr lvl="1"/>
            <a:r>
              <a:rPr lang="en-US" sz="1800" dirty="0">
                <a:solidFill>
                  <a:srgbClr val="C00000"/>
                </a:solidFill>
              </a:rPr>
              <a:t>Key insight</a:t>
            </a:r>
            <a:r>
              <a:rPr lang="en-US" sz="1800" dirty="0"/>
              <a:t>: </a:t>
            </a:r>
            <a:r>
              <a:rPr lang="en-US" sz="1800" i="1" dirty="0"/>
              <a:t>Nash networks are </a:t>
            </a:r>
            <a:r>
              <a:rPr lang="en-US" sz="1800" i="1" dirty="0" err="1"/>
              <a:t>superconnected</a:t>
            </a:r>
            <a:r>
              <a:rPr lang="en-US" sz="1800" dirty="0"/>
              <a:t>!</a:t>
            </a:r>
          </a:p>
          <a:p>
            <a:pPr lvl="1"/>
            <a:r>
              <a:rPr lang="en-US" sz="1800" dirty="0"/>
              <a:t>All three types of star networks are possible.</a:t>
            </a:r>
          </a:p>
          <a:p>
            <a:pPr marL="0" indent="0">
              <a:buNone/>
            </a:pPr>
            <a:endParaRPr lang="en-US" sz="1050" dirty="0"/>
          </a:p>
          <a:p>
            <a:r>
              <a:rPr lang="en-US" sz="2100" dirty="0"/>
              <a:t>Characterization of efficient networks is partial.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100" dirty="0">
                <a:solidFill>
                  <a:schemeClr val="tx1"/>
                </a:solidFill>
              </a:rPr>
              <a:t>Existence of Nash networks: </a:t>
            </a:r>
            <a:r>
              <a:rPr lang="en-US" sz="2100" b="1" dirty="0">
                <a:solidFill>
                  <a:schemeClr val="tx1"/>
                </a:solidFill>
              </a:rPr>
              <a:t>??</a:t>
            </a:r>
          </a:p>
          <a:p>
            <a:endParaRPr lang="en-US" sz="1200" dirty="0">
              <a:solidFill>
                <a:srgbClr val="C00000"/>
              </a:solidFill>
            </a:endParaRPr>
          </a:p>
          <a:p>
            <a:r>
              <a:rPr lang="en-US" sz="2100" dirty="0">
                <a:solidFill>
                  <a:srgbClr val="C00000"/>
                </a:solidFill>
              </a:rPr>
              <a:t>The main problem</a:t>
            </a:r>
            <a:r>
              <a:rPr lang="en-US" sz="2100" dirty="0"/>
              <a:t>: When we add or delete a link, there is no systematic way of counting the number of new paths created.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9225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Heterogeneous link </a:t>
            </a:r>
            <a:r>
              <a:rPr lang="en-US" dirty="0">
                <a:solidFill>
                  <a:schemeClr val="tx2"/>
                </a:solidFill>
              </a:rPr>
              <a:t>r</a:t>
            </a:r>
            <a:r>
              <a:rPr lang="en-US" dirty="0" smtClean="0">
                <a:solidFill>
                  <a:schemeClr val="tx2"/>
                </a:solidFill>
              </a:rPr>
              <a:t>eliability</a:t>
            </a:r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1943100"/>
                <a:ext cx="6934200" cy="3714750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100" dirty="0"/>
                  <a:t>Link </a:t>
                </a:r>
                <a:r>
                  <a:rPr lang="en-US" sz="2100" i="1" dirty="0" err="1"/>
                  <a:t>ij</a:t>
                </a:r>
                <a:r>
                  <a:rPr lang="en-US" sz="2100" dirty="0"/>
                  <a:t> succeeds independently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(0, 1)</m:t>
                    </m:r>
                  </m:oMath>
                </a14:m>
                <a:r>
                  <a:rPr lang="en-US" sz="2100" dirty="0"/>
                  <a:t>.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100" dirty="0"/>
                  <a:t>Retain all other assumptions of </a:t>
                </a:r>
                <a:r>
                  <a:rPr lang="en-US" sz="2100" dirty="0" err="1"/>
                  <a:t>Bala</a:t>
                </a:r>
                <a:r>
                  <a:rPr lang="en-US" sz="2100" dirty="0"/>
                  <a:t> and Goyal (2000b).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100" dirty="0"/>
                  <a:t>Random graphs – because actual network depends on the realization.</a:t>
                </a:r>
                <a:endParaRPr lang="en-US" sz="105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100" dirty="0"/>
                  <a:t>Characterization of strict Nash and efficient networks is partial.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dirty="0"/>
                  <a:t>Richer set of possible networks.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sz="120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100" dirty="0">
                    <a:solidFill>
                      <a:schemeClr val="tx1"/>
                    </a:solidFill>
                  </a:rPr>
                  <a:t>Non-existence of Nash networks in pure strategies.</a:t>
                </a:r>
                <a:endParaRPr lang="en-US" sz="2100" b="1" dirty="0">
                  <a:solidFill>
                    <a:schemeClr val="tx1"/>
                  </a:solidFill>
                </a:endParaRPr>
              </a:p>
              <a:p>
                <a:endParaRPr lang="en-US" sz="12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1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1943100"/>
                <a:ext cx="6934200" cy="371475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081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How parameter heterogeneity matters</a:t>
            </a:r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52550" y="1676400"/>
                <a:ext cx="6572250" cy="4419600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r>
                  <a:rPr lang="en-US" sz="2800" dirty="0"/>
                  <a:t>Two possibilities: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or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1000" dirty="0" smtClean="0"/>
              </a:p>
              <a:p>
                <a:r>
                  <a:rPr lang="en-US" sz="2800" dirty="0" smtClean="0"/>
                  <a:t>What makes these two models different?</a:t>
                </a:r>
              </a:p>
              <a:p>
                <a:pPr lvl="1"/>
                <a:r>
                  <a:rPr lang="en-US" sz="2400" dirty="0" smtClean="0"/>
                  <a:t>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400" dirty="0" smtClean="0"/>
                  <a:t>model we can eliminate a link just by making its probability very low.</a:t>
                </a:r>
              </a:p>
              <a:p>
                <a:pPr lvl="1"/>
                <a:r>
                  <a:rPr lang="en-US" sz="2400" dirty="0" smtClean="0"/>
                  <a:t>In the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 smtClean="0"/>
                  <a:t> model a link will not disappear by making its value very low</a:t>
                </a:r>
              </a:p>
              <a:p>
                <a:pPr lvl="1"/>
                <a:r>
                  <a:rPr lang="en-US" sz="2400" dirty="0"/>
                  <a:t>B</a:t>
                </a:r>
                <a:r>
                  <a:rPr lang="en-US" sz="2400" dirty="0" smtClean="0"/>
                  <a:t>ecause it might provide a path to a very valuable link!</a:t>
                </a:r>
              </a:p>
              <a:p>
                <a:pPr lvl="1"/>
                <a:r>
                  <a:rPr lang="en-US" sz="2400" dirty="0" smtClean="0"/>
                  <a:t>It will disappear only when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 smtClean="0"/>
                  <a:t> is sufficiently low as well.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1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52550" y="1676400"/>
                <a:ext cx="6572250" cy="44196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4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How parameter heterogeneity matters</a:t>
            </a:r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600200"/>
                <a:ext cx="6250781" cy="3714750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r>
                  <a:rPr lang="en-US" sz="2100" dirty="0">
                    <a:solidFill>
                      <a:schemeClr val="tx1"/>
                    </a:solidFill>
                  </a:rPr>
                  <a:t>Non-existence can be shown in both models!</a:t>
                </a:r>
              </a:p>
              <a:p>
                <a:endParaRPr lang="en-US" sz="1200" dirty="0" smtClean="0"/>
              </a:p>
              <a:p>
                <a:r>
                  <a:rPr lang="en-US" sz="2100" dirty="0" smtClean="0"/>
                  <a:t>“</a:t>
                </a:r>
                <a:r>
                  <a:rPr lang="en-US" sz="2100" dirty="0"/>
                  <a:t>Anything goes” result!</a:t>
                </a:r>
              </a:p>
              <a:p>
                <a:endParaRPr lang="en-US" sz="1000" dirty="0">
                  <a:solidFill>
                    <a:srgbClr val="C00000"/>
                  </a:solidFill>
                </a:endParaRPr>
              </a:p>
              <a:p>
                <a:r>
                  <a:rPr lang="en-US" sz="2100" dirty="0" smtClean="0">
                    <a:solidFill>
                      <a:schemeClr val="tx1"/>
                    </a:solidFill>
                  </a:rPr>
                  <a:t>Consider the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100" dirty="0" smtClean="0">
                    <a:solidFill>
                      <a:schemeClr val="tx1"/>
                    </a:solidFill>
                  </a:rPr>
                  <a:t> model with the standard payoff function. Let </a:t>
                </a:r>
                <a:r>
                  <a:rPr lang="en-US" sz="2100" b="1" dirty="0" smtClean="0">
                    <a:solidFill>
                      <a:schemeClr val="tx1"/>
                    </a:solidFill>
                  </a:rPr>
                  <a:t>g</a:t>
                </a:r>
                <a:r>
                  <a:rPr lang="en-US" sz="2100" dirty="0" smtClean="0">
                    <a:solidFill>
                      <a:schemeClr val="tx1"/>
                    </a:solidFill>
                  </a:rPr>
                  <a:t> be an essential network. Then there exists a link cost </a:t>
                </a:r>
                <a:r>
                  <a:rPr lang="en-US" sz="2100" i="1" dirty="0" smtClean="0">
                    <a:solidFill>
                      <a:schemeClr val="tx1"/>
                    </a:solidFill>
                  </a:rPr>
                  <a:t>c &gt; 0 </a:t>
                </a:r>
                <a:r>
                  <a:rPr lang="en-US" sz="2100" dirty="0" smtClean="0">
                    <a:solidFill>
                      <a:schemeClr val="tx1"/>
                    </a:solidFill>
                  </a:rPr>
                  <a:t>a probability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100" dirty="0" smtClean="0">
                    <a:solidFill>
                      <a:schemeClr val="tx1"/>
                    </a:solidFill>
                  </a:rPr>
                  <a:t> and an array </a:t>
                </a:r>
                <a:r>
                  <a:rPr lang="en-US" sz="2100" b="1" dirty="0" smtClean="0">
                    <a:solidFill>
                      <a:schemeClr val="tx1"/>
                    </a:solidFill>
                  </a:rPr>
                  <a:t>V</a:t>
                </a:r>
                <a:r>
                  <a:rPr lang="en-US" sz="2100" dirty="0" smtClean="0">
                    <a:solidFill>
                      <a:schemeClr val="tx1"/>
                    </a:solidFill>
                  </a:rPr>
                  <a:t>=[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100" dirty="0" smtClean="0">
                    <a:solidFill>
                      <a:schemeClr val="tx1"/>
                    </a:solidFill>
                  </a:rPr>
                  <a:t>] of values </a:t>
                </a:r>
                <a:r>
                  <a:rPr lang="en-US" sz="2100" dirty="0" err="1" smtClean="0">
                    <a:solidFill>
                      <a:schemeClr val="tx1"/>
                    </a:solidFill>
                  </a:rPr>
                  <a:t>s.t.</a:t>
                </a:r>
                <a:r>
                  <a:rPr lang="en-US" sz="2100" dirty="0" smtClean="0">
                    <a:solidFill>
                      <a:schemeClr val="tx1"/>
                    </a:solidFill>
                  </a:rPr>
                  <a:t> in the network formation game</a:t>
                </a:r>
              </a:p>
              <a:p>
                <a:pPr lvl="1"/>
                <a:r>
                  <a:rPr lang="en-US" sz="1800" dirty="0" smtClean="0">
                    <a:solidFill>
                      <a:schemeClr val="tx1"/>
                    </a:solidFill>
                  </a:rPr>
                  <a:t>g is a strict </a:t>
                </a:r>
                <a:r>
                  <a:rPr lang="en-US" sz="1800" dirty="0">
                    <a:solidFill>
                      <a:schemeClr val="tx1"/>
                    </a:solidFill>
                  </a:rPr>
                  <a:t>N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ash network</a:t>
                </a:r>
              </a:p>
              <a:p>
                <a:pPr lvl="1"/>
                <a:r>
                  <a:rPr lang="en-US" sz="1800" dirty="0">
                    <a:solidFill>
                      <a:schemeClr val="tx1"/>
                    </a:solidFill>
                  </a:rPr>
                  <a:t>g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is an efficient network</a:t>
                </a:r>
              </a:p>
              <a:p>
                <a:pPr lvl="1"/>
                <a:r>
                  <a:rPr lang="en-US" sz="1800" dirty="0" smtClean="0">
                    <a:solidFill>
                      <a:schemeClr val="tx1"/>
                    </a:solidFill>
                  </a:rPr>
                  <a:t>G is both a strict </a:t>
                </a:r>
                <a:r>
                  <a:rPr lang="en-US" sz="1800" dirty="0">
                    <a:solidFill>
                      <a:schemeClr val="tx1"/>
                    </a:solidFill>
                  </a:rPr>
                  <a:t>N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ash and an efficient network.</a:t>
                </a:r>
              </a:p>
              <a:p>
                <a:pPr marL="0" indent="0">
                  <a:buNone/>
                </a:pPr>
                <a:endParaRPr lang="en-US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600200"/>
                <a:ext cx="6250781" cy="371475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44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How parameter heterogeneity matters</a:t>
            </a:r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600200"/>
                <a:ext cx="6477000" cy="3714750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r>
                  <a:rPr lang="en-US" sz="2100" dirty="0" smtClean="0">
                    <a:solidFill>
                      <a:schemeClr val="tx1"/>
                    </a:solidFill>
                  </a:rPr>
                  <a:t>Consider an </a:t>
                </a:r>
                <a:r>
                  <a:rPr lang="en-US" sz="2000" dirty="0">
                    <a:solidFill>
                      <a:schemeClr val="tx1"/>
                    </a:solidFill>
                  </a:rPr>
                  <a:t>arbitrary </a:t>
                </a:r>
                <a:r>
                  <a:rPr lang="en-US" sz="2100" dirty="0" smtClean="0">
                    <a:solidFill>
                      <a:schemeClr val="tx1"/>
                    </a:solidFill>
                  </a:rPr>
                  <a:t>network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g</a:t>
                </a:r>
                <a:r>
                  <a:rPr lang="en-US" sz="21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endParaRPr lang="en-US" sz="120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000" dirty="0" smtClean="0">
                    <a:solidFill>
                      <a:schemeClr val="tx1"/>
                    </a:solidFill>
                  </a:rPr>
                  <a:t>Cannot say anything about the two models.</a:t>
                </a:r>
              </a:p>
              <a:p>
                <a:pPr lvl="1"/>
                <a:endParaRPr lang="en-US" sz="100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2000" dirty="0" smtClean="0">
                    <a:solidFill>
                      <a:schemeClr val="tx1"/>
                    </a:solidFill>
                  </a:rPr>
                  <a:t>Consider a tree. Start with equivalent networks,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and the cost of forming links is identical.</a:t>
                </a:r>
              </a:p>
              <a:p>
                <a:pPr marL="342900" lvl="1" indent="0">
                  <a:buNone/>
                </a:pP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marL="342900" lvl="1" indent="0"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Then:</a:t>
                </a:r>
              </a:p>
              <a:p>
                <a:pPr marL="342900" lvl="1" indent="0">
                  <a:buNone/>
                </a:pPr>
                <a:r>
                  <a:rPr lang="en-US" sz="1800" i="1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1800" i="1" dirty="0">
                    <a:solidFill>
                      <a:schemeClr val="tx1"/>
                    </a:solidFill>
                  </a:rPr>
                  <a:t>we increase the parameter value associated with the pair </a:t>
                </a:r>
                <a:r>
                  <a:rPr lang="en-US" sz="1800" i="1" dirty="0" err="1">
                    <a:solidFill>
                      <a:schemeClr val="tx1"/>
                    </a:solidFill>
                  </a:rPr>
                  <a:t>ij</a:t>
                </a:r>
                <a:r>
                  <a:rPr lang="en-US" sz="1800" i="1" dirty="0">
                    <a:solidFill>
                      <a:schemeClr val="tx1"/>
                    </a:solidFill>
                  </a:rPr>
                  <a:t> by the same amount, the marginal benefit of a new link is </a:t>
                </a:r>
                <a:r>
                  <a:rPr lang="en-US" sz="1800" i="1" dirty="0">
                    <a:solidFill>
                      <a:srgbClr val="C00000"/>
                    </a:solidFill>
                  </a:rPr>
                  <a:t>negative</a:t>
                </a:r>
                <a:r>
                  <a:rPr lang="en-US" sz="1800" i="1" dirty="0">
                    <a:solidFill>
                      <a:schemeClr val="tx1"/>
                    </a:solidFill>
                  </a:rPr>
                  <a:t> in the first model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600" i="1" dirty="0"/>
                  <a:t> </a:t>
                </a:r>
                <a:r>
                  <a:rPr lang="en-US" sz="1800" i="1" dirty="0">
                    <a:solidFill>
                      <a:schemeClr val="tx1"/>
                    </a:solidFill>
                  </a:rPr>
                  <a:t>) and </a:t>
                </a:r>
                <a:r>
                  <a:rPr lang="en-US" sz="1800" i="1" dirty="0">
                    <a:solidFill>
                      <a:srgbClr val="C00000"/>
                    </a:solidFill>
                  </a:rPr>
                  <a:t>positive</a:t>
                </a:r>
                <a:r>
                  <a:rPr lang="en-US" sz="1800" i="1" dirty="0">
                    <a:solidFill>
                      <a:schemeClr val="tx1"/>
                    </a:solidFill>
                  </a:rPr>
                  <a:t> in the second (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800" i="1" dirty="0">
                    <a:solidFill>
                      <a:schemeClr val="tx1"/>
                    </a:solidFill>
                  </a:rPr>
                  <a:t>)!</a:t>
                </a:r>
              </a:p>
              <a:p>
                <a:pPr marL="342900" lvl="1" indent="0">
                  <a:buNone/>
                </a:pP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endParaRPr lang="en-US" sz="21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100" dirty="0">
                  <a:solidFill>
                    <a:schemeClr val="tx1"/>
                  </a:solidFill>
                </a:endParaRPr>
              </a:p>
              <a:p>
                <a:endParaRPr lang="en-US" sz="1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600200"/>
                <a:ext cx="6477000" cy="371475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87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Imperfect links: Decay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943100"/>
            <a:ext cx="6250781" cy="37147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100" dirty="0"/>
              <a:t>Similar sorts of things.</a:t>
            </a:r>
          </a:p>
          <a:p>
            <a:endParaRPr lang="en-US" sz="2100" dirty="0"/>
          </a:p>
          <a:p>
            <a:r>
              <a:rPr lang="en-US" sz="2100" dirty="0"/>
              <a:t>Decay creates incentives for smaller diameters and shorter paths.</a:t>
            </a:r>
          </a:p>
          <a:p>
            <a:endParaRPr lang="en-US" sz="2100" dirty="0"/>
          </a:p>
          <a:p>
            <a:r>
              <a:rPr lang="en-US" sz="2100" dirty="0"/>
              <a:t>Stars and Core-periphery type architectures are important.</a:t>
            </a:r>
          </a:p>
          <a:p>
            <a:endParaRPr lang="en-US" sz="2100" dirty="0"/>
          </a:p>
          <a:p>
            <a:r>
              <a:rPr lang="en-US" sz="2100" dirty="0"/>
              <a:t>Anything goes results can be found!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023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200"/>
            <a:ext cx="4495800" cy="380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84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A multi-layer biological network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3600" i="1" dirty="0" smtClean="0">
                <a:solidFill>
                  <a:schemeClr val="tx2">
                    <a:lumMod val="75000"/>
                  </a:schemeClr>
                </a:solidFill>
              </a:rPr>
              <a:t>Institute of Biology and Technology, </a:t>
            </a:r>
            <a:r>
              <a:rPr lang="en-US" sz="3600" i="1" dirty="0" err="1" smtClean="0">
                <a:solidFill>
                  <a:schemeClr val="tx2">
                    <a:lumMod val="75000"/>
                  </a:schemeClr>
                </a:solidFill>
              </a:rPr>
              <a:t>Saclay</a:t>
            </a:r>
            <a:endParaRPr lang="en-US" sz="3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http://www-dsv.cea.fr/var/plain/storage/original/media/File/IBITECS/SBIGeM/Eq%20Labarre/Image%20Network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563880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317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Florentine marriage network around 1430s, </a:t>
            </a:r>
            <a:r>
              <a:rPr lang="en-US" sz="3600" i="1" dirty="0" smtClean="0">
                <a:solidFill>
                  <a:schemeClr val="tx2">
                    <a:lumMod val="75000"/>
                  </a:schemeClr>
                </a:solidFill>
              </a:rPr>
              <a:t>Padgett and Ansell (1994)</a:t>
            </a:r>
            <a:endParaRPr lang="en-US" sz="3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sarangi\Desktop\florent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6477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20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Florence around 1430s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and the Rise of the Medici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Florence was ruled by an oligarchy of elite families: 16 families</a:t>
            </a:r>
          </a:p>
          <a:p>
            <a:endParaRPr lang="en-US" dirty="0" smtClean="0"/>
          </a:p>
          <a:p>
            <a:r>
              <a:rPr lang="en-US" dirty="0" smtClean="0"/>
              <a:t>The Medici did not have wealth or political clout but used their </a:t>
            </a:r>
            <a:r>
              <a:rPr lang="en-US" dirty="0" smtClean="0">
                <a:solidFill>
                  <a:srgbClr val="FF0000"/>
                </a:solidFill>
              </a:rPr>
              <a:t>social relationships </a:t>
            </a:r>
            <a:r>
              <a:rPr lang="en-US" dirty="0" smtClean="0"/>
              <a:t>(particularly </a:t>
            </a:r>
            <a:r>
              <a:rPr lang="en-US" i="1" dirty="0" err="1" smtClean="0"/>
              <a:t>Cosimo</a:t>
            </a:r>
            <a:r>
              <a:rPr lang="en-US" i="1" dirty="0" smtClean="0"/>
              <a:t> de’ Medici</a:t>
            </a:r>
            <a:r>
              <a:rPr lang="en-US" dirty="0" smtClean="0"/>
              <a:t>) to rise to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7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marriage networks tells this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story…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dirty="0" smtClean="0"/>
                  <a:t>The Medici had the highest number of marriage alliances: 6</a:t>
                </a: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dirty="0" smtClean="0"/>
                  <a:t>Examine </a:t>
                </a:r>
                <a:r>
                  <a:rPr lang="en-US" i="1" dirty="0" err="1" smtClean="0"/>
                  <a:t>betweenness</a:t>
                </a:r>
                <a:r>
                  <a:rPr lang="en-US" dirty="0" smtClean="0"/>
                  <a:t> which measures how many paths connecting other families go through a particular family.</a:t>
                </a: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dirty="0" smtClean="0"/>
                  <a:t>Let </a:t>
                </a:r>
                <a:r>
                  <a:rPr lang="en-US" i="1" dirty="0" smtClean="0"/>
                  <a:t>P(</a:t>
                </a:r>
                <a:r>
                  <a:rPr lang="en-US" i="1" dirty="0" err="1" smtClean="0"/>
                  <a:t>ij</a:t>
                </a:r>
                <a:r>
                  <a:rPr lang="en-US" i="1" dirty="0" smtClean="0"/>
                  <a:t>)</a:t>
                </a:r>
                <a:r>
                  <a:rPr lang="en-US" dirty="0" smtClean="0"/>
                  <a:t> denote the number of shortest paths connecting family </a:t>
                </a:r>
                <a:r>
                  <a:rPr lang="en-US" i="1" dirty="0" err="1" smtClean="0"/>
                  <a:t>i</a:t>
                </a:r>
                <a:r>
                  <a:rPr lang="en-US" dirty="0" smtClean="0"/>
                  <a:t> to </a:t>
                </a:r>
                <a:r>
                  <a:rPr lang="en-US" i="1" dirty="0" smtClean="0"/>
                  <a:t>j</a:t>
                </a:r>
                <a:r>
                  <a:rPr lang="en-US" dirty="0" smtClean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i="1" dirty="0" smtClean="0"/>
                  <a:t>(</a:t>
                </a:r>
                <a:r>
                  <a:rPr lang="en-US" i="1" dirty="0" err="1" smtClean="0"/>
                  <a:t>ij</a:t>
                </a:r>
                <a:r>
                  <a:rPr lang="en-US" i="1" dirty="0" smtClean="0"/>
                  <a:t>) </a:t>
                </a:r>
                <a:r>
                  <a:rPr lang="en-US" dirty="0" smtClean="0"/>
                  <a:t>denote the number of these paths that family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lies 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96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Florentine marriage network around 1430s,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Padgett and Ansell (1994)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 smtClean="0"/>
                  <a:t>The shortest path between the </a:t>
                </a:r>
                <a:r>
                  <a:rPr lang="en-US" sz="2800" dirty="0" err="1" smtClean="0"/>
                  <a:t>Barbadori</a:t>
                </a:r>
                <a:r>
                  <a:rPr lang="en-US" sz="2800" dirty="0" smtClean="0"/>
                  <a:t> and the </a:t>
                </a:r>
                <a:r>
                  <a:rPr lang="en-US" sz="2800" dirty="0" err="1" smtClean="0"/>
                  <a:t>Guadagni</a:t>
                </a:r>
                <a:r>
                  <a:rPr lang="en-US" sz="2800" dirty="0" smtClean="0"/>
                  <a:t> has 3 links in it: 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dirty="0" smtClean="0"/>
                  <a:t>	</a:t>
                </a:r>
                <a:r>
                  <a:rPr lang="en-US" sz="2400" dirty="0" err="1" smtClean="0"/>
                  <a:t>Barbadori</a:t>
                </a:r>
                <a:r>
                  <a:rPr lang="en-US" sz="2400" dirty="0" smtClean="0"/>
                  <a:t>-Medici-</a:t>
                </a:r>
                <a:r>
                  <a:rPr lang="en-US" sz="2400" dirty="0" err="1" smtClean="0"/>
                  <a:t>Albizzi</a:t>
                </a:r>
                <a:r>
                  <a:rPr lang="en-US" sz="2400" dirty="0" smtClean="0"/>
                  <a:t>-</a:t>
                </a:r>
                <a:r>
                  <a:rPr lang="en-US" sz="2400" dirty="0" err="1" smtClean="0"/>
                  <a:t>Gaudagni</a:t>
                </a:r>
                <a:r>
                  <a:rPr lang="en-US" sz="2400" dirty="0" smtClean="0"/>
                  <a:t>; 	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/>
                  <a:t>	</a:t>
                </a:r>
                <a:r>
                  <a:rPr lang="en-US" sz="2400" dirty="0" err="1" smtClean="0"/>
                  <a:t>Barbadori</a:t>
                </a:r>
                <a:r>
                  <a:rPr lang="en-US" sz="2400" dirty="0" smtClean="0"/>
                  <a:t>-Medici-</a:t>
                </a:r>
                <a:r>
                  <a:rPr lang="en-US" sz="2400" dirty="0" err="1" smtClean="0"/>
                  <a:t>Tournabouni</a:t>
                </a:r>
                <a:r>
                  <a:rPr lang="en-US" sz="2400" dirty="0" smtClean="0"/>
                  <a:t>-</a:t>
                </a:r>
                <a:r>
                  <a:rPr lang="en-US" sz="2400" dirty="0" err="1" smtClean="0"/>
                  <a:t>Gaudagni</a:t>
                </a:r>
                <a:endParaRPr lang="en-US" sz="2400" dirty="0" smtClean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 smtClean="0"/>
                  <a:t>Extending this idea to the network and finding the average, gives us a sense of the power of a family in the network:</a:t>
                </a:r>
              </a:p>
              <a:p>
                <a:pPr marL="457200" lvl="1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: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≠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sym typeface="Symbol"/>
                            </a:rPr>
                            <m:t></m:t>
                          </m:r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}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2400" i="1" dirty="0"/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400" i="1" dirty="0" err="1"/>
                                <m:t>ij</m:t>
                              </m:r>
                              <m:r>
                                <m:rPr>
                                  <m:nor/>
                                </m:rPr>
                                <a:rPr lang="en-US" sz="2400" i="1" dirty="0"/>
                                <m:t>)</m:t>
                              </m:r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240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i="1" dirty="0"/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400" i="1" dirty="0" err="1"/>
                                <m:t>ij</m:t>
                              </m:r>
                              <m:r>
                                <m:rPr>
                                  <m:nor/>
                                </m:rPr>
                                <a:rPr lang="en-US" sz="2400" i="1" dirty="0"/>
                                <m:t>)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−2)/2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64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8401</TotalTime>
  <Words>1818</Words>
  <Application>Microsoft Office PowerPoint</Application>
  <PresentationFormat>On-screen Show (4:3)</PresentationFormat>
  <Paragraphs>273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46</vt:i4>
      </vt:variant>
    </vt:vector>
  </HeadingPairs>
  <TitlesOfParts>
    <vt:vector size="59" baseType="lpstr">
      <vt:lpstr>Algerian</vt:lpstr>
      <vt:lpstr>Arial</vt:lpstr>
      <vt:lpstr>Calibri</vt:lpstr>
      <vt:lpstr>Calibri Light</vt:lpstr>
      <vt:lpstr>Cambria Math</vt:lpstr>
      <vt:lpstr>Comic Sans MS</vt:lpstr>
      <vt:lpstr>MV Boli</vt:lpstr>
      <vt:lpstr>Symbol</vt:lpstr>
      <vt:lpstr>Office Theme</vt:lpstr>
      <vt:lpstr>1_Office Theme</vt:lpstr>
      <vt:lpstr>2_Office Theme</vt:lpstr>
      <vt:lpstr>3_Office Theme</vt:lpstr>
      <vt:lpstr>4_Office Theme</vt:lpstr>
      <vt:lpstr>Lecture 1: Networks: A brief introduction</vt:lpstr>
      <vt:lpstr>Networks</vt:lpstr>
      <vt:lpstr>911 Terrorist’s network, Krebs (2002)</vt:lpstr>
      <vt:lpstr>International Trade Network,  Bhattacharya et al. (2008) </vt:lpstr>
      <vt:lpstr>A multi-layer biological network, Institute of Biology and Technology, Saclay</vt:lpstr>
      <vt:lpstr>Florentine marriage network around 1430s, Padgett and Ansell (1994)</vt:lpstr>
      <vt:lpstr>Florence around 1430s and the Rise of the Medici</vt:lpstr>
      <vt:lpstr>The marriage networks tells this story… </vt:lpstr>
      <vt:lpstr>Florentine marriage network around 1430s, Padgett and Ansell (1994)</vt:lpstr>
      <vt:lpstr>Measure of betwenness</vt:lpstr>
      <vt:lpstr>College Football Rivalry, Deck et al. (2013)</vt:lpstr>
      <vt:lpstr>College Football Rivalry, Deck et al. (2013)</vt:lpstr>
      <vt:lpstr>A Micro Measure: Centrality</vt:lpstr>
      <vt:lpstr>A Micro Measure: Centrality</vt:lpstr>
      <vt:lpstr>A Micro Measure: Centrality</vt:lpstr>
      <vt:lpstr>A Micro Measure: Centrality</vt:lpstr>
      <vt:lpstr>911 Terrorist’s network, Krebs (2002)</vt:lpstr>
      <vt:lpstr>How it matters?</vt:lpstr>
      <vt:lpstr>How it matters?</vt:lpstr>
      <vt:lpstr>A Micro Measure: Centrality</vt:lpstr>
      <vt:lpstr>A Micro Measure: Centrality</vt:lpstr>
      <vt:lpstr>Studying Networks</vt:lpstr>
      <vt:lpstr>What does Economics Bring to the Table?</vt:lpstr>
      <vt:lpstr>A brief and idiosyncratic history…</vt:lpstr>
      <vt:lpstr>A brief and idiosyncratic history…</vt:lpstr>
      <vt:lpstr>A brief and idiosyncratic history…</vt:lpstr>
      <vt:lpstr>A brief and idiosyncratic history…</vt:lpstr>
      <vt:lpstr>A brief and idiosyncratic history…</vt:lpstr>
      <vt:lpstr>A brief and idiosyncratic history…</vt:lpstr>
      <vt:lpstr>Networks in Economics</vt:lpstr>
      <vt:lpstr>Networks in Economics: Approaches</vt:lpstr>
      <vt:lpstr>    Non-cooperative Network Formation  aka  Nash networks</vt:lpstr>
      <vt:lpstr>The beginning…</vt:lpstr>
      <vt:lpstr>The game</vt:lpstr>
      <vt:lpstr>Two possible models</vt:lpstr>
      <vt:lpstr>Stability and efficiency</vt:lpstr>
      <vt:lpstr>Results</vt:lpstr>
      <vt:lpstr>Heterogeneous values and costs</vt:lpstr>
      <vt:lpstr>Imperfect links: Reliability</vt:lpstr>
      <vt:lpstr>Imperfect links: Reliability</vt:lpstr>
      <vt:lpstr>Heterogeneous link reliability</vt:lpstr>
      <vt:lpstr>How parameter heterogeneity matters</vt:lpstr>
      <vt:lpstr>How parameter heterogeneity matters</vt:lpstr>
      <vt:lpstr>How parameter heterogeneity matters</vt:lpstr>
      <vt:lpstr>Imperfect links: Decay</vt:lpstr>
      <vt:lpstr>PowerPoint Presentation</vt:lpstr>
    </vt:vector>
  </TitlesOfParts>
  <Company>E.J. OURSO COLLEGE OF BUSINESS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Sudipta Sarangi</dc:creator>
  <cp:lastModifiedBy>Sudipta</cp:lastModifiedBy>
  <cp:revision>77</cp:revision>
  <dcterms:created xsi:type="dcterms:W3CDTF">2013-10-20T14:29:48Z</dcterms:created>
  <dcterms:modified xsi:type="dcterms:W3CDTF">2016-03-14T00:03:06Z</dcterms:modified>
</cp:coreProperties>
</file>