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 id="2147483792" r:id="rId12"/>
    <p:sldMasterId id="2147483816" r:id="rId13"/>
    <p:sldMasterId id="2147483852" r:id="rId14"/>
    <p:sldMasterId id="2147483860" r:id="rId15"/>
  </p:sldMasterIdLst>
  <p:notesMasterIdLst>
    <p:notesMasterId r:id="rId57"/>
  </p:notesMasterIdLst>
  <p:sldIdLst>
    <p:sldId id="395" r:id="rId16"/>
    <p:sldId id="692" r:id="rId17"/>
    <p:sldId id="693" r:id="rId18"/>
    <p:sldId id="639" r:id="rId19"/>
    <p:sldId id="658" r:id="rId20"/>
    <p:sldId id="659" r:id="rId21"/>
    <p:sldId id="660" r:id="rId22"/>
    <p:sldId id="662" r:id="rId23"/>
    <p:sldId id="661" r:id="rId24"/>
    <p:sldId id="663" r:id="rId25"/>
    <p:sldId id="666" r:id="rId26"/>
    <p:sldId id="667" r:id="rId27"/>
    <p:sldId id="668" r:id="rId28"/>
    <p:sldId id="669" r:id="rId29"/>
    <p:sldId id="665" r:id="rId30"/>
    <p:sldId id="670" r:id="rId31"/>
    <p:sldId id="672" r:id="rId32"/>
    <p:sldId id="673" r:id="rId33"/>
    <p:sldId id="674" r:id="rId34"/>
    <p:sldId id="675" r:id="rId35"/>
    <p:sldId id="671" r:id="rId36"/>
    <p:sldId id="691" r:id="rId37"/>
    <p:sldId id="676" r:id="rId38"/>
    <p:sldId id="686" r:id="rId39"/>
    <p:sldId id="687" r:id="rId40"/>
    <p:sldId id="643" r:id="rId41"/>
    <p:sldId id="644" r:id="rId42"/>
    <p:sldId id="645" r:id="rId43"/>
    <p:sldId id="646" r:id="rId44"/>
    <p:sldId id="647" r:id="rId45"/>
    <p:sldId id="648" r:id="rId46"/>
    <p:sldId id="649" r:id="rId47"/>
    <p:sldId id="650" r:id="rId48"/>
    <p:sldId id="651" r:id="rId49"/>
    <p:sldId id="652" r:id="rId50"/>
    <p:sldId id="653" r:id="rId51"/>
    <p:sldId id="654" r:id="rId52"/>
    <p:sldId id="655" r:id="rId53"/>
    <p:sldId id="656" r:id="rId54"/>
    <p:sldId id="657" r:id="rId55"/>
    <p:sldId id="689"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83" autoAdjust="0"/>
    <p:restoredTop sz="74686" autoAdjust="0"/>
  </p:normalViewPr>
  <p:slideViewPr>
    <p:cSldViewPr>
      <p:cViewPr varScale="1">
        <p:scale>
          <a:sx n="52" d="100"/>
          <a:sy n="52" d="100"/>
        </p:scale>
        <p:origin x="1854"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54"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6BAF3C-FEA7-449B-8472-B5B550F22B84}" type="datetimeFigureOut">
              <a:rPr lang="en-US" smtClean="0"/>
              <a:t>3/17/2016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282A20-6168-4140-BD95-1DB4DE896ED6}" type="slidenum">
              <a:rPr lang="en-US" smtClean="0"/>
              <a:t>‹#›</a:t>
            </a:fld>
            <a:endParaRPr lang="en-US" dirty="0"/>
          </a:p>
        </p:txBody>
      </p:sp>
    </p:spTree>
    <p:extLst>
      <p:ext uri="{BB962C8B-B14F-4D97-AF65-F5344CB8AC3E}">
        <p14:creationId xmlns:p14="http://schemas.microsoft.com/office/powerpoint/2010/main" val="577413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a:t>
            </a:r>
          </a:p>
        </p:txBody>
      </p:sp>
      <p:sp>
        <p:nvSpPr>
          <p:cNvPr id="4" name="Slide Number Placeholder 3"/>
          <p:cNvSpPr>
            <a:spLocks noGrp="1"/>
          </p:cNvSpPr>
          <p:nvPr>
            <p:ph type="sldNum" sz="quarter" idx="10"/>
          </p:nvPr>
        </p:nvSpPr>
        <p:spPr/>
        <p:txBody>
          <a:bodyPr/>
          <a:lstStyle/>
          <a:p>
            <a:fld id="{FE282A20-6168-4140-BD95-1DB4DE896ED6}" type="slidenum">
              <a:rPr lang="en-US" smtClean="0"/>
              <a:t>1</a:t>
            </a:fld>
            <a:endParaRPr lang="en-US"/>
          </a:p>
        </p:txBody>
      </p:sp>
    </p:spTree>
    <p:extLst>
      <p:ext uri="{BB962C8B-B14F-4D97-AF65-F5344CB8AC3E}">
        <p14:creationId xmlns:p14="http://schemas.microsoft.com/office/powerpoint/2010/main" val="3048750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10</a:t>
            </a:fld>
            <a:endParaRPr lang="en-US"/>
          </a:p>
        </p:txBody>
      </p:sp>
    </p:spTree>
    <p:extLst>
      <p:ext uri="{BB962C8B-B14F-4D97-AF65-F5344CB8AC3E}">
        <p14:creationId xmlns:p14="http://schemas.microsoft.com/office/powerpoint/2010/main" val="3920112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0" dirty="0">
                <a:latin typeface="+mn-lt"/>
                <a:cs typeface="+mn-cs"/>
              </a:rPr>
              <a:t>Note</a:t>
            </a:r>
            <a:r>
              <a:rPr lang="en-IN" sz="1200" kern="0" baseline="0" dirty="0">
                <a:latin typeface="+mn-lt"/>
                <a:cs typeface="+mn-cs"/>
              </a:rPr>
              <a:t> that there is at least one more possibility for S1 to connect to D1, which takes a round-about route of total cost 20. (And similarly for S2 to connect to D2.) Since this section is meant to </a:t>
            </a:r>
            <a:r>
              <a:rPr lang="en-IN" sz="1200" kern="0" baseline="0" dirty="0" smtClean="0">
                <a:latin typeface="+mn-lt"/>
                <a:cs typeface="+mn-cs"/>
              </a:rPr>
              <a:t>be introductory, </a:t>
            </a:r>
            <a:r>
              <a:rPr lang="en-IN" sz="1200" kern="0" baseline="0" dirty="0">
                <a:latin typeface="+mn-lt"/>
                <a:cs typeface="+mn-cs"/>
              </a:rPr>
              <a:t>I’m keeping things simple by restricting the players’ action sets to just two choices. As a homework, you can work out the example when there are three actions for each player, under various cost sharing rules.</a:t>
            </a: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11</a:t>
            </a:fld>
            <a:endParaRPr lang="en-US"/>
          </a:p>
        </p:txBody>
      </p:sp>
    </p:spTree>
    <p:extLst>
      <p:ext uri="{BB962C8B-B14F-4D97-AF65-F5344CB8AC3E}">
        <p14:creationId xmlns:p14="http://schemas.microsoft.com/office/powerpoint/2010/main" val="221021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12</a:t>
            </a:fld>
            <a:endParaRPr lang="en-US"/>
          </a:p>
        </p:txBody>
      </p:sp>
    </p:spTree>
    <p:extLst>
      <p:ext uri="{BB962C8B-B14F-4D97-AF65-F5344CB8AC3E}">
        <p14:creationId xmlns:p14="http://schemas.microsoft.com/office/powerpoint/2010/main" val="3600271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13</a:t>
            </a:fld>
            <a:endParaRPr lang="en-US"/>
          </a:p>
        </p:txBody>
      </p:sp>
    </p:spTree>
    <p:extLst>
      <p:ext uri="{BB962C8B-B14F-4D97-AF65-F5344CB8AC3E}">
        <p14:creationId xmlns:p14="http://schemas.microsoft.com/office/powerpoint/2010/main" val="2550062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14</a:t>
            </a:fld>
            <a:endParaRPr lang="en-US"/>
          </a:p>
        </p:txBody>
      </p:sp>
    </p:spTree>
    <p:extLst>
      <p:ext uri="{BB962C8B-B14F-4D97-AF65-F5344CB8AC3E}">
        <p14:creationId xmlns:p14="http://schemas.microsoft.com/office/powerpoint/2010/main" val="3727286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15</a:t>
            </a:fld>
            <a:endParaRPr lang="en-US"/>
          </a:p>
        </p:txBody>
      </p:sp>
    </p:spTree>
    <p:extLst>
      <p:ext uri="{BB962C8B-B14F-4D97-AF65-F5344CB8AC3E}">
        <p14:creationId xmlns:p14="http://schemas.microsoft.com/office/powerpoint/2010/main" val="3660701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16</a:t>
            </a:fld>
            <a:endParaRPr lang="en-US"/>
          </a:p>
        </p:txBody>
      </p:sp>
    </p:spTree>
    <p:extLst>
      <p:ext uri="{BB962C8B-B14F-4D97-AF65-F5344CB8AC3E}">
        <p14:creationId xmlns:p14="http://schemas.microsoft.com/office/powerpoint/2010/main" val="7574075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17</a:t>
            </a:fld>
            <a:endParaRPr lang="en-US"/>
          </a:p>
        </p:txBody>
      </p:sp>
    </p:spTree>
    <p:extLst>
      <p:ext uri="{BB962C8B-B14F-4D97-AF65-F5344CB8AC3E}">
        <p14:creationId xmlns:p14="http://schemas.microsoft.com/office/powerpoint/2010/main" val="3935446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18</a:t>
            </a:fld>
            <a:endParaRPr lang="en-US"/>
          </a:p>
        </p:txBody>
      </p:sp>
    </p:spTree>
    <p:extLst>
      <p:ext uri="{BB962C8B-B14F-4D97-AF65-F5344CB8AC3E}">
        <p14:creationId xmlns:p14="http://schemas.microsoft.com/office/powerpoint/2010/main" val="2523936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19</a:t>
            </a:fld>
            <a:endParaRPr lang="en-US"/>
          </a:p>
        </p:txBody>
      </p:sp>
    </p:spTree>
    <p:extLst>
      <p:ext uri="{BB962C8B-B14F-4D97-AF65-F5344CB8AC3E}">
        <p14:creationId xmlns:p14="http://schemas.microsoft.com/office/powerpoint/2010/main" val="156715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Broadly, my research interests lie in the area of strategic interactions in allocation systems. For today’s talk, I’ll focus on my work in potential games and cost sharing games, but before that, I want to give you a quick overview of the kind of problems I’ve been looking at.</a:t>
            </a:r>
          </a:p>
        </p:txBody>
      </p:sp>
      <p:sp>
        <p:nvSpPr>
          <p:cNvPr id="4" name="Slide Number Placeholder 3"/>
          <p:cNvSpPr>
            <a:spLocks noGrp="1"/>
          </p:cNvSpPr>
          <p:nvPr>
            <p:ph type="sldNum" sz="quarter" idx="10"/>
          </p:nvPr>
        </p:nvSpPr>
        <p:spPr/>
        <p:txBody>
          <a:bodyPr/>
          <a:lstStyle/>
          <a:p>
            <a:fld id="{FE282A20-6168-4140-BD95-1DB4DE896ED6}" type="slidenum">
              <a:rPr lang="en-US" smtClean="0"/>
              <a:t>2</a:t>
            </a:fld>
            <a:endParaRPr lang="en-US"/>
          </a:p>
        </p:txBody>
      </p:sp>
    </p:spTree>
    <p:extLst>
      <p:ext uri="{BB962C8B-B14F-4D97-AF65-F5344CB8AC3E}">
        <p14:creationId xmlns:p14="http://schemas.microsoft.com/office/powerpoint/2010/main" val="1734198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0" dirty="0">
                <a:latin typeface="+mn-lt"/>
                <a:cs typeface="+mn-cs"/>
              </a:rPr>
              <a:t>Reminder: Note</a:t>
            </a:r>
            <a:r>
              <a:rPr lang="en-IN" sz="1200" kern="0" baseline="0" dirty="0">
                <a:latin typeface="+mn-lt"/>
                <a:cs typeface="+mn-cs"/>
              </a:rPr>
              <a:t> that there is at least one more possibility for S1 to connect to D1, which takes a round-about route of total cost 20. (And similarly for S2 to connect to D2.) In </a:t>
            </a:r>
            <a:r>
              <a:rPr lang="en-IN" sz="1200" kern="0" baseline="0" dirty="0" smtClean="0">
                <a:latin typeface="+mn-lt"/>
                <a:cs typeface="+mn-cs"/>
              </a:rPr>
              <a:t>defining </a:t>
            </a:r>
            <a:r>
              <a:rPr lang="en-IN" sz="1200" kern="0" baseline="0" dirty="0">
                <a:latin typeface="+mn-lt"/>
                <a:cs typeface="+mn-cs"/>
              </a:rPr>
              <a:t>these </a:t>
            </a:r>
            <a:r>
              <a:rPr lang="en-IN" sz="1200" kern="0" baseline="0" dirty="0" smtClean="0">
                <a:latin typeface="+mn-lt"/>
                <a:cs typeface="+mn-cs"/>
              </a:rPr>
              <a:t>terms, </a:t>
            </a:r>
            <a:r>
              <a:rPr lang="en-IN" sz="1200" kern="0" baseline="0" dirty="0">
                <a:latin typeface="+mn-lt"/>
                <a:cs typeface="+mn-cs"/>
              </a:rPr>
              <a:t>I’ve kept things simple by restricting the players’ action sets to just two choices. As a homework, you can work out a more general case to see what happens when there are three actions for each player, under various cost sharing rules.</a:t>
            </a: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20</a:t>
            </a:fld>
            <a:endParaRPr lang="en-US"/>
          </a:p>
        </p:txBody>
      </p:sp>
    </p:spTree>
    <p:extLst>
      <p:ext uri="{BB962C8B-B14F-4D97-AF65-F5344CB8AC3E}">
        <p14:creationId xmlns:p14="http://schemas.microsoft.com/office/powerpoint/2010/main" val="19038790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0" dirty="0">
                <a:latin typeface="+mn-lt"/>
                <a:cs typeface="+mn-cs"/>
              </a:rPr>
              <a:t>By “pure”, I mean that the choices</a:t>
            </a:r>
            <a:r>
              <a:rPr lang="en-IN" sz="1200" kern="0" baseline="0" dirty="0">
                <a:latin typeface="+mn-lt"/>
                <a:cs typeface="+mn-cs"/>
              </a:rPr>
              <a:t> of the players are deterministic. If we allow for players to choose a probability distribution on their actions, then we are guaranteed the existence of “mixed” Nash equilibria by Nash’s theorem.</a:t>
            </a:r>
            <a:endParaRPr lang="en-IN" sz="1200" kern="0" dirty="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kern="0" dirty="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0" dirty="0">
                <a:latin typeface="+mn-lt"/>
                <a:cs typeface="+mn-cs"/>
              </a:rPr>
              <a:t>As</a:t>
            </a:r>
            <a:r>
              <a:rPr lang="en-IN" sz="1200" kern="0" baseline="0" dirty="0">
                <a:latin typeface="+mn-lt"/>
                <a:cs typeface="+mn-cs"/>
              </a:rPr>
              <a:t> another (slightly more challenging) exercise, can you prove that the existence of a potential function implies the existence of a pure Nash equilibrium for games? To make things simpler, restrict your reasoning to games like this one where the number of players and the number of actions are finite.</a:t>
            </a: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21</a:t>
            </a:fld>
            <a:endParaRPr lang="en-US"/>
          </a:p>
        </p:txBody>
      </p:sp>
    </p:spTree>
    <p:extLst>
      <p:ext uri="{BB962C8B-B14F-4D97-AF65-F5344CB8AC3E}">
        <p14:creationId xmlns:p14="http://schemas.microsoft.com/office/powerpoint/2010/main" val="3083504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0" dirty="0">
                    <a:latin typeface="+mn-lt"/>
                    <a:cs typeface="+mn-cs"/>
                  </a:rPr>
                  <a:t>In</a:t>
                </a:r>
                <a:r>
                  <a:rPr lang="en-IN" sz="1200" kern="0" baseline="0" dirty="0">
                    <a:latin typeface="+mn-lt"/>
                    <a:cs typeface="+mn-cs"/>
                  </a:rPr>
                  <a:t> this example, I have slightly perturbed the edge-wise cost sharing rule, so that at the Nash equilibrium, the costs are shared slightly unequally. Note that </a:t>
                </a:r>
                <a14:m>
                  <m:oMath xmlns:m="http://schemas.openxmlformats.org/officeDocument/2006/math">
                    <m:d>
                      <m:dPr>
                        <m:ctrlPr>
                          <a:rPr lang="en-IN" sz="1200" b="0" i="1" kern="0" baseline="0" smtClean="0">
                            <a:latin typeface="Cambria Math" panose="02040503050406030204" pitchFamily="18" charset="0"/>
                            <a:cs typeface="+mn-cs"/>
                          </a:rPr>
                        </m:ctrlPr>
                      </m:dPr>
                      <m:e>
                        <m:r>
                          <a:rPr lang="en-IN" sz="1200" b="0" i="1" kern="0" baseline="0" smtClean="0">
                            <a:latin typeface="Cambria Math" panose="02040503050406030204" pitchFamily="18" charset="0"/>
                            <a:cs typeface="+mn-cs"/>
                          </a:rPr>
                          <m:t>𝑇</m:t>
                        </m:r>
                        <m:r>
                          <a:rPr lang="en-IN" sz="1200" b="0" i="1" kern="0" baseline="0" smtClean="0">
                            <a:latin typeface="Cambria Math" panose="02040503050406030204" pitchFamily="18" charset="0"/>
                            <a:cs typeface="+mn-cs"/>
                          </a:rPr>
                          <m:t>,</m:t>
                        </m:r>
                        <m:r>
                          <a:rPr lang="en-IN" sz="1200" b="0" i="1" kern="0" baseline="0" smtClean="0">
                            <a:latin typeface="Cambria Math" panose="02040503050406030204" pitchFamily="18" charset="0"/>
                            <a:cs typeface="+mn-cs"/>
                          </a:rPr>
                          <m:t>𝐵</m:t>
                        </m:r>
                      </m:e>
                    </m:d>
                  </m:oMath>
                </a14:m>
                <a:r>
                  <a:rPr lang="en-US" sz="1200" kern="0" dirty="0">
                    <a:latin typeface="+mn-lt"/>
                    <a:cs typeface="+mn-cs"/>
                  </a:rPr>
                  <a:t> remains the unique Nash equilibrium in</a:t>
                </a:r>
                <a:r>
                  <a:rPr lang="en-US" sz="1200" kern="0" baseline="0" dirty="0">
                    <a:latin typeface="+mn-lt"/>
                    <a:cs typeface="+mn-cs"/>
                  </a:rPr>
                  <a:t> this perturbed example</a:t>
                </a:r>
                <a:r>
                  <a:rPr lang="en-US" sz="1200" kern="0" dirty="0">
                    <a:latin typeface="+mn-lt"/>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kern="0" dirty="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kern="0" dirty="0">
                    <a:latin typeface="+mn-lt"/>
                    <a:cs typeface="+mn-cs"/>
                  </a:rPr>
                  <a:t>Henceforth, when I say “Nash equilibrium”, I mean “pure Nash equilibrium”.</a:t>
                </a:r>
                <a:endParaRPr lang="en-US" sz="1200" kern="0" dirty="0">
                  <a:latin typeface="+mn-lt"/>
                  <a:cs typeface="+mn-cs"/>
                </a:endParaRPr>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0" dirty="0" smtClean="0">
                    <a:latin typeface="+mn-lt"/>
                    <a:cs typeface="+mn-cs"/>
                  </a:rPr>
                  <a:t>In</a:t>
                </a:r>
                <a:r>
                  <a:rPr lang="en-IN" sz="1200" kern="0" baseline="0" dirty="0" smtClean="0">
                    <a:latin typeface="+mn-lt"/>
                    <a:cs typeface="+mn-cs"/>
                  </a:rPr>
                  <a:t> this example, I have slightly perturbed the edge-wise cost sharing rule, so that at the Nash equilibrium, the costs are shared slightly unequally. Note that </a:t>
                </a:r>
                <a:r>
                  <a:rPr lang="en-IN" sz="1200" b="0" i="0" kern="0" baseline="0" smtClean="0">
                    <a:latin typeface="Cambria Math" panose="02040503050406030204" pitchFamily="18" charset="0"/>
                    <a:cs typeface="+mn-cs"/>
                  </a:rPr>
                  <a:t>(𝑇,𝐵)</a:t>
                </a:r>
                <a:r>
                  <a:rPr lang="en-US" sz="1200" kern="0" dirty="0" smtClean="0">
                    <a:latin typeface="+mn-lt"/>
                    <a:cs typeface="+mn-cs"/>
                  </a:rPr>
                  <a:t> remains the unique Nash equilibrium in</a:t>
                </a:r>
                <a:r>
                  <a:rPr lang="en-US" sz="1200" kern="0" baseline="0" dirty="0" smtClean="0">
                    <a:latin typeface="+mn-lt"/>
                    <a:cs typeface="+mn-cs"/>
                  </a:rPr>
                  <a:t> this perturbed example</a:t>
                </a:r>
                <a:r>
                  <a:rPr lang="en-US" sz="1200" kern="0" dirty="0" smtClean="0">
                    <a:latin typeface="+mn-lt"/>
                    <a:cs typeface="+mn-cs"/>
                  </a:rPr>
                  <a:t>.</a:t>
                </a:r>
                <a:endParaRPr lang="en-US" sz="1200" kern="0" dirty="0" smtClean="0">
                  <a:latin typeface="+mn-lt"/>
                  <a:cs typeface="+mn-cs"/>
                </a:endParaRPr>
              </a:p>
            </p:txBody>
          </p:sp>
        </mc:Fallback>
      </mc:AlternateContent>
      <p:sp>
        <p:nvSpPr>
          <p:cNvPr id="4" name="Slide Number Placeholder 3"/>
          <p:cNvSpPr>
            <a:spLocks noGrp="1"/>
          </p:cNvSpPr>
          <p:nvPr>
            <p:ph type="sldNum" sz="quarter" idx="10"/>
          </p:nvPr>
        </p:nvSpPr>
        <p:spPr/>
        <p:txBody>
          <a:bodyPr/>
          <a:lstStyle/>
          <a:p>
            <a:fld id="{FE282A20-6168-4140-BD95-1DB4DE896ED6}" type="slidenum">
              <a:rPr lang="en-US" smtClean="0"/>
              <a:t>22</a:t>
            </a:fld>
            <a:endParaRPr lang="en-US"/>
          </a:p>
        </p:txBody>
      </p:sp>
    </p:spTree>
    <p:extLst>
      <p:ext uri="{BB962C8B-B14F-4D97-AF65-F5344CB8AC3E}">
        <p14:creationId xmlns:p14="http://schemas.microsoft.com/office/powerpoint/2010/main" val="4284329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282A20-6168-4140-BD95-1DB4DE896ED6}" type="slidenum">
              <a:rPr lang="en-US" smtClean="0"/>
              <a:t>23</a:t>
            </a:fld>
            <a:endParaRPr lang="en-US"/>
          </a:p>
        </p:txBody>
      </p:sp>
    </p:spTree>
    <p:extLst>
      <p:ext uri="{BB962C8B-B14F-4D97-AF65-F5344CB8AC3E}">
        <p14:creationId xmlns:p14="http://schemas.microsoft.com/office/powerpoint/2010/main" val="2858675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24</a:t>
            </a:fld>
            <a:endParaRPr lang="en-US"/>
          </a:p>
        </p:txBody>
      </p:sp>
    </p:spTree>
    <p:extLst>
      <p:ext uri="{BB962C8B-B14F-4D97-AF65-F5344CB8AC3E}">
        <p14:creationId xmlns:p14="http://schemas.microsoft.com/office/powerpoint/2010/main" val="39869593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25</a:t>
            </a:fld>
            <a:endParaRPr lang="en-US"/>
          </a:p>
        </p:txBody>
      </p:sp>
    </p:spTree>
    <p:extLst>
      <p:ext uri="{BB962C8B-B14F-4D97-AF65-F5344CB8AC3E}">
        <p14:creationId xmlns:p14="http://schemas.microsoft.com/office/powerpoint/2010/main" val="1156790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a:t>
            </a:r>
            <a:r>
              <a:rPr lang="en-US" baseline="0" dirty="0"/>
              <a:t> sharing games have been studied not only in the network formation context, but also in a variety of other settings, and there is lots of work that has been done in these areas.</a:t>
            </a:r>
            <a:endParaRPr lang="en-US" dirty="0"/>
          </a:p>
        </p:txBody>
      </p:sp>
      <p:sp>
        <p:nvSpPr>
          <p:cNvPr id="4" name="Slide Number Placeholder 3"/>
          <p:cNvSpPr>
            <a:spLocks noGrp="1"/>
          </p:cNvSpPr>
          <p:nvPr>
            <p:ph type="sldNum" sz="quarter" idx="10"/>
          </p:nvPr>
        </p:nvSpPr>
        <p:spPr/>
        <p:txBody>
          <a:bodyPr/>
          <a:lstStyle/>
          <a:p>
            <a:fld id="{FE282A20-6168-4140-BD95-1DB4DE896ED6}" type="slidenum">
              <a:rPr lang="en-US" smtClean="0"/>
              <a:t>26</a:t>
            </a:fld>
            <a:endParaRPr lang="en-US"/>
          </a:p>
        </p:txBody>
      </p:sp>
    </p:spTree>
    <p:extLst>
      <p:ext uri="{BB962C8B-B14F-4D97-AF65-F5344CB8AC3E}">
        <p14:creationId xmlns:p14="http://schemas.microsoft.com/office/powerpoint/2010/main" val="197296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One observation is that most prior work studies a fixed distribution rule - either the Shapley value or the marginal contribution. The marginal contribution assigns to each player, the externality that he imposes on the other players, whereas the Shapley value is an average of these externalities over all possible orderings of the players. There are also weighted and generalized weighted versions of these distribution rules, parameterized by a weight system Omega.</a:t>
            </a:r>
          </a:p>
        </p:txBody>
      </p:sp>
      <p:sp>
        <p:nvSpPr>
          <p:cNvPr id="4" name="Slide Number Placeholder 3"/>
          <p:cNvSpPr>
            <a:spLocks noGrp="1"/>
          </p:cNvSpPr>
          <p:nvPr>
            <p:ph type="sldNum" sz="quarter" idx="10"/>
          </p:nvPr>
        </p:nvSpPr>
        <p:spPr/>
        <p:txBody>
          <a:bodyPr/>
          <a:lstStyle/>
          <a:p>
            <a:fld id="{FE282A20-6168-4140-BD95-1DB4DE896ED6}" type="slidenum">
              <a:rPr lang="en-US" smtClean="0"/>
              <a:t>27</a:t>
            </a:fld>
            <a:endParaRPr lang="en-US"/>
          </a:p>
        </p:txBody>
      </p:sp>
    </p:spTree>
    <p:extLst>
      <p:ext uri="{BB962C8B-B14F-4D97-AF65-F5344CB8AC3E}">
        <p14:creationId xmlns:p14="http://schemas.microsoft.com/office/powerpoint/2010/main" val="12749813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 will indicate the entire family of Shapley values by SV+ and similarly MC+ for the family of marginal contributions. It turns out that both these distribution rules guarantee pure Nash </a:t>
            </a:r>
            <a:r>
              <a:rPr lang="en-US" baseline="0" dirty="0" err="1"/>
              <a:t>equilibria</a:t>
            </a:r>
            <a:r>
              <a:rPr lang="en-US" baseline="0" dirty="0"/>
              <a:t>, in all games. In this paper, we ask the question, “are there other such distribution rules?” And the short answer is NO! for </a:t>
            </a:r>
            <a:r>
              <a:rPr lang="en-US" baseline="0" dirty="0" smtClean="0"/>
              <a:t>any </a:t>
            </a:r>
            <a:r>
              <a:rPr lang="en-US" baseline="0" dirty="0"/>
              <a:t>cost functions.</a:t>
            </a:r>
          </a:p>
        </p:txBody>
      </p:sp>
      <p:sp>
        <p:nvSpPr>
          <p:cNvPr id="4" name="Slide Number Placeholder 3"/>
          <p:cNvSpPr>
            <a:spLocks noGrp="1"/>
          </p:cNvSpPr>
          <p:nvPr>
            <p:ph type="sldNum" sz="quarter" idx="10"/>
          </p:nvPr>
        </p:nvSpPr>
        <p:spPr/>
        <p:txBody>
          <a:bodyPr/>
          <a:lstStyle/>
          <a:p>
            <a:fld id="{FE282A20-6168-4140-BD95-1DB4DE896ED6}" type="slidenum">
              <a:rPr lang="en-US" smtClean="0"/>
              <a:t>28</a:t>
            </a:fld>
            <a:endParaRPr lang="en-US"/>
          </a:p>
        </p:txBody>
      </p:sp>
    </p:spTree>
    <p:extLst>
      <p:ext uri="{BB962C8B-B14F-4D97-AF65-F5344CB8AC3E}">
        <p14:creationId xmlns:p14="http://schemas.microsoft.com/office/powerpoint/2010/main" val="1460321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particular, suppose we consider the space of all distribution rules, and partition it into those that guarantee pure Nash equilibria in all games, and those that don’t. Then, we know that both Shapley values and marginal contributions are on this side, but we would like to know whether there are any others as well. So, we first show that this picture actually looks like this. That is, only Shapley values guarantee pure Nash </a:t>
            </a:r>
            <a:r>
              <a:rPr lang="en-US" baseline="0" dirty="0" err="1"/>
              <a:t>equilibria</a:t>
            </a:r>
            <a:r>
              <a:rPr lang="en-US" baseline="0" dirty="0"/>
              <a:t> in all games. Next, we show that this picture should also look like this – only marginal contributions guarantee pure Nash </a:t>
            </a:r>
            <a:r>
              <a:rPr lang="en-US" baseline="0" dirty="0" err="1"/>
              <a:t>equilibria</a:t>
            </a:r>
            <a:r>
              <a:rPr lang="en-US" baseline="0" dirty="0"/>
              <a:t> in all games. Obviously, for both of these statements to be true, there has to be some sort of equivalence between Shapley values and marginal contributions, which I will formalize in a little bit. An immediate consequence of this is that, because Shapley values and marginal contributions guarantee potential games, the pictures on this side look like this, meaning that potential games are </a:t>
            </a:r>
            <a:r>
              <a:rPr lang="en-US" i="1" baseline="0" dirty="0"/>
              <a:t>necessary</a:t>
            </a:r>
            <a:r>
              <a:rPr lang="en-US" baseline="0" dirty="0"/>
              <a:t> to guarantee pure Nash </a:t>
            </a:r>
            <a:r>
              <a:rPr lang="en-US" baseline="0" dirty="0" err="1"/>
              <a:t>equilibria</a:t>
            </a:r>
            <a:r>
              <a:rPr lang="en-US" baseline="0" dirty="0"/>
              <a:t> in all games. In other words, whether you require that all games have an equilibrium, or that all games be potential games makes no difference to your available options. This is perhaps surprising because potential games are a very small subspace of the set of all games with an equilibrium.</a:t>
            </a:r>
          </a:p>
        </p:txBody>
      </p:sp>
      <p:sp>
        <p:nvSpPr>
          <p:cNvPr id="4" name="Slide Number Placeholder 3"/>
          <p:cNvSpPr>
            <a:spLocks noGrp="1"/>
          </p:cNvSpPr>
          <p:nvPr>
            <p:ph type="sldNum" sz="quarter" idx="10"/>
          </p:nvPr>
        </p:nvSpPr>
        <p:spPr/>
        <p:txBody>
          <a:bodyPr/>
          <a:lstStyle/>
          <a:p>
            <a:fld id="{FE282A20-6168-4140-BD95-1DB4DE896ED6}" type="slidenum">
              <a:rPr lang="en-US" smtClean="0"/>
              <a:t>29</a:t>
            </a:fld>
            <a:endParaRPr lang="en-US"/>
          </a:p>
        </p:txBody>
      </p:sp>
    </p:spTree>
    <p:extLst>
      <p:ext uri="{BB962C8B-B14F-4D97-AF65-F5344CB8AC3E}">
        <p14:creationId xmlns:p14="http://schemas.microsoft.com/office/powerpoint/2010/main" val="722919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When we think of allocation systems, we think of resource allocation. You can think of there being two types of resource allocation. First is human resource allocation, where the resource is manpower. For example, think of your favorite service system where you have a bunch of servers that are self-interested or strategic people and not machines. And here, the problem I’ve studied is routing policies for incoming customers and the staffing policy for the workforce, taking into account the strategic behavior of the servers. Another type of resource allocation is network resource allocation, where network resources like links, bandwidth are to be allocated to a set of agents, and here the problem I’ve looked at is cost sharing – if multiple agents end up using a shared resource, how do they share the associated cost? And the term “resource” here is very general – you can think about a team of agents working on a project and how they’d share the profits from the completion of that project. You can even think about different surveillance sectors being allocated to a group of sensors – here, a distributed allocation algorithm would be to let the sensors choose the sectors themselves, and the question becomes how to design utility functions for these sensors so that they would choose sectors in a way that the resulting allocation is efficient? This will be the focus of my talk today.</a:t>
            </a:r>
          </a:p>
        </p:txBody>
      </p:sp>
      <p:sp>
        <p:nvSpPr>
          <p:cNvPr id="4" name="Slide Number Placeholder 3"/>
          <p:cNvSpPr>
            <a:spLocks noGrp="1"/>
          </p:cNvSpPr>
          <p:nvPr>
            <p:ph type="sldNum" sz="quarter" idx="10"/>
          </p:nvPr>
        </p:nvSpPr>
        <p:spPr/>
        <p:txBody>
          <a:bodyPr/>
          <a:lstStyle/>
          <a:p>
            <a:fld id="{FE282A20-6168-4140-BD95-1DB4DE896ED6}" type="slidenum">
              <a:rPr lang="en-US" smtClean="0"/>
              <a:t>3</a:t>
            </a:fld>
            <a:endParaRPr lang="en-US"/>
          </a:p>
        </p:txBody>
      </p:sp>
    </p:spTree>
    <p:extLst>
      <p:ext uri="{BB962C8B-B14F-4D97-AF65-F5344CB8AC3E}">
        <p14:creationId xmlns:p14="http://schemas.microsoft.com/office/powerpoint/2010/main" val="30326409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here’s the formal model. We</a:t>
            </a:r>
            <a:r>
              <a:rPr lang="en-US" baseline="0" dirty="0"/>
              <a:t> denote a cost sharing game G by this tuple. This is a lot of symbols, so I will go through them one by one with the help of the network formation example. I’ve labeled the edges for convenience. N is the set of players, in this case, the two sources, R is the set of resources, in this case the edges. Then, </a:t>
            </a:r>
            <a:r>
              <a:rPr lang="en-US" baseline="0" dirty="0" err="1"/>
              <a:t>A_i</a:t>
            </a:r>
            <a:r>
              <a:rPr lang="en-US" baseline="0" dirty="0"/>
              <a:t> denotes the action set of player </a:t>
            </a:r>
            <a:r>
              <a:rPr lang="en-US" baseline="0" dirty="0" err="1"/>
              <a:t>i</a:t>
            </a:r>
            <a:r>
              <a:rPr lang="en-US" baseline="0" dirty="0"/>
              <a:t>, which is the set of all possible choices for him. For example, player 1’s action set here is the set of all possible S1-D1 paths. Next is </a:t>
            </a:r>
            <a:r>
              <a:rPr lang="en-US" baseline="0" dirty="0" err="1"/>
              <a:t>W_r</a:t>
            </a:r>
            <a:r>
              <a:rPr lang="en-US" baseline="0" dirty="0"/>
              <a:t>, the local welfare function at resource r. I’ll be using the term “welfare” from now on to refer to both revenue and negative cost. So, for example, in this allocation/outcome, the welfare at the common edge is given by W_4({1,2}). Finally, </a:t>
            </a:r>
            <a:r>
              <a:rPr lang="en-US" baseline="0" dirty="0" err="1"/>
              <a:t>f^W</a:t>
            </a:r>
            <a:r>
              <a:rPr lang="en-US" baseline="0" dirty="0"/>
              <a:t> is the distribution rule used to share the welfare W. For example, f^{W_4}(1,{1,2}) denotes player 1’s share of W_4({1,2}). The distribution rules determine the utility functions of the players – for an outcome a, a player’s utility is the sum of his shares across all the resources he chooses. Here, {a}_r denotes the set of players choosing resource r in outcome a. As an example, player 1’s utility for this outcome is given by his share from edge 2 plus his share from edge 4 plus his share from edge 7. </a:t>
            </a:r>
            <a:r>
              <a:rPr lang="en-US" dirty="0"/>
              <a:t>So</a:t>
            </a:r>
            <a:r>
              <a:rPr lang="en-US" baseline="0" dirty="0"/>
              <a:t> that’s our formal model.</a:t>
            </a:r>
            <a:endParaRPr lang="en-US" dirty="0"/>
          </a:p>
        </p:txBody>
      </p:sp>
      <p:sp>
        <p:nvSpPr>
          <p:cNvPr id="4" name="Slide Number Placeholder 3"/>
          <p:cNvSpPr>
            <a:spLocks noGrp="1"/>
          </p:cNvSpPr>
          <p:nvPr>
            <p:ph type="sldNum" sz="quarter" idx="10"/>
          </p:nvPr>
        </p:nvSpPr>
        <p:spPr/>
        <p:txBody>
          <a:bodyPr/>
          <a:lstStyle/>
          <a:p>
            <a:pPr>
              <a:defRPr/>
            </a:pPr>
            <a:fld id="{E87C9889-48AC-474F-8975-C418E22D7C29}" type="slidenum">
              <a:rPr lang="en-US" smtClean="0"/>
              <a:pPr>
                <a:defRPr/>
              </a:pPr>
              <a:t>30</a:t>
            </a:fld>
            <a:endParaRPr lang="en-US"/>
          </a:p>
        </p:txBody>
      </p:sp>
    </p:spTree>
    <p:extLst>
      <p:ext uri="{BB962C8B-B14F-4D97-AF65-F5344CB8AC3E}">
        <p14:creationId xmlns:p14="http://schemas.microsoft.com/office/powerpoint/2010/main" val="3689222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OK, now let me define the two distribution rules formally and the notation I’ll be using. First, the Shapley value. Note that the subscript denotes the type of the distribution rule and the superscript denotes the welfare function on which it operates. The parameter appears in square brackets. The Shapley value is defined in the following manner. Consider the players arriving one by one, according to some permutation \pi. When player </a:t>
            </a:r>
            <a:r>
              <a:rPr lang="en-US" baseline="0" dirty="0" err="1"/>
              <a:t>i</a:t>
            </a:r>
            <a:r>
              <a:rPr lang="en-US" baseline="0" dirty="0"/>
              <a:t> arrives, his marginal contribution to the welfare is this expression – where </a:t>
            </a:r>
            <a:r>
              <a:rPr lang="en-US" baseline="0" dirty="0" err="1"/>
              <a:t>P_i</a:t>
            </a:r>
            <a:r>
              <a:rPr lang="en-US" baseline="0" dirty="0"/>
              <a:t>^\pi denotes the set of players that arrived before </a:t>
            </a:r>
            <a:r>
              <a:rPr lang="en-US" baseline="0" dirty="0" err="1"/>
              <a:t>i</a:t>
            </a:r>
            <a:r>
              <a:rPr lang="en-US" baseline="0" dirty="0"/>
              <a:t> in \pi. The Shapley value is simply the average of these marginal contributions over all possible permutations \pi, according to some probability distribution determined in a specific way by the parameter \omega. &lt;Example&gt; &lt;Similarly explain MC&gt;</a:t>
            </a:r>
            <a:endParaRPr lang="en-US" dirty="0"/>
          </a:p>
        </p:txBody>
      </p:sp>
      <p:sp>
        <p:nvSpPr>
          <p:cNvPr id="4" name="Slide Number Placeholder 3"/>
          <p:cNvSpPr>
            <a:spLocks noGrp="1"/>
          </p:cNvSpPr>
          <p:nvPr>
            <p:ph type="sldNum" sz="quarter" idx="10"/>
          </p:nvPr>
        </p:nvSpPr>
        <p:spPr/>
        <p:txBody>
          <a:bodyPr/>
          <a:lstStyle/>
          <a:p>
            <a:pPr>
              <a:defRPr/>
            </a:pPr>
            <a:fld id="{E87C9889-48AC-474F-8975-C418E22D7C29}" type="slidenum">
              <a:rPr lang="en-US" smtClean="0"/>
              <a:pPr>
                <a:defRPr/>
              </a:pPr>
              <a:t>31</a:t>
            </a:fld>
            <a:endParaRPr lang="en-US"/>
          </a:p>
        </p:txBody>
      </p:sp>
    </p:spTree>
    <p:extLst>
      <p:ext uri="{BB962C8B-B14F-4D97-AF65-F5344CB8AC3E}">
        <p14:creationId xmlns:p14="http://schemas.microsoft.com/office/powerpoint/2010/main" val="23163355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a:t>
            </a:r>
            <a:r>
              <a:rPr lang="en-US" baseline="0" dirty="0"/>
              <a:t> been saying that we want distribution rules that guarantee PNE for “all games”. So what do I formally mean by that? It is this class \script{G} consisting of all games with a fixed player set N, welfare functions chosen from a fixed set W (with the double stroke), and the corresponding distribution rules from </a:t>
            </a:r>
            <a:r>
              <a:rPr lang="en-US" baseline="0" dirty="0" err="1"/>
              <a:t>f^W</a:t>
            </a:r>
            <a:r>
              <a:rPr lang="en-US" baseline="0" dirty="0"/>
              <a:t>. So, we don’t restrict the resources or action sets. &lt;Example&gt; Okay, so now that we know what “all games” means, we are ready to state some formal results.</a:t>
            </a:r>
            <a:endParaRPr lang="en-US" dirty="0"/>
          </a:p>
        </p:txBody>
      </p:sp>
      <p:sp>
        <p:nvSpPr>
          <p:cNvPr id="4" name="Slide Number Placeholder 3"/>
          <p:cNvSpPr>
            <a:spLocks noGrp="1"/>
          </p:cNvSpPr>
          <p:nvPr>
            <p:ph type="sldNum" sz="quarter" idx="10"/>
          </p:nvPr>
        </p:nvSpPr>
        <p:spPr/>
        <p:txBody>
          <a:bodyPr/>
          <a:lstStyle/>
          <a:p>
            <a:pPr>
              <a:defRPr/>
            </a:pPr>
            <a:fld id="{E87C9889-48AC-474F-8975-C418E22D7C29}" type="slidenum">
              <a:rPr lang="en-US" smtClean="0"/>
              <a:pPr>
                <a:defRPr/>
              </a:pPr>
              <a:t>32</a:t>
            </a:fld>
            <a:endParaRPr lang="en-US"/>
          </a:p>
        </p:txBody>
      </p:sp>
    </p:spTree>
    <p:extLst>
      <p:ext uri="{BB962C8B-B14F-4D97-AF65-F5344CB8AC3E}">
        <p14:creationId xmlns:p14="http://schemas.microsoft.com/office/powerpoint/2010/main" val="230076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inspiration for our work is the following result by</a:t>
            </a:r>
            <a:r>
              <a:rPr lang="en-US" baseline="0" dirty="0"/>
              <a:t> Chen, </a:t>
            </a:r>
            <a:r>
              <a:rPr lang="en-US" baseline="0" dirty="0" err="1"/>
              <a:t>Roughgarden</a:t>
            </a:r>
            <a:r>
              <a:rPr lang="en-US" baseline="0" dirty="0"/>
              <a:t>, and Valiant. They were the first to ask this question, with the additional constraint of budget-balance. Their result says that there exists a W such that the only budget-balanced distribution rules that guarantee PNE in all games are Shapley values on W. Our characterization is much more general, and states that for any W, the only distribution rules that guarantee PNE in all games (budget-balanced or not) are Shapley values on some W’ which corresponds to the actual welfare that is distributed, and could be different from W. However, if you want budget balance, then W’=W. In both these characterizations, potential games are necessary for PNE, but you can see that it holds in a stronger sense in our result.</a:t>
            </a:r>
            <a:endParaRPr lang="en-US" dirty="0"/>
          </a:p>
        </p:txBody>
      </p:sp>
      <p:sp>
        <p:nvSpPr>
          <p:cNvPr id="4" name="Slide Number Placeholder 3"/>
          <p:cNvSpPr>
            <a:spLocks noGrp="1"/>
          </p:cNvSpPr>
          <p:nvPr>
            <p:ph type="sldNum" sz="quarter" idx="10"/>
          </p:nvPr>
        </p:nvSpPr>
        <p:spPr/>
        <p:txBody>
          <a:bodyPr/>
          <a:lstStyle/>
          <a:p>
            <a:pPr>
              <a:defRPr/>
            </a:pPr>
            <a:fld id="{E87C9889-48AC-474F-8975-C418E22D7C29}" type="slidenum">
              <a:rPr lang="en-US" smtClean="0"/>
              <a:pPr>
                <a:defRPr/>
              </a:pPr>
              <a:t>33</a:t>
            </a:fld>
            <a:endParaRPr lang="en-US"/>
          </a:p>
        </p:txBody>
      </p:sp>
    </p:spTree>
    <p:extLst>
      <p:ext uri="{BB962C8B-B14F-4D97-AF65-F5344CB8AC3E}">
        <p14:creationId xmlns:p14="http://schemas.microsoft.com/office/powerpoint/2010/main" val="10267264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a:t>
            </a:r>
            <a:r>
              <a:rPr lang="en-US" baseline="0" dirty="0"/>
              <a:t> earlier, we also have a parallel characterization, which states that for any W, the only distribution rules that guarantee PNE in all games are marginal contributions on some W”. This result is, in fact, due to a deeper fundamental relationship between Shapley values and marginal contributions – it turns out that they are equivalent, given a </a:t>
            </a:r>
            <a:r>
              <a:rPr lang="en-US" baseline="0" dirty="0" err="1"/>
              <a:t>bijective</a:t>
            </a:r>
            <a:r>
              <a:rPr lang="en-US" baseline="0" dirty="0"/>
              <a:t> transformation h connecting W’ and W’’. In other words, if W’’ is h(W’), then these two distribution rules are identical. </a:t>
            </a:r>
            <a:r>
              <a:rPr lang="en-US" b="1" baseline="0" dirty="0"/>
              <a:t>This connection actually fell out of our proof technique for the first characterization, and has been observed in other contexts as well – a notable example is that Hart and Mas-</a:t>
            </a:r>
            <a:r>
              <a:rPr lang="en-US" b="1" baseline="0" dirty="0" err="1"/>
              <a:t>Colell</a:t>
            </a:r>
            <a:r>
              <a:rPr lang="en-US" b="1" baseline="0" dirty="0"/>
              <a:t> used this to show that W’’ here can be viewed as the unique potential corresponding to the Shapley value on W’.</a:t>
            </a:r>
            <a:endParaRPr lang="en-US" b="1" dirty="0"/>
          </a:p>
        </p:txBody>
      </p:sp>
      <p:sp>
        <p:nvSpPr>
          <p:cNvPr id="4" name="Slide Number Placeholder 3"/>
          <p:cNvSpPr>
            <a:spLocks noGrp="1"/>
          </p:cNvSpPr>
          <p:nvPr>
            <p:ph type="sldNum" sz="quarter" idx="10"/>
          </p:nvPr>
        </p:nvSpPr>
        <p:spPr/>
        <p:txBody>
          <a:bodyPr/>
          <a:lstStyle/>
          <a:p>
            <a:pPr>
              <a:defRPr/>
            </a:pPr>
            <a:fld id="{E87C9889-48AC-474F-8975-C418E22D7C29}" type="slidenum">
              <a:rPr lang="en-US" smtClean="0"/>
              <a:pPr>
                <a:defRPr/>
              </a:pPr>
              <a:t>34</a:t>
            </a:fld>
            <a:endParaRPr lang="en-US"/>
          </a:p>
        </p:txBody>
      </p:sp>
    </p:spTree>
    <p:extLst>
      <p:ext uri="{BB962C8B-B14F-4D97-AF65-F5344CB8AC3E}">
        <p14:creationId xmlns:p14="http://schemas.microsoft.com/office/powerpoint/2010/main" val="2084123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let us look at some of the consequences of our characterizations. We’ve been focusing on equilibrium existence so far, but here are four important properties (among others) that you may care about – efficiency, budget balance, tractability, and incentive compatibility. I’ll walk you through each of them. First, let us look at the interaction between efficiency and budget balance. Recall our characterization in terms of Shapley values. Suppose we want the best efficiency, we can optimize over two variables – W’ and Omega. If budget-balance is desired, then W’ = W, and you just optimize over Omega. If budget-balance is not a constraint, then we prove in the paper that weights don’t matter, and you just optimize over W’.</a:t>
            </a:r>
          </a:p>
        </p:txBody>
      </p:sp>
      <p:sp>
        <p:nvSpPr>
          <p:cNvPr id="4" name="Slide Number Placeholder 3"/>
          <p:cNvSpPr>
            <a:spLocks noGrp="1"/>
          </p:cNvSpPr>
          <p:nvPr>
            <p:ph type="sldNum" sz="quarter" idx="10"/>
          </p:nvPr>
        </p:nvSpPr>
        <p:spPr/>
        <p:txBody>
          <a:bodyPr/>
          <a:lstStyle/>
          <a:p>
            <a:pPr>
              <a:defRPr/>
            </a:pPr>
            <a:fld id="{E87C9889-48AC-474F-8975-C418E22D7C29}" type="slidenum">
              <a:rPr lang="en-US" smtClean="0"/>
              <a:pPr>
                <a:defRPr/>
              </a:pPr>
              <a:t>35</a:t>
            </a:fld>
            <a:endParaRPr lang="en-US" dirty="0"/>
          </a:p>
        </p:txBody>
      </p:sp>
    </p:spTree>
    <p:extLst>
      <p:ext uri="{BB962C8B-B14F-4D97-AF65-F5344CB8AC3E}">
        <p14:creationId xmlns:p14="http://schemas.microsoft.com/office/powerpoint/2010/main" val="6206090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Moving on to the interaction between budget balance and tractability. Recall our two characterizations. A design through Shapley values is easier to control budget-balance, since W’ is the actual welfare that is distributed. Whereas, a design through marginal contributions is more tractable, since the Shapley value requires computing exponentially many marginal contributions. If you are willing to give up on tractability just a little bit in return for some control over budget-balance, then you could do the following. Start with the desired W’ that you want to distribute, and use the transformation h to obtain W’’. Then, just perform marginal contribution on W’’. Note that we don’t get rid of the exponential computation this way, because h is an exponential time transformation. (If not, this would have some very interesting consequences for the theory of computation.) However, it can be seen as a preprocessing step, since it only needs to be done once in the “beginning”.</a:t>
            </a:r>
          </a:p>
        </p:txBody>
      </p:sp>
      <p:sp>
        <p:nvSpPr>
          <p:cNvPr id="4" name="Slide Number Placeholder 3"/>
          <p:cNvSpPr>
            <a:spLocks noGrp="1"/>
          </p:cNvSpPr>
          <p:nvPr>
            <p:ph type="sldNum" sz="quarter" idx="10"/>
          </p:nvPr>
        </p:nvSpPr>
        <p:spPr/>
        <p:txBody>
          <a:bodyPr/>
          <a:lstStyle/>
          <a:p>
            <a:pPr>
              <a:defRPr/>
            </a:pPr>
            <a:fld id="{E87C9889-48AC-474F-8975-C418E22D7C29}" type="slidenum">
              <a:rPr lang="en-US" smtClean="0"/>
              <a:pPr>
                <a:defRPr/>
              </a:pPr>
              <a:t>36</a:t>
            </a:fld>
            <a:endParaRPr lang="en-US" dirty="0"/>
          </a:p>
        </p:txBody>
      </p:sp>
    </p:spTree>
    <p:extLst>
      <p:ext uri="{BB962C8B-B14F-4D97-AF65-F5344CB8AC3E}">
        <p14:creationId xmlns:p14="http://schemas.microsoft.com/office/powerpoint/2010/main" val="22268307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last property I want to discuss is incentive compatibility. Recall that in our model, the utility function of a player is simply the sum of his shares. What if, in addition, players also have some private valuations over the space of outcomes? More efficient designs might be possible if the distribution rule is allowed to depend on these private values. And in this case, challenging future work is to design incentive compatible cost sharing </a:t>
            </a:r>
            <a:r>
              <a:rPr lang="en-US" i="1" baseline="0" dirty="0"/>
              <a:t>mechanisms</a:t>
            </a:r>
            <a:r>
              <a:rPr lang="en-US" i="0" baseline="0" dirty="0"/>
              <a:t> for such a </a:t>
            </a:r>
            <a:r>
              <a:rPr lang="en-US" i="1" baseline="0" dirty="0" err="1"/>
              <a:t>noncooperative</a:t>
            </a:r>
            <a:r>
              <a:rPr lang="en-US" i="0" baseline="0" dirty="0"/>
              <a:t> setting.</a:t>
            </a:r>
            <a:endParaRPr lang="en-US" baseline="0" dirty="0"/>
          </a:p>
        </p:txBody>
      </p:sp>
      <p:sp>
        <p:nvSpPr>
          <p:cNvPr id="4" name="Slide Number Placeholder 3"/>
          <p:cNvSpPr>
            <a:spLocks noGrp="1"/>
          </p:cNvSpPr>
          <p:nvPr>
            <p:ph type="sldNum" sz="quarter" idx="10"/>
          </p:nvPr>
        </p:nvSpPr>
        <p:spPr/>
        <p:txBody>
          <a:bodyPr/>
          <a:lstStyle/>
          <a:p>
            <a:pPr>
              <a:defRPr/>
            </a:pPr>
            <a:fld id="{E87C9889-48AC-474F-8975-C418E22D7C29}" type="slidenum">
              <a:rPr lang="en-US" smtClean="0"/>
              <a:pPr>
                <a:defRPr/>
              </a:pPr>
              <a:t>37</a:t>
            </a:fld>
            <a:endParaRPr lang="en-US" dirty="0"/>
          </a:p>
        </p:txBody>
      </p:sp>
    </p:spTree>
    <p:extLst>
      <p:ext uri="{BB962C8B-B14F-4D97-AF65-F5344CB8AC3E}">
        <p14:creationId xmlns:p14="http://schemas.microsoft.com/office/powerpoint/2010/main" val="2251064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proof</a:t>
            </a:r>
            <a:r>
              <a:rPr lang="en-US" baseline="0" dirty="0"/>
              <a:t> is very involved and technical, but I think I can convey some of the key ideas behind the proof in a couple of slides. We will restrict ourselves to the case where there is just a single, arbitrary welfare function W. We will also restrict ourselves to characterizing only budget-balanced distribution rules </a:t>
            </a:r>
            <a:r>
              <a:rPr lang="en-US" baseline="0" dirty="0" err="1"/>
              <a:t>f^W</a:t>
            </a:r>
            <a:r>
              <a:rPr lang="en-US" baseline="0" dirty="0"/>
              <a:t> for this welfare function. (In the paper we show that characterizing general distribution rules can be reduced to characterizing only budget balanced distribution rules.) The key to the proof is this family of special welfare functions called inclusion functions. For any player subset T, the corresponding inclusion function is defined as follows. W(S) is 1 if T is present in S, and 0 otherwise. It turns out that the set of inclusion functions is a basis for the space of all welfare functions. That is, any W can be expressed as a linear combination of the W^Ts. It will be helpful to think of each T as a </a:t>
            </a:r>
            <a:r>
              <a:rPr lang="en-US" i="1" baseline="0" dirty="0"/>
              <a:t>coalition</a:t>
            </a:r>
            <a:r>
              <a:rPr lang="en-US" baseline="0" dirty="0"/>
              <a:t> of players, and the corresponding coefficient </a:t>
            </a:r>
            <a:r>
              <a:rPr lang="en-US" baseline="0" dirty="0" err="1"/>
              <a:t>q_T^W</a:t>
            </a:r>
            <a:r>
              <a:rPr lang="en-US" baseline="0" dirty="0"/>
              <a:t> as the contribution of this coalition to the welfare function. We call T a contributing coalition in W if its coefficient in this expansion is nonzero. The general proof technique is to establish a series of necessary conditions on </a:t>
            </a:r>
            <a:r>
              <a:rPr lang="en-US" baseline="0" dirty="0" err="1"/>
              <a:t>f^W</a:t>
            </a:r>
            <a:r>
              <a:rPr lang="en-US" baseline="0" dirty="0"/>
              <a:t>, successively eliminating more and more distribution rules, until we are left only with Shapley values.</a:t>
            </a:r>
            <a:endParaRPr lang="en-US" dirty="0"/>
          </a:p>
        </p:txBody>
      </p:sp>
      <p:sp>
        <p:nvSpPr>
          <p:cNvPr id="4" name="Slide Number Placeholder 3"/>
          <p:cNvSpPr>
            <a:spLocks noGrp="1"/>
          </p:cNvSpPr>
          <p:nvPr>
            <p:ph type="sldNum" sz="quarter" idx="10"/>
          </p:nvPr>
        </p:nvSpPr>
        <p:spPr/>
        <p:txBody>
          <a:bodyPr/>
          <a:lstStyle/>
          <a:p>
            <a:pPr>
              <a:defRPr/>
            </a:pPr>
            <a:fld id="{E87C9889-48AC-474F-8975-C418E22D7C29}" type="slidenum">
              <a:rPr lang="en-US" smtClean="0"/>
              <a:pPr>
                <a:defRPr/>
              </a:pPr>
              <a:t>38</a:t>
            </a:fld>
            <a:endParaRPr lang="en-US"/>
          </a:p>
        </p:txBody>
      </p:sp>
    </p:spTree>
    <p:extLst>
      <p:ext uri="{BB962C8B-B14F-4D97-AF65-F5344CB8AC3E}">
        <p14:creationId xmlns:p14="http://schemas.microsoft.com/office/powerpoint/2010/main" val="2433393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first phase of the proof consists of showing that the distribution rule must be decomposable in the same basis framework as the welfare function, like the expression in this box. Here, each f^{W^T} is a basis distribution rule for the corresponding inclusion function W^T. We show this by establishing a fairness condition on </a:t>
            </a:r>
            <a:r>
              <a:rPr lang="en-US" baseline="0" dirty="0" err="1"/>
              <a:t>f^W</a:t>
            </a:r>
            <a:r>
              <a:rPr lang="en-US" baseline="0" dirty="0"/>
              <a:t>. Lets ask the question “How much of W(S) should a player </a:t>
            </a:r>
            <a:r>
              <a:rPr lang="en-US" baseline="0" dirty="0" err="1"/>
              <a:t>i</a:t>
            </a:r>
            <a:r>
              <a:rPr lang="en-US" baseline="0" dirty="0"/>
              <a:t> in S get?” To answer this question, we ask a second question “Does S contain a contributing coalition of W that contains </a:t>
            </a:r>
            <a:r>
              <a:rPr lang="en-US" baseline="0" dirty="0" err="1"/>
              <a:t>i</a:t>
            </a:r>
            <a:r>
              <a:rPr lang="en-US" baseline="0" dirty="0"/>
              <a:t>?” If no, then the answer is zero – we prove that </a:t>
            </a:r>
            <a:r>
              <a:rPr lang="en-US" baseline="0" dirty="0" err="1"/>
              <a:t>i</a:t>
            </a:r>
            <a:r>
              <a:rPr lang="en-US" baseline="0" dirty="0"/>
              <a:t> should get nothing. If yes, then we prove an additional property whatever </a:t>
            </a:r>
            <a:r>
              <a:rPr lang="en-US" baseline="0" dirty="0" err="1"/>
              <a:t>i</a:t>
            </a:r>
            <a:r>
              <a:rPr lang="en-US" baseline="0" dirty="0"/>
              <a:t> gets should not depend on the “noncontributing” players, that is, players who are not part of any contributing coalition of W in S. These two conditions are now enough to obtain the decomposition – I will not be going into the details here.</a:t>
            </a:r>
          </a:p>
        </p:txBody>
      </p:sp>
      <p:sp>
        <p:nvSpPr>
          <p:cNvPr id="4" name="Slide Number Placeholder 3"/>
          <p:cNvSpPr>
            <a:spLocks noGrp="1"/>
          </p:cNvSpPr>
          <p:nvPr>
            <p:ph type="sldNum" sz="quarter" idx="10"/>
          </p:nvPr>
        </p:nvSpPr>
        <p:spPr/>
        <p:txBody>
          <a:bodyPr/>
          <a:lstStyle/>
          <a:p>
            <a:pPr>
              <a:defRPr/>
            </a:pPr>
            <a:fld id="{E87C9889-48AC-474F-8975-C418E22D7C29}" type="slidenum">
              <a:rPr lang="en-US" smtClean="0"/>
              <a:pPr>
                <a:defRPr/>
              </a:pPr>
              <a:t>39</a:t>
            </a:fld>
            <a:endParaRPr lang="en-US"/>
          </a:p>
        </p:txBody>
      </p:sp>
    </p:spTree>
    <p:extLst>
      <p:ext uri="{BB962C8B-B14F-4D97-AF65-F5344CB8AC3E}">
        <p14:creationId xmlns:p14="http://schemas.microsoft.com/office/powerpoint/2010/main" val="3252406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0" dirty="0"/>
              <a:t>No known PTAS in general. But PTAS exists for special</a:t>
            </a:r>
            <a:r>
              <a:rPr lang="en-IN" sz="1200" kern="0" baseline="0" dirty="0"/>
              <a:t> cases such as when the nodes are points in</a:t>
            </a:r>
            <a:r>
              <a:rPr lang="en-IN" sz="1200" kern="0" dirty="0"/>
              <a:t> Euclidean space and edge</a:t>
            </a:r>
            <a:r>
              <a:rPr lang="en-IN" sz="1200" kern="0" baseline="0" dirty="0"/>
              <a:t> weights correspond to their Euclidean lengths</a:t>
            </a:r>
            <a:r>
              <a:rPr lang="en-IN" sz="1200" kern="0" dirty="0"/>
              <a:t> [</a:t>
            </a:r>
            <a:r>
              <a:rPr lang="en-US" dirty="0" err="1"/>
              <a:t>Borradaile</a:t>
            </a:r>
            <a:r>
              <a:rPr lang="en-US" dirty="0"/>
              <a:t>, Klein,</a:t>
            </a:r>
            <a:r>
              <a:rPr lang="en-US" baseline="0" dirty="0"/>
              <a:t> </a:t>
            </a:r>
            <a:r>
              <a:rPr lang="en-US" dirty="0"/>
              <a:t>Kenyon-Mathieu 2008</a:t>
            </a:r>
            <a:r>
              <a:rPr lang="en-IN" sz="1200" kern="0" dirty="0"/>
              <a:t>] and when the graph is planar [</a:t>
            </a:r>
            <a:r>
              <a:rPr lang="en-IN" sz="1200" kern="0" dirty="0" err="1"/>
              <a:t>Bateni</a:t>
            </a:r>
            <a:r>
              <a:rPr lang="en-IN" sz="1200" kern="0" dirty="0"/>
              <a:t>, </a:t>
            </a:r>
            <a:r>
              <a:rPr lang="en-US" dirty="0" err="1"/>
              <a:t>Hajiaghayi</a:t>
            </a:r>
            <a:r>
              <a:rPr lang="en-US" dirty="0"/>
              <a:t>, Marx 2009</a:t>
            </a:r>
            <a:r>
              <a:rPr lang="en-IN" sz="1200" kern="0" dirty="0"/>
              <a:t>].</a:t>
            </a: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4</a:t>
            </a:fld>
            <a:endParaRPr lang="en-US"/>
          </a:p>
        </p:txBody>
      </p:sp>
    </p:spTree>
    <p:extLst>
      <p:ext uri="{BB962C8B-B14F-4D97-AF65-F5344CB8AC3E}">
        <p14:creationId xmlns:p14="http://schemas.microsoft.com/office/powerpoint/2010/main" val="3864893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So that’s the first phase. For simplicity, I will denote f^{W^T} by </a:t>
            </a:r>
            <a:r>
              <a:rPr lang="en-US" baseline="0" dirty="0" err="1"/>
              <a:t>f^T</a:t>
            </a:r>
            <a:r>
              <a:rPr lang="en-US" baseline="0" dirty="0"/>
              <a:t> from now on. Because each </a:t>
            </a:r>
            <a:r>
              <a:rPr lang="en-US" baseline="0" dirty="0" err="1"/>
              <a:t>f^T</a:t>
            </a:r>
            <a:r>
              <a:rPr lang="en-US" baseline="0" dirty="0"/>
              <a:t> is a distribution rule for the inclusion function W^T, the fairness condition can be recursively used to show that each </a:t>
            </a:r>
            <a:r>
              <a:rPr lang="en-US" baseline="0" dirty="0" err="1"/>
              <a:t>f^T</a:t>
            </a:r>
            <a:r>
              <a:rPr lang="en-US" baseline="0" dirty="0"/>
              <a:t> must be a Shapley value on its corresponding inclusion function W^T, parameterized by some weight system </a:t>
            </a:r>
            <a:r>
              <a:rPr lang="en-US" baseline="0" dirty="0" err="1"/>
              <a:t>Omega^T</a:t>
            </a:r>
            <a:r>
              <a:rPr lang="en-US" baseline="0" dirty="0"/>
              <a:t>. We are not done yet, because these weights </a:t>
            </a:r>
            <a:r>
              <a:rPr lang="en-US" baseline="0" dirty="0" err="1"/>
              <a:t>Omega^T</a:t>
            </a:r>
            <a:r>
              <a:rPr lang="en-US" baseline="0" dirty="0"/>
              <a:t> could be different across the coalitions. So next, we show that these </a:t>
            </a:r>
            <a:r>
              <a:rPr lang="en-US" baseline="0" dirty="0" err="1"/>
              <a:t>f^Ts</a:t>
            </a:r>
            <a:r>
              <a:rPr lang="en-US" baseline="0" dirty="0"/>
              <a:t> are consistent, by constructing a </a:t>
            </a:r>
            <a:r>
              <a:rPr lang="en-US" i="1" baseline="0" dirty="0"/>
              <a:t>universal</a:t>
            </a:r>
            <a:r>
              <a:rPr lang="en-US" baseline="0" dirty="0"/>
              <a:t> weight system Omega* that is equivalent to all the </a:t>
            </a:r>
            <a:r>
              <a:rPr lang="en-US" baseline="0" dirty="0" err="1"/>
              <a:t>Omega^Ts</a:t>
            </a:r>
            <a:r>
              <a:rPr lang="en-US" baseline="0" dirty="0"/>
              <a:t>. That is, if we replace each </a:t>
            </a:r>
            <a:r>
              <a:rPr lang="en-US" baseline="0" dirty="0" err="1"/>
              <a:t>Omega^T</a:t>
            </a:r>
            <a:r>
              <a:rPr lang="en-US" baseline="0" dirty="0"/>
              <a:t> with Omega*, then the distribution rule remains unchanged. Once this is done, by linearity, this is nothing but the Shapley value on W with parameter Omega*. </a:t>
            </a:r>
            <a:r>
              <a:rPr lang="en-US" b="1" baseline="0" dirty="0"/>
              <a:t>This completes the proof</a:t>
            </a:r>
            <a:r>
              <a:rPr lang="en-US" b="1" baseline="0" dirty="0" smtClean="0"/>
              <a:t>.</a:t>
            </a:r>
            <a:endParaRPr lang="en-US" b="1" baseline="0" dirty="0"/>
          </a:p>
        </p:txBody>
      </p:sp>
      <p:sp>
        <p:nvSpPr>
          <p:cNvPr id="4" name="Slide Number Placeholder 3"/>
          <p:cNvSpPr>
            <a:spLocks noGrp="1"/>
          </p:cNvSpPr>
          <p:nvPr>
            <p:ph type="sldNum" sz="quarter" idx="10"/>
          </p:nvPr>
        </p:nvSpPr>
        <p:spPr/>
        <p:txBody>
          <a:bodyPr/>
          <a:lstStyle/>
          <a:p>
            <a:pPr>
              <a:defRPr/>
            </a:pPr>
            <a:fld id="{E87C9889-48AC-474F-8975-C418E22D7C29}" type="slidenum">
              <a:rPr lang="en-US" smtClean="0"/>
              <a:pPr>
                <a:defRPr/>
              </a:pPr>
              <a:t>40</a:t>
            </a:fld>
            <a:endParaRPr lang="en-US"/>
          </a:p>
        </p:txBody>
      </p:sp>
    </p:spTree>
    <p:extLst>
      <p:ext uri="{BB962C8B-B14F-4D97-AF65-F5344CB8AC3E}">
        <p14:creationId xmlns:p14="http://schemas.microsoft.com/office/powerpoint/2010/main" val="14956294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10"/>
          </p:nvPr>
        </p:nvSpPr>
        <p:spPr/>
        <p:txBody>
          <a:bodyPr/>
          <a:lstStyle/>
          <a:p>
            <a:fld id="{FE282A20-6168-4140-BD95-1DB4DE896ED6}"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254268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5</a:t>
            </a:fld>
            <a:endParaRPr lang="en-US"/>
          </a:p>
        </p:txBody>
      </p:sp>
    </p:spTree>
    <p:extLst>
      <p:ext uri="{BB962C8B-B14F-4D97-AF65-F5344CB8AC3E}">
        <p14:creationId xmlns:p14="http://schemas.microsoft.com/office/powerpoint/2010/main" val="328762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6</a:t>
            </a:fld>
            <a:endParaRPr lang="en-US"/>
          </a:p>
        </p:txBody>
      </p:sp>
    </p:spTree>
    <p:extLst>
      <p:ext uri="{BB962C8B-B14F-4D97-AF65-F5344CB8AC3E}">
        <p14:creationId xmlns:p14="http://schemas.microsoft.com/office/powerpoint/2010/main" val="3799238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0" dirty="0">
                    <a:latin typeface="+mn-lt"/>
                    <a:cs typeface="+mn-cs"/>
                  </a:rPr>
                  <a:t>The</a:t>
                </a:r>
                <a:r>
                  <a:rPr lang="en-IN" sz="1200" kern="0" baseline="0" dirty="0">
                    <a:latin typeface="+mn-lt"/>
                    <a:cs typeface="+mn-cs"/>
                  </a:rPr>
                  <a:t> designer is happy with the optimal outcome, but the sources may not be happy. In the first case, when the total global cost is shared equally, </a:t>
                </a:r>
                <a14:m>
                  <m:oMath xmlns:m="http://schemas.openxmlformats.org/officeDocument/2006/math">
                    <m:r>
                      <a:rPr lang="en-IN" sz="1200" b="0" i="1" kern="0" baseline="0" smtClean="0">
                        <a:latin typeface="Cambria Math" panose="02040503050406030204" pitchFamily="18" charset="0"/>
                        <a:cs typeface="+mn-cs"/>
                      </a:rPr>
                      <m:t>𝑆</m:t>
                    </m:r>
                    <m:r>
                      <a:rPr lang="en-IN" sz="1200" b="0" i="1" kern="0" baseline="0" smtClean="0">
                        <a:latin typeface="Cambria Math" panose="02040503050406030204" pitchFamily="18" charset="0"/>
                        <a:cs typeface="+mn-cs"/>
                      </a:rPr>
                      <m:t>1</m:t>
                    </m:r>
                  </m:oMath>
                </a14:m>
                <a:r>
                  <a:rPr lang="en-US" sz="1200" kern="0" dirty="0">
                    <a:latin typeface="+mn-lt"/>
                    <a:cs typeface="+mn-cs"/>
                  </a:rPr>
                  <a:t> is unfairly treated. In the second case, the edge-wise cost</a:t>
                </a:r>
                <a:r>
                  <a:rPr lang="en-US" sz="1200" kern="0" baseline="0" dirty="0">
                    <a:latin typeface="+mn-lt"/>
                    <a:cs typeface="+mn-cs"/>
                  </a:rPr>
                  <a:t> sharing makes </a:t>
                </a:r>
                <a14:m>
                  <m:oMath xmlns:m="http://schemas.openxmlformats.org/officeDocument/2006/math">
                    <m:r>
                      <a:rPr lang="en-IN" sz="1200" b="0" i="1" kern="0" baseline="0" smtClean="0">
                        <a:latin typeface="Cambria Math" panose="02040503050406030204" pitchFamily="18" charset="0"/>
                        <a:cs typeface="+mn-cs"/>
                      </a:rPr>
                      <m:t>𝑆</m:t>
                    </m:r>
                    <m:r>
                      <a:rPr lang="en-IN" sz="1200" b="0" i="1" kern="0" baseline="0" smtClean="0">
                        <a:latin typeface="Cambria Math" panose="02040503050406030204" pitchFamily="18" charset="0"/>
                        <a:cs typeface="+mn-cs"/>
                      </a:rPr>
                      <m:t>2</m:t>
                    </m:r>
                  </m:oMath>
                </a14:m>
                <a:r>
                  <a:rPr lang="en-US" sz="1200" kern="0" dirty="0">
                    <a:latin typeface="+mn-lt"/>
                    <a:cs typeface="+mn-cs"/>
                  </a:rPr>
                  <a:t> unhappy, since,</a:t>
                </a:r>
                <a:r>
                  <a:rPr lang="en-US" sz="1200" kern="0" baseline="0" dirty="0">
                    <a:latin typeface="+mn-lt"/>
                    <a:cs typeface="+mn-cs"/>
                  </a:rPr>
                  <a:t> given a choice, he would have chosen the direct edge to </a:t>
                </a:r>
                <a14:m>
                  <m:oMath xmlns:m="http://schemas.openxmlformats.org/officeDocument/2006/math">
                    <m:r>
                      <a:rPr lang="en-IN" sz="1200" b="0" i="1" kern="0" baseline="0" smtClean="0">
                        <a:latin typeface="Cambria Math" panose="02040503050406030204" pitchFamily="18" charset="0"/>
                        <a:cs typeface="+mn-cs"/>
                      </a:rPr>
                      <m:t>𝐷</m:t>
                    </m:r>
                    <m:r>
                      <a:rPr lang="en-IN" sz="1200" b="0" i="1" kern="0" baseline="0" smtClean="0">
                        <a:latin typeface="Cambria Math" panose="02040503050406030204" pitchFamily="18" charset="0"/>
                        <a:cs typeface="+mn-cs"/>
                      </a:rPr>
                      <m:t>2</m:t>
                    </m:r>
                  </m:oMath>
                </a14:m>
                <a:r>
                  <a:rPr lang="en-US" sz="1200" kern="0" dirty="0">
                    <a:latin typeface="+mn-lt"/>
                    <a:cs typeface="+mn-cs"/>
                  </a:rPr>
                  <a:t> at a lower cost of</a:t>
                </a:r>
                <a:r>
                  <a:rPr lang="en-US" sz="1200" kern="0" baseline="0" dirty="0">
                    <a:latin typeface="+mn-lt"/>
                    <a:cs typeface="+mn-cs"/>
                  </a:rPr>
                  <a:t> 12. In order to keep </a:t>
                </a:r>
                <a14:m>
                  <m:oMath xmlns:m="http://schemas.openxmlformats.org/officeDocument/2006/math">
                    <m:r>
                      <a:rPr lang="en-IN" sz="1200" b="0" i="1" kern="0" baseline="0" smtClean="0">
                        <a:latin typeface="Cambria Math" panose="02040503050406030204" pitchFamily="18" charset="0"/>
                        <a:cs typeface="+mn-cs"/>
                      </a:rPr>
                      <m:t>𝑆</m:t>
                    </m:r>
                    <m:r>
                      <a:rPr lang="en-IN" sz="1200" b="0" i="1" kern="0" baseline="0" smtClean="0">
                        <a:latin typeface="Cambria Math" panose="02040503050406030204" pitchFamily="18" charset="0"/>
                        <a:cs typeface="+mn-cs"/>
                      </a:rPr>
                      <m:t>2</m:t>
                    </m:r>
                  </m:oMath>
                </a14:m>
                <a:r>
                  <a:rPr lang="en-US" sz="1200" kern="0" dirty="0">
                    <a:latin typeface="+mn-lt"/>
                    <a:cs typeface="+mn-cs"/>
                  </a:rPr>
                  <a:t> happy, if the designer</a:t>
                </a:r>
                <a:r>
                  <a:rPr lang="en-US" sz="1200" kern="0" baseline="0" dirty="0">
                    <a:latin typeface="+mn-lt"/>
                    <a:cs typeface="+mn-cs"/>
                  </a:rPr>
                  <a:t> allows</a:t>
                </a:r>
                <a:r>
                  <a:rPr lang="en-US" sz="1200" kern="0" dirty="0">
                    <a:latin typeface="+mn-lt"/>
                    <a:cs typeface="+mn-cs"/>
                  </a:rPr>
                  <a:t> this alternate choice, then </a:t>
                </a:r>
                <a14:m>
                  <m:oMath xmlns:m="http://schemas.openxmlformats.org/officeDocument/2006/math">
                    <m:r>
                      <a:rPr lang="en-IN" sz="1200" b="0" i="1" kern="0" smtClean="0">
                        <a:latin typeface="Cambria Math" panose="02040503050406030204" pitchFamily="18" charset="0"/>
                        <a:cs typeface="+mn-cs"/>
                      </a:rPr>
                      <m:t>𝑆</m:t>
                    </m:r>
                    <m:r>
                      <a:rPr lang="en-IN" sz="1200" b="0" i="1" kern="0" smtClean="0">
                        <a:latin typeface="Cambria Math" panose="02040503050406030204" pitchFamily="18" charset="0"/>
                        <a:cs typeface="+mn-cs"/>
                      </a:rPr>
                      <m:t>1</m:t>
                    </m:r>
                  </m:oMath>
                </a14:m>
                <a:r>
                  <a:rPr lang="en-US" sz="1200" kern="0" dirty="0">
                    <a:latin typeface="+mn-lt"/>
                    <a:cs typeface="+mn-cs"/>
                  </a:rPr>
                  <a:t> becomes unhappy (since he then has to pay 16) and</a:t>
                </a:r>
                <a:r>
                  <a:rPr lang="en-US" sz="1200" kern="0" baseline="0" dirty="0">
                    <a:latin typeface="+mn-lt"/>
                    <a:cs typeface="+mn-cs"/>
                  </a:rPr>
                  <a:t> </a:t>
                </a:r>
                <a:r>
                  <a:rPr lang="en-US" sz="1200" kern="0" dirty="0">
                    <a:latin typeface="+mn-lt"/>
                    <a:cs typeface="+mn-cs"/>
                  </a:rPr>
                  <a:t>would prefer choosing his direct edge to </a:t>
                </a:r>
                <a14:m>
                  <m:oMath xmlns:m="http://schemas.openxmlformats.org/officeDocument/2006/math">
                    <m:r>
                      <a:rPr lang="en-IN" sz="1200" b="0" i="1" kern="0" smtClean="0">
                        <a:latin typeface="Cambria Math" panose="02040503050406030204" pitchFamily="18" charset="0"/>
                        <a:cs typeface="+mn-cs"/>
                      </a:rPr>
                      <m:t>𝐷</m:t>
                    </m:r>
                    <m:r>
                      <a:rPr lang="en-IN" sz="1200" b="0" i="1" kern="0" smtClean="0">
                        <a:latin typeface="Cambria Math" panose="02040503050406030204" pitchFamily="18" charset="0"/>
                        <a:cs typeface="+mn-cs"/>
                      </a:rPr>
                      <m:t>1</m:t>
                    </m:r>
                  </m:oMath>
                </a14:m>
                <a:r>
                  <a:rPr lang="en-US" sz="1200" kern="0" dirty="0">
                    <a:latin typeface="+mn-lt"/>
                    <a:cs typeface="+mn-cs"/>
                  </a:rPr>
                  <a:t>. The</a:t>
                </a:r>
                <a:r>
                  <a:rPr lang="en-US" sz="1200" kern="0" baseline="0" dirty="0">
                    <a:latin typeface="+mn-lt"/>
                    <a:cs typeface="+mn-cs"/>
                  </a:rPr>
                  <a:t> designer ends up unhappy though, because the resulting global network is now suboptimal.</a:t>
                </a:r>
                <a:endParaRPr lang="en-US" sz="1200" kern="0" dirty="0">
                  <a:latin typeface="+mn-lt"/>
                  <a:cs typeface="+mn-cs"/>
                </a:endParaRPr>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kern="0" dirty="0" smtClean="0">
                    <a:latin typeface="+mn-lt"/>
                    <a:cs typeface="+mn-cs"/>
                  </a:rPr>
                  <a:t>The</a:t>
                </a:r>
                <a:r>
                  <a:rPr lang="en-IN" sz="1200" kern="0" baseline="0" dirty="0" smtClean="0">
                    <a:latin typeface="+mn-lt"/>
                    <a:cs typeface="+mn-cs"/>
                  </a:rPr>
                  <a:t> designer is happy with the optimal outcome, but the sources may not be happy. In the first case, when the total global cost is shared equally, </a:t>
                </a:r>
                <a:r>
                  <a:rPr lang="en-IN" sz="1200" b="0" i="0" kern="0" baseline="0" smtClean="0">
                    <a:latin typeface="Cambria Math" panose="02040503050406030204" pitchFamily="18" charset="0"/>
                    <a:cs typeface="+mn-cs"/>
                  </a:rPr>
                  <a:t>𝑆1</a:t>
                </a:r>
                <a:r>
                  <a:rPr lang="en-US" sz="1200" kern="0" dirty="0" smtClean="0">
                    <a:latin typeface="+mn-lt"/>
                    <a:cs typeface="+mn-cs"/>
                  </a:rPr>
                  <a:t> is unfairly treated. In the second case, the edge-wise cost</a:t>
                </a:r>
                <a:r>
                  <a:rPr lang="en-US" sz="1200" kern="0" baseline="0" dirty="0" smtClean="0">
                    <a:latin typeface="+mn-lt"/>
                    <a:cs typeface="+mn-cs"/>
                  </a:rPr>
                  <a:t> sharing makes </a:t>
                </a:r>
                <a:r>
                  <a:rPr lang="en-IN" sz="1200" b="0" i="0" kern="0" baseline="0" smtClean="0">
                    <a:latin typeface="Cambria Math" panose="02040503050406030204" pitchFamily="18" charset="0"/>
                    <a:cs typeface="+mn-cs"/>
                  </a:rPr>
                  <a:t>𝑆2</a:t>
                </a:r>
                <a:r>
                  <a:rPr lang="en-US" sz="1200" kern="0" dirty="0" smtClean="0">
                    <a:latin typeface="+mn-lt"/>
                    <a:cs typeface="+mn-cs"/>
                  </a:rPr>
                  <a:t> unhappy, since,</a:t>
                </a:r>
                <a:r>
                  <a:rPr lang="en-US" sz="1200" kern="0" baseline="0" dirty="0" smtClean="0">
                    <a:latin typeface="+mn-lt"/>
                    <a:cs typeface="+mn-cs"/>
                  </a:rPr>
                  <a:t> given a choice, he would have chosen the direct edge to </a:t>
                </a:r>
                <a:r>
                  <a:rPr lang="en-IN" sz="1200" b="0" i="0" kern="0" baseline="0" smtClean="0">
                    <a:latin typeface="Cambria Math" panose="02040503050406030204" pitchFamily="18" charset="0"/>
                    <a:cs typeface="+mn-cs"/>
                  </a:rPr>
                  <a:t>𝐷2</a:t>
                </a:r>
                <a:r>
                  <a:rPr lang="en-US" sz="1200" kern="0" dirty="0" smtClean="0">
                    <a:latin typeface="+mn-lt"/>
                    <a:cs typeface="+mn-cs"/>
                  </a:rPr>
                  <a:t> at a lower cost of</a:t>
                </a:r>
                <a:r>
                  <a:rPr lang="en-US" sz="1200" kern="0" baseline="0" dirty="0" smtClean="0">
                    <a:latin typeface="+mn-lt"/>
                    <a:cs typeface="+mn-cs"/>
                  </a:rPr>
                  <a:t> 12. In order to keep </a:t>
                </a:r>
                <a:r>
                  <a:rPr lang="en-IN" sz="1200" b="0" i="0" kern="0" baseline="0" smtClean="0">
                    <a:latin typeface="Cambria Math" panose="02040503050406030204" pitchFamily="18" charset="0"/>
                    <a:cs typeface="+mn-cs"/>
                  </a:rPr>
                  <a:t>𝑆2</a:t>
                </a:r>
                <a:r>
                  <a:rPr lang="en-US" sz="1200" kern="0" dirty="0" smtClean="0">
                    <a:latin typeface="+mn-lt"/>
                    <a:cs typeface="+mn-cs"/>
                  </a:rPr>
                  <a:t> happy, if the designer</a:t>
                </a:r>
                <a:r>
                  <a:rPr lang="en-US" sz="1200" kern="0" baseline="0" dirty="0" smtClean="0">
                    <a:latin typeface="+mn-lt"/>
                    <a:cs typeface="+mn-cs"/>
                  </a:rPr>
                  <a:t> allows</a:t>
                </a:r>
                <a:r>
                  <a:rPr lang="en-US" sz="1200" kern="0" dirty="0" smtClean="0">
                    <a:latin typeface="+mn-lt"/>
                    <a:cs typeface="+mn-cs"/>
                  </a:rPr>
                  <a:t> this alternate choice, then </a:t>
                </a:r>
                <a:r>
                  <a:rPr lang="en-IN" sz="1200" b="0" i="0" kern="0" smtClean="0">
                    <a:latin typeface="Cambria Math" panose="02040503050406030204" pitchFamily="18" charset="0"/>
                    <a:cs typeface="+mn-cs"/>
                  </a:rPr>
                  <a:t>𝑆1</a:t>
                </a:r>
                <a:r>
                  <a:rPr lang="en-US" sz="1200" kern="0" dirty="0" smtClean="0">
                    <a:latin typeface="+mn-lt"/>
                    <a:cs typeface="+mn-cs"/>
                  </a:rPr>
                  <a:t> becomes unhappy (since he then has to pay 16) and</a:t>
                </a:r>
                <a:r>
                  <a:rPr lang="en-US" sz="1200" kern="0" baseline="0" dirty="0" smtClean="0">
                    <a:latin typeface="+mn-lt"/>
                    <a:cs typeface="+mn-cs"/>
                  </a:rPr>
                  <a:t> </a:t>
                </a:r>
                <a:r>
                  <a:rPr lang="en-US" sz="1200" kern="0" dirty="0" smtClean="0">
                    <a:latin typeface="+mn-lt"/>
                    <a:cs typeface="+mn-cs"/>
                  </a:rPr>
                  <a:t>would prefer choosing his direct edge to </a:t>
                </a:r>
                <a:r>
                  <a:rPr lang="en-IN" sz="1200" b="0" i="0" kern="0" smtClean="0">
                    <a:latin typeface="Cambria Math" panose="02040503050406030204" pitchFamily="18" charset="0"/>
                    <a:cs typeface="+mn-cs"/>
                  </a:rPr>
                  <a:t>𝐷1</a:t>
                </a:r>
                <a:r>
                  <a:rPr lang="en-US" sz="1200" kern="0" dirty="0" smtClean="0">
                    <a:latin typeface="+mn-lt"/>
                    <a:cs typeface="+mn-cs"/>
                  </a:rPr>
                  <a:t>. The</a:t>
                </a:r>
                <a:r>
                  <a:rPr lang="en-US" sz="1200" kern="0" baseline="0" dirty="0" smtClean="0">
                    <a:latin typeface="+mn-lt"/>
                    <a:cs typeface="+mn-cs"/>
                  </a:rPr>
                  <a:t> designer ends up unhappy though, because the resulting global network is now suboptimal.</a:t>
                </a:r>
                <a:endParaRPr lang="en-US" sz="1200" kern="0" dirty="0" smtClean="0">
                  <a:latin typeface="+mn-lt"/>
                  <a:cs typeface="+mn-cs"/>
                </a:endParaRPr>
              </a:p>
            </p:txBody>
          </p:sp>
        </mc:Fallback>
      </mc:AlternateContent>
      <p:sp>
        <p:nvSpPr>
          <p:cNvPr id="4" name="Slide Number Placeholder 3"/>
          <p:cNvSpPr>
            <a:spLocks noGrp="1"/>
          </p:cNvSpPr>
          <p:nvPr>
            <p:ph type="sldNum" sz="quarter" idx="10"/>
          </p:nvPr>
        </p:nvSpPr>
        <p:spPr/>
        <p:txBody>
          <a:bodyPr/>
          <a:lstStyle/>
          <a:p>
            <a:fld id="{FE282A20-6168-4140-BD95-1DB4DE896ED6}" type="slidenum">
              <a:rPr lang="en-US" smtClean="0"/>
              <a:t>7</a:t>
            </a:fld>
            <a:endParaRPr lang="en-US"/>
          </a:p>
        </p:txBody>
      </p:sp>
    </p:spTree>
    <p:extLst>
      <p:ext uri="{BB962C8B-B14F-4D97-AF65-F5344CB8AC3E}">
        <p14:creationId xmlns:p14="http://schemas.microsoft.com/office/powerpoint/2010/main" val="3215536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8</a:t>
            </a:fld>
            <a:endParaRPr lang="en-US"/>
          </a:p>
        </p:txBody>
      </p:sp>
    </p:spTree>
    <p:extLst>
      <p:ext uri="{BB962C8B-B14F-4D97-AF65-F5344CB8AC3E}">
        <p14:creationId xmlns:p14="http://schemas.microsoft.com/office/powerpoint/2010/main" val="1556283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0" dirty="0">
              <a:latin typeface="+mn-lt"/>
              <a:cs typeface="+mn-cs"/>
            </a:endParaRPr>
          </a:p>
        </p:txBody>
      </p:sp>
      <p:sp>
        <p:nvSpPr>
          <p:cNvPr id="4" name="Slide Number Placeholder 3"/>
          <p:cNvSpPr>
            <a:spLocks noGrp="1"/>
          </p:cNvSpPr>
          <p:nvPr>
            <p:ph type="sldNum" sz="quarter" idx="10"/>
          </p:nvPr>
        </p:nvSpPr>
        <p:spPr/>
        <p:txBody>
          <a:bodyPr/>
          <a:lstStyle/>
          <a:p>
            <a:fld id="{FE282A20-6168-4140-BD95-1DB4DE896ED6}" type="slidenum">
              <a:rPr lang="en-US" smtClean="0"/>
              <a:t>9</a:t>
            </a:fld>
            <a:endParaRPr lang="en-US"/>
          </a:p>
        </p:txBody>
      </p:sp>
    </p:spTree>
    <p:extLst>
      <p:ext uri="{BB962C8B-B14F-4D97-AF65-F5344CB8AC3E}">
        <p14:creationId xmlns:p14="http://schemas.microsoft.com/office/powerpoint/2010/main" val="1070760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g"/><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Master" Target="../slideMasters/slideMaster1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0.emf"/><Relationship Id="rId7" Type="http://schemas.openxmlformats.org/officeDocument/2006/relationships/image" Target="../media/image14.emf"/><Relationship Id="rId2" Type="http://schemas.openxmlformats.org/officeDocument/2006/relationships/image" Target="../media/image9.png"/><Relationship Id="rId1" Type="http://schemas.openxmlformats.org/officeDocument/2006/relationships/slideMaster" Target="../slideMasters/slideMaster1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9.png"/><Relationship Id="rId2" Type="http://schemas.openxmlformats.org/officeDocument/2006/relationships/image" Target="../media/image15.emf"/><Relationship Id="rId1" Type="http://schemas.openxmlformats.org/officeDocument/2006/relationships/slideMaster" Target="../slideMasters/slideMaster15.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9.png"/><Relationship Id="rId2" Type="http://schemas.openxmlformats.org/officeDocument/2006/relationships/image" Target="../media/image15.emf"/><Relationship Id="rId1" Type="http://schemas.openxmlformats.org/officeDocument/2006/relationships/slideMaster" Target="../slideMasters/slideMaster15.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g"/><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g"/><Relationship Id="rId1" Type="http://schemas.openxmlformats.org/officeDocument/2006/relationships/slideMaster" Target="../slideMasters/slideMaster15.xml"/><Relationship Id="rId4" Type="http://schemas.openxmlformats.org/officeDocument/2006/relationships/image" Target="../media/image23.emf"/></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g"/><Relationship Id="rId1" Type="http://schemas.openxmlformats.org/officeDocument/2006/relationships/slideMaster" Target="../slideMasters/slideMaster15.xml"/><Relationship Id="rId4" Type="http://schemas.openxmlformats.org/officeDocument/2006/relationships/image" Target="../media/image23.emf"/></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g"/><Relationship Id="rId1" Type="http://schemas.openxmlformats.org/officeDocument/2006/relationships/slideMaster" Target="../slideMasters/slideMaster15.xml"/><Relationship Id="rId4" Type="http://schemas.openxmlformats.org/officeDocument/2006/relationships/image" Target="../media/image23.emf"/></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5.xml"/><Relationship Id="rId4" Type="http://schemas.openxmlformats.org/officeDocument/2006/relationships/image" Target="../media/image23.emf"/></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6.jpg"/><Relationship Id="rId1" Type="http://schemas.openxmlformats.org/officeDocument/2006/relationships/slideMaster" Target="../slideMasters/slideMaster15.xml"/><Relationship Id="rId4" Type="http://schemas.openxmlformats.org/officeDocument/2006/relationships/image" Target="../media/image23.emf"/></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7.emf"/><Relationship Id="rId7" Type="http://schemas.openxmlformats.org/officeDocument/2006/relationships/image" Target="../media/image31.emf"/><Relationship Id="rId2" Type="http://schemas.openxmlformats.org/officeDocument/2006/relationships/image" Target="../media/image4.png"/><Relationship Id="rId1" Type="http://schemas.openxmlformats.org/officeDocument/2006/relationships/slideMaster" Target="../slideMasters/slideMaster15.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32.emf"/><Relationship Id="rId7" Type="http://schemas.openxmlformats.org/officeDocument/2006/relationships/image" Target="../media/image36.emf"/><Relationship Id="rId2" Type="http://schemas.openxmlformats.org/officeDocument/2006/relationships/image" Target="../media/image4.png"/><Relationship Id="rId1" Type="http://schemas.openxmlformats.org/officeDocument/2006/relationships/slideMaster" Target="../slideMasters/slideMaster15.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7.emf"/><Relationship Id="rId7" Type="http://schemas.openxmlformats.org/officeDocument/2006/relationships/image" Target="../media/image41.emf"/><Relationship Id="rId2" Type="http://schemas.openxmlformats.org/officeDocument/2006/relationships/image" Target="../media/image4.png"/><Relationship Id="rId1" Type="http://schemas.openxmlformats.org/officeDocument/2006/relationships/slideMaster" Target="../slideMasters/slideMaster15.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7663"/>
            <a:ext cx="2057400" cy="577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7663"/>
            <a:ext cx="6019800" cy="57785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95438"/>
            <a:ext cx="2057400" cy="453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95438"/>
            <a:ext cx="60198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95438"/>
            <a:ext cx="2057400" cy="453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95438"/>
            <a:ext cx="60198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7663"/>
            <a:ext cx="2057400" cy="577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7663"/>
            <a:ext cx="6019800" cy="57785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55081150"/>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415725"/>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4408974"/>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8786731"/>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3883725"/>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58813255"/>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34916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1595246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51243005"/>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315179"/>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47663"/>
            <a:ext cx="2057400" cy="577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47663"/>
            <a:ext cx="6019800" cy="57785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4027625"/>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xer_cnct_rgb_fl_blu_a.jpg"/>
          <p:cNvPicPr>
            <a:picLocks noChangeAspect="1"/>
          </p:cNvPicPr>
          <p:nvPr/>
        </p:nvPicPr>
        <p:blipFill>
          <a:blip r:embed="rId2" cstate="print"/>
          <a:srcRect t="3339" b="7020"/>
          <a:stretch>
            <a:fillRect/>
          </a:stretch>
        </p:blipFill>
        <p:spPr>
          <a:xfrm>
            <a:off x="150876" y="142876"/>
            <a:ext cx="8842248" cy="5944775"/>
          </a:xfrm>
          <a:prstGeom prst="rect">
            <a:avLst/>
          </a:prstGeom>
        </p:spPr>
      </p:pic>
      <p:sp>
        <p:nvSpPr>
          <p:cNvPr id="34818" name="Rectangle 2"/>
          <p:cNvSpPr>
            <a:spLocks noGrp="1" noChangeArrowheads="1"/>
          </p:cNvSpPr>
          <p:nvPr>
            <p:ph type="ctrTitle"/>
          </p:nvPr>
        </p:nvSpPr>
        <p:spPr>
          <a:xfrm>
            <a:off x="300039" y="273051"/>
            <a:ext cx="8539162" cy="1327151"/>
          </a:xfrm>
        </p:spPr>
        <p:txBody>
          <a:bodyPr bIns="0"/>
          <a:lstStyle>
            <a:lvl1pPr>
              <a:lnSpc>
                <a:spcPct val="80000"/>
              </a:lnSpc>
              <a:defRPr sz="5000">
                <a:solidFill>
                  <a:schemeClr val="bg1"/>
                </a:solidFill>
              </a:defRPr>
            </a:lvl1pPr>
          </a:lstStyle>
          <a:p>
            <a:r>
              <a:rPr lang="en-US"/>
              <a:t>Click to edit Master title style</a:t>
            </a:r>
            <a:endParaRPr lang="en-US" dirty="0"/>
          </a:p>
        </p:txBody>
      </p:sp>
      <p:sp>
        <p:nvSpPr>
          <p:cNvPr id="34819" name="Rectangle 3"/>
          <p:cNvSpPr>
            <a:spLocks noGrp="1" noChangeArrowheads="1"/>
          </p:cNvSpPr>
          <p:nvPr>
            <p:ph type="subTitle" idx="1"/>
          </p:nvPr>
        </p:nvSpPr>
        <p:spPr>
          <a:xfrm>
            <a:off x="300039" y="1598614"/>
            <a:ext cx="8539162" cy="2355851"/>
          </a:xfrm>
        </p:spPr>
        <p:txBody>
          <a:bodyPr/>
          <a:lstStyle>
            <a:lvl1pPr>
              <a:defRPr sz="3200">
                <a:solidFill>
                  <a:schemeClr val="bg1"/>
                </a:solidFill>
                <a:latin typeface="Xerox Sans Light" pitchFamily="50" charset="0"/>
              </a:defRPr>
            </a:lvl1pPr>
          </a:lstStyle>
          <a:p>
            <a:r>
              <a:rPr lang="en-US"/>
              <a:t>Click to edit Master subtitle style</a:t>
            </a:r>
          </a:p>
        </p:txBody>
      </p:sp>
      <p:pic>
        <p:nvPicPr>
          <p:cNvPr id="6" name="Picture 5" descr="xer_3ln_r_rgb.png"/>
          <p:cNvPicPr>
            <a:picLocks noChangeAspect="1"/>
          </p:cNvPicPr>
          <p:nvPr/>
        </p:nvPicPr>
        <p:blipFill>
          <a:blip r:embed="rId3" cstate="print"/>
          <a:srcRect b="7102"/>
          <a:stretch>
            <a:fillRect/>
          </a:stretch>
        </p:blipFill>
        <p:spPr>
          <a:xfrm>
            <a:off x="7129461" y="6062663"/>
            <a:ext cx="1828804" cy="747524"/>
          </a:xfrm>
          <a:prstGeom prst="rect">
            <a:avLst/>
          </a:prstGeom>
        </p:spPr>
      </p:pic>
    </p:spTree>
    <p:extLst>
      <p:ext uri="{BB962C8B-B14F-4D97-AF65-F5344CB8AC3E}">
        <p14:creationId xmlns:p14="http://schemas.microsoft.com/office/powerpoint/2010/main" val="406719883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3"/>
          </p:nvPr>
        </p:nvSpPr>
        <p:spPr>
          <a:xfrm>
            <a:off x="2879635" y="6302953"/>
            <a:ext cx="3384735" cy="402651"/>
          </a:xfrm>
          <a:prstGeom prst="rect">
            <a:avLst/>
          </a:prstGeom>
          <a:noFill/>
        </p:spPr>
        <p:txBody>
          <a:bodyPr vert="horz" lIns="101882" tIns="50941" rIns="101882" bIns="50941" rtlCol="0" anchor="ctr"/>
          <a:lstStyle>
            <a:lvl1pPr algn="ctr">
              <a:defRPr sz="1100" baseline="0">
                <a:solidFill>
                  <a:srgbClr val="737373"/>
                </a:solidFill>
                <a:latin typeface="Xerox Sans" pitchFamily="50" charset="0"/>
              </a:defRPr>
            </a:lvl1pPr>
          </a:lstStyle>
          <a:p>
            <a:endParaRPr lang="en-IN"/>
          </a:p>
        </p:txBody>
      </p:sp>
      <p:sp>
        <p:nvSpPr>
          <p:cNvPr id="9" name="Date Placeholder 3"/>
          <p:cNvSpPr>
            <a:spLocks noGrp="1"/>
          </p:cNvSpPr>
          <p:nvPr>
            <p:ph type="dt" sz="half" idx="2"/>
          </p:nvPr>
        </p:nvSpPr>
        <p:spPr>
          <a:xfrm>
            <a:off x="1066800" y="6302953"/>
            <a:ext cx="1545072" cy="402651"/>
          </a:xfrm>
          <a:prstGeom prst="rect">
            <a:avLst/>
          </a:prstGeom>
          <a:noFill/>
        </p:spPr>
        <p:txBody>
          <a:bodyPr lIns="101882" tIns="50941" rIns="101882" bIns="50941" anchor="ctr" anchorCtr="1"/>
          <a:lstStyle>
            <a:lvl1pPr algn="ctr">
              <a:defRPr sz="1100" baseline="0">
                <a:solidFill>
                  <a:srgbClr val="737373"/>
                </a:solidFill>
                <a:latin typeface="Xerox Sans" pitchFamily="50" charset="0"/>
              </a:defRPr>
            </a:lvl1pPr>
          </a:lstStyle>
          <a:p>
            <a:fld id="{B6AA00D1-1827-4B63-A0CB-47E3CAA6B495}" type="datetimeFigureOut">
              <a:rPr lang="en-IN" smtClean="0"/>
              <a:pPr/>
              <a:t>17-03-2016</a:t>
            </a:fld>
            <a:endParaRPr lang="en-IN"/>
          </a:p>
        </p:txBody>
      </p:sp>
      <p:sp>
        <p:nvSpPr>
          <p:cNvPr id="10" name="Slide Number Placeholder 5"/>
          <p:cNvSpPr>
            <a:spLocks noGrp="1"/>
          </p:cNvSpPr>
          <p:nvPr>
            <p:ph type="sldNum" sz="quarter" idx="4"/>
          </p:nvPr>
        </p:nvSpPr>
        <p:spPr>
          <a:xfrm>
            <a:off x="304800" y="6302953"/>
            <a:ext cx="534432" cy="402651"/>
          </a:xfrm>
          <a:prstGeom prst="rect">
            <a:avLst/>
          </a:prstGeom>
          <a:noFill/>
        </p:spPr>
        <p:txBody>
          <a:bodyPr lIns="101882" tIns="54864" rIns="101882" bIns="50941" anchor="ctr" anchorCtr="1"/>
          <a:lstStyle>
            <a:lvl1pPr algn="ctr">
              <a:defRPr sz="1100" baseline="0">
                <a:solidFill>
                  <a:srgbClr val="737373"/>
                </a:solidFill>
                <a:latin typeface="Xerox Sans" pitchFamily="50" charset="0"/>
              </a:defRPr>
            </a:lvl1pPr>
          </a:lstStyle>
          <a:p>
            <a:fld id="{08F4BF97-A3F9-4DD4-BDA1-386E781CCCE7}" type="slidenum">
              <a:rPr lang="en-IN" smtClean="0"/>
              <a:pPr/>
              <a:t>‹#›</a:t>
            </a:fld>
            <a:endParaRPr lang="en-IN"/>
          </a:p>
        </p:txBody>
      </p:sp>
    </p:spTree>
    <p:extLst>
      <p:ext uri="{BB962C8B-B14F-4D97-AF65-F5344CB8AC3E}">
        <p14:creationId xmlns:p14="http://schemas.microsoft.com/office/powerpoint/2010/main" val="28922901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92100" y="1431929"/>
            <a:ext cx="403860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83100" y="1431929"/>
            <a:ext cx="4038600" cy="4511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p:cNvSpPr>
            <a:spLocks noGrp="1"/>
          </p:cNvSpPr>
          <p:nvPr>
            <p:ph type="ftr" sz="quarter" idx="3"/>
          </p:nvPr>
        </p:nvSpPr>
        <p:spPr>
          <a:xfrm>
            <a:off x="2879635" y="6302953"/>
            <a:ext cx="3384735" cy="402651"/>
          </a:xfrm>
          <a:prstGeom prst="rect">
            <a:avLst/>
          </a:prstGeom>
          <a:noFill/>
        </p:spPr>
        <p:txBody>
          <a:bodyPr vert="horz" lIns="101882" tIns="50941" rIns="101882" bIns="50941" rtlCol="0" anchor="ctr"/>
          <a:lstStyle>
            <a:lvl1pPr algn="ctr">
              <a:defRPr sz="1100" baseline="0">
                <a:solidFill>
                  <a:srgbClr val="737373"/>
                </a:solidFill>
                <a:latin typeface="Xerox Sans" pitchFamily="50" charset="0"/>
              </a:defRPr>
            </a:lvl1pPr>
          </a:lstStyle>
          <a:p>
            <a:endParaRPr lang="en-IN"/>
          </a:p>
        </p:txBody>
      </p:sp>
      <p:sp>
        <p:nvSpPr>
          <p:cNvPr id="12" name="Date Placeholder 3"/>
          <p:cNvSpPr>
            <a:spLocks noGrp="1"/>
          </p:cNvSpPr>
          <p:nvPr>
            <p:ph type="dt" sz="half" idx="10"/>
          </p:nvPr>
        </p:nvSpPr>
        <p:spPr>
          <a:xfrm>
            <a:off x="1066800" y="6302953"/>
            <a:ext cx="1545072" cy="402651"/>
          </a:xfrm>
          <a:prstGeom prst="rect">
            <a:avLst/>
          </a:prstGeom>
          <a:noFill/>
        </p:spPr>
        <p:txBody>
          <a:bodyPr lIns="101882" tIns="50941" rIns="101882" bIns="50941" anchor="ctr" anchorCtr="1"/>
          <a:lstStyle>
            <a:lvl1pPr algn="ctr">
              <a:defRPr sz="1100" baseline="0">
                <a:solidFill>
                  <a:srgbClr val="737373"/>
                </a:solidFill>
                <a:latin typeface="Xerox Sans" pitchFamily="50" charset="0"/>
              </a:defRPr>
            </a:lvl1pPr>
          </a:lstStyle>
          <a:p>
            <a:fld id="{B6AA00D1-1827-4B63-A0CB-47E3CAA6B495}" type="datetimeFigureOut">
              <a:rPr lang="en-IN" smtClean="0"/>
              <a:pPr/>
              <a:t>17-03-2016</a:t>
            </a:fld>
            <a:endParaRPr lang="en-IN"/>
          </a:p>
        </p:txBody>
      </p:sp>
      <p:sp>
        <p:nvSpPr>
          <p:cNvPr id="13" name="Slide Number Placeholder 5"/>
          <p:cNvSpPr>
            <a:spLocks noGrp="1"/>
          </p:cNvSpPr>
          <p:nvPr>
            <p:ph type="sldNum" sz="quarter" idx="4"/>
          </p:nvPr>
        </p:nvSpPr>
        <p:spPr>
          <a:xfrm>
            <a:off x="304800" y="6302953"/>
            <a:ext cx="534432" cy="402651"/>
          </a:xfrm>
          <a:prstGeom prst="rect">
            <a:avLst/>
          </a:prstGeom>
          <a:noFill/>
        </p:spPr>
        <p:txBody>
          <a:bodyPr lIns="101882" tIns="54864" rIns="101882" bIns="50941" anchor="ctr" anchorCtr="1"/>
          <a:lstStyle>
            <a:lvl1pPr algn="ctr">
              <a:defRPr sz="1100" baseline="0">
                <a:solidFill>
                  <a:srgbClr val="737373"/>
                </a:solidFill>
                <a:latin typeface="Xerox Sans" pitchFamily="50" charset="0"/>
              </a:defRPr>
            </a:lvl1pPr>
          </a:lstStyle>
          <a:p>
            <a:fld id="{08F4BF97-A3F9-4DD4-BDA1-386E781CCCE7}" type="slidenum">
              <a:rPr lang="en-IN" smtClean="0"/>
              <a:pPr/>
              <a:t>‹#›</a:t>
            </a:fld>
            <a:endParaRPr lang="en-IN"/>
          </a:p>
        </p:txBody>
      </p:sp>
    </p:spTree>
    <p:extLst>
      <p:ext uri="{BB962C8B-B14F-4D97-AF65-F5344CB8AC3E}">
        <p14:creationId xmlns:p14="http://schemas.microsoft.com/office/powerpoint/2010/main" val="118101106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9" name="Footer Placeholder 4"/>
          <p:cNvSpPr>
            <a:spLocks noGrp="1"/>
          </p:cNvSpPr>
          <p:nvPr>
            <p:ph type="ftr" sz="quarter" idx="3"/>
          </p:nvPr>
        </p:nvSpPr>
        <p:spPr>
          <a:xfrm>
            <a:off x="2879635" y="6302953"/>
            <a:ext cx="3384735" cy="402651"/>
          </a:xfrm>
          <a:prstGeom prst="rect">
            <a:avLst/>
          </a:prstGeom>
          <a:noFill/>
        </p:spPr>
        <p:txBody>
          <a:bodyPr vert="horz" lIns="101882" tIns="50941" rIns="101882" bIns="50941" rtlCol="0" anchor="ctr"/>
          <a:lstStyle>
            <a:lvl1pPr algn="ctr">
              <a:defRPr sz="1100" baseline="0">
                <a:solidFill>
                  <a:srgbClr val="737373"/>
                </a:solidFill>
                <a:latin typeface="Xerox Sans" pitchFamily="50" charset="0"/>
              </a:defRPr>
            </a:lvl1pPr>
          </a:lstStyle>
          <a:p>
            <a:endParaRPr lang="en-IN"/>
          </a:p>
        </p:txBody>
      </p:sp>
      <p:sp>
        <p:nvSpPr>
          <p:cNvPr id="10" name="Date Placeholder 3"/>
          <p:cNvSpPr>
            <a:spLocks noGrp="1"/>
          </p:cNvSpPr>
          <p:nvPr>
            <p:ph type="dt" sz="half" idx="2"/>
          </p:nvPr>
        </p:nvSpPr>
        <p:spPr>
          <a:xfrm>
            <a:off x="1066800" y="6302953"/>
            <a:ext cx="1545072" cy="402651"/>
          </a:xfrm>
          <a:prstGeom prst="rect">
            <a:avLst/>
          </a:prstGeom>
          <a:noFill/>
        </p:spPr>
        <p:txBody>
          <a:bodyPr lIns="101882" tIns="50941" rIns="101882" bIns="50941" anchor="ctr" anchorCtr="1"/>
          <a:lstStyle>
            <a:lvl1pPr algn="ctr">
              <a:defRPr sz="1100" baseline="0">
                <a:solidFill>
                  <a:srgbClr val="737373"/>
                </a:solidFill>
                <a:latin typeface="Xerox Sans" pitchFamily="50" charset="0"/>
              </a:defRPr>
            </a:lvl1pPr>
          </a:lstStyle>
          <a:p>
            <a:fld id="{B6AA00D1-1827-4B63-A0CB-47E3CAA6B495}" type="datetimeFigureOut">
              <a:rPr lang="en-IN" smtClean="0"/>
              <a:pPr/>
              <a:t>17-03-2016</a:t>
            </a:fld>
            <a:endParaRPr lang="en-IN"/>
          </a:p>
        </p:txBody>
      </p:sp>
      <p:sp>
        <p:nvSpPr>
          <p:cNvPr id="11" name="Slide Number Placeholder 5"/>
          <p:cNvSpPr>
            <a:spLocks noGrp="1"/>
          </p:cNvSpPr>
          <p:nvPr>
            <p:ph type="sldNum" sz="quarter" idx="4"/>
          </p:nvPr>
        </p:nvSpPr>
        <p:spPr>
          <a:xfrm>
            <a:off x="304800" y="6302953"/>
            <a:ext cx="534432" cy="402651"/>
          </a:xfrm>
          <a:prstGeom prst="rect">
            <a:avLst/>
          </a:prstGeom>
          <a:noFill/>
        </p:spPr>
        <p:txBody>
          <a:bodyPr lIns="101882" tIns="54864" rIns="101882" bIns="50941" anchor="ctr" anchorCtr="1"/>
          <a:lstStyle>
            <a:lvl1pPr algn="ctr">
              <a:defRPr sz="1100" baseline="0">
                <a:solidFill>
                  <a:srgbClr val="737373"/>
                </a:solidFill>
                <a:latin typeface="Xerox Sans" pitchFamily="50" charset="0"/>
              </a:defRPr>
            </a:lvl1pPr>
          </a:lstStyle>
          <a:p>
            <a:fld id="{08F4BF97-A3F9-4DD4-BDA1-386E781CCCE7}" type="slidenum">
              <a:rPr lang="en-IN" smtClean="0"/>
              <a:pPr/>
              <a:t>‹#›</a:t>
            </a:fld>
            <a:endParaRPr lang="en-IN"/>
          </a:p>
        </p:txBody>
      </p:sp>
    </p:spTree>
    <p:extLst>
      <p:ext uri="{BB962C8B-B14F-4D97-AF65-F5344CB8AC3E}">
        <p14:creationId xmlns:p14="http://schemas.microsoft.com/office/powerpoint/2010/main" val="706731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2879635" y="6302953"/>
            <a:ext cx="3384735" cy="402651"/>
          </a:xfrm>
          <a:prstGeom prst="rect">
            <a:avLst/>
          </a:prstGeom>
          <a:noFill/>
        </p:spPr>
        <p:txBody>
          <a:bodyPr vert="horz" lIns="101882" tIns="50941" rIns="101882" bIns="50941" rtlCol="0" anchor="ctr"/>
          <a:lstStyle>
            <a:lvl1pPr algn="ctr">
              <a:defRPr sz="1100" baseline="0">
                <a:solidFill>
                  <a:srgbClr val="737373"/>
                </a:solidFill>
                <a:latin typeface="Xerox Sans" pitchFamily="50" charset="0"/>
              </a:defRPr>
            </a:lvl1pPr>
          </a:lstStyle>
          <a:p>
            <a:endParaRPr lang="en-IN"/>
          </a:p>
        </p:txBody>
      </p:sp>
      <p:sp>
        <p:nvSpPr>
          <p:cNvPr id="9" name="Date Placeholder 3"/>
          <p:cNvSpPr>
            <a:spLocks noGrp="1"/>
          </p:cNvSpPr>
          <p:nvPr>
            <p:ph type="dt" sz="half" idx="2"/>
          </p:nvPr>
        </p:nvSpPr>
        <p:spPr>
          <a:xfrm>
            <a:off x="1066800" y="6302953"/>
            <a:ext cx="1545072" cy="402651"/>
          </a:xfrm>
          <a:prstGeom prst="rect">
            <a:avLst/>
          </a:prstGeom>
          <a:noFill/>
        </p:spPr>
        <p:txBody>
          <a:bodyPr lIns="101882" tIns="50941" rIns="101882" bIns="50941" anchor="ctr" anchorCtr="1"/>
          <a:lstStyle>
            <a:lvl1pPr algn="ctr">
              <a:defRPr sz="1100" baseline="0">
                <a:solidFill>
                  <a:srgbClr val="737373"/>
                </a:solidFill>
                <a:latin typeface="Xerox Sans" pitchFamily="50" charset="0"/>
              </a:defRPr>
            </a:lvl1pPr>
          </a:lstStyle>
          <a:p>
            <a:fld id="{B6AA00D1-1827-4B63-A0CB-47E3CAA6B495}" type="datetimeFigureOut">
              <a:rPr lang="en-IN" smtClean="0"/>
              <a:pPr/>
              <a:t>17-03-2016</a:t>
            </a:fld>
            <a:endParaRPr lang="en-IN"/>
          </a:p>
        </p:txBody>
      </p:sp>
      <p:sp>
        <p:nvSpPr>
          <p:cNvPr id="10" name="Slide Number Placeholder 5"/>
          <p:cNvSpPr>
            <a:spLocks noGrp="1"/>
          </p:cNvSpPr>
          <p:nvPr>
            <p:ph type="sldNum" sz="quarter" idx="4"/>
          </p:nvPr>
        </p:nvSpPr>
        <p:spPr>
          <a:xfrm>
            <a:off x="304800" y="6302953"/>
            <a:ext cx="534432" cy="402651"/>
          </a:xfrm>
          <a:prstGeom prst="rect">
            <a:avLst/>
          </a:prstGeom>
          <a:noFill/>
        </p:spPr>
        <p:txBody>
          <a:bodyPr lIns="101882" tIns="54864" rIns="101882" bIns="50941" anchor="ctr" anchorCtr="1"/>
          <a:lstStyle>
            <a:lvl1pPr algn="ctr">
              <a:defRPr sz="1100" baseline="0">
                <a:solidFill>
                  <a:srgbClr val="737373"/>
                </a:solidFill>
                <a:latin typeface="Xerox Sans" pitchFamily="50" charset="0"/>
              </a:defRPr>
            </a:lvl1pPr>
          </a:lstStyle>
          <a:p>
            <a:fld id="{08F4BF97-A3F9-4DD4-BDA1-386E781CCCE7}" type="slidenum">
              <a:rPr lang="en-IN" smtClean="0"/>
              <a:pPr/>
              <a:t>‹#›</a:t>
            </a:fld>
            <a:endParaRPr lang="en-IN"/>
          </a:p>
        </p:txBody>
      </p:sp>
    </p:spTree>
    <p:extLst>
      <p:ext uri="{BB962C8B-B14F-4D97-AF65-F5344CB8AC3E}">
        <p14:creationId xmlns:p14="http://schemas.microsoft.com/office/powerpoint/2010/main" val="248985370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2562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pic>
        <p:nvPicPr>
          <p:cNvPr id="3" name="Picture 2" descr="xer_3ln_r_rgb.png"/>
          <p:cNvPicPr>
            <a:picLocks noChangeAspect="1"/>
          </p:cNvPicPr>
          <p:nvPr/>
        </p:nvPicPr>
        <p:blipFill>
          <a:blip r:embed="rId2" cstate="print"/>
          <a:srcRect l="9766" t="23202" r="5697" b="23882"/>
          <a:stretch>
            <a:fillRect/>
          </a:stretch>
        </p:blipFill>
        <p:spPr>
          <a:xfrm>
            <a:off x="2971803" y="2988280"/>
            <a:ext cx="3200401" cy="881443"/>
          </a:xfrm>
          <a:prstGeom prst="rect">
            <a:avLst/>
          </a:prstGeom>
        </p:spPr>
      </p:pic>
    </p:spTree>
    <p:extLst>
      <p:ext uri="{BB962C8B-B14F-4D97-AF65-F5344CB8AC3E}">
        <p14:creationId xmlns:p14="http://schemas.microsoft.com/office/powerpoint/2010/main" val="316025267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7825" y="1310777"/>
            <a:ext cx="8412480" cy="4754880"/>
          </a:xfrm>
        </p:spPr>
        <p:txBody>
          <a:bodyPr/>
          <a:lstStyle>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0DF9FF3-3A7A-43D1-9943-9F2B72C3D070}" type="datetime4">
              <a:rPr lang="en-US"/>
              <a:pPr/>
              <a:t>March 17, 2016</a:t>
            </a:fld>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3068745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822960"/>
          </a:xfrm>
        </p:spPr>
        <p:txBody>
          <a:bodyPr/>
          <a:lstStyle/>
          <a:p>
            <a:r>
              <a:rPr lang="en-US"/>
              <a:t>Click to edit Master title style</a:t>
            </a:r>
            <a:endParaRPr lang="en-US" dirty="0"/>
          </a:p>
        </p:txBody>
      </p:sp>
      <p:sp>
        <p:nvSpPr>
          <p:cNvPr id="5" name="Content Placeholder 4"/>
          <p:cNvSpPr>
            <a:spLocks noGrp="1"/>
          </p:cNvSpPr>
          <p:nvPr>
            <p:ph sz="quarter" idx="18"/>
          </p:nvPr>
        </p:nvSpPr>
        <p:spPr>
          <a:xfrm>
            <a:off x="377824" y="1306671"/>
            <a:ext cx="374904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4"/>
          <p:cNvSpPr>
            <a:spLocks noGrp="1"/>
          </p:cNvSpPr>
          <p:nvPr>
            <p:ph sz="quarter" idx="19"/>
          </p:nvPr>
        </p:nvSpPr>
        <p:spPr>
          <a:xfrm>
            <a:off x="5041263" y="1306671"/>
            <a:ext cx="3749040" cy="47548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7E54B0D0-E8AB-4EB5-9292-DEBF1CFF557D}" type="datetime4">
              <a:rPr lang="en-US"/>
              <a:pPr/>
              <a:t>March 17, 2016</a:t>
            </a:fld>
            <a:endParaRPr dirty="0"/>
          </a:p>
        </p:txBody>
      </p:sp>
      <p:sp>
        <p:nvSpPr>
          <p:cNvPr id="7"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8"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17533321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Two Line 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823" y="291415"/>
            <a:ext cx="8412480" cy="1005840"/>
          </a:xfrm>
        </p:spPr>
        <p:txBody>
          <a:bodyPr>
            <a:normAutofit/>
          </a:bodyPr>
          <a:lstStyle>
            <a:lvl1pPr>
              <a:defRPr sz="28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377825" y="1654726"/>
            <a:ext cx="8412480" cy="4389120"/>
          </a:xfrm>
        </p:spPr>
        <p:txBody>
          <a:bodyPr/>
          <a:lstStyle>
            <a:lvl1pPr>
              <a:defRPr sz="2000"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F7CF73A8-D6CC-4A79-A63F-AAB3B58E71E7}" type="datetime4">
              <a:rPr lang="en-US"/>
              <a:pPr/>
              <a:t>March 17, 2016</a:t>
            </a:fld>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44968725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wo Line Title and Mutli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7823" y="291415"/>
            <a:ext cx="8412480" cy="1645920"/>
          </a:xfrm>
        </p:spPr>
        <p:txBody>
          <a:bodyPr>
            <a:normAutofit/>
          </a:bodyPr>
          <a:lstStyle>
            <a:lvl1pPr>
              <a:defRPr sz="2800"/>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377825" y="2228878"/>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4" name="Content Placeholder 2"/>
          <p:cNvSpPr>
            <a:spLocks noGrp="1"/>
          </p:cNvSpPr>
          <p:nvPr>
            <p:ph idx="10"/>
          </p:nvPr>
        </p:nvSpPr>
        <p:spPr>
          <a:xfrm>
            <a:off x="3258185" y="2228878"/>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idx="14"/>
          </p:nvPr>
        </p:nvSpPr>
        <p:spPr>
          <a:xfrm>
            <a:off x="6138545" y="2242860"/>
            <a:ext cx="2651760" cy="3383280"/>
          </a:xfrm>
        </p:spPr>
        <p:txBody>
          <a:bodyPr>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0" name="Text Placeholder 9"/>
          <p:cNvSpPr>
            <a:spLocks noGrp="1"/>
          </p:cNvSpPr>
          <p:nvPr>
            <p:ph type="body" sz="quarter" idx="16"/>
          </p:nvPr>
        </p:nvSpPr>
        <p:spPr>
          <a:xfrm>
            <a:off x="377825" y="1654488"/>
            <a:ext cx="8412480" cy="457200"/>
          </a:xfrm>
        </p:spPr>
        <p:txBody>
          <a:bodyPr/>
          <a:lstStyle/>
          <a:p>
            <a:pPr lvl="0"/>
            <a:r>
              <a:rPr lang="en-US"/>
              <a:t>Click to edit Master text styles</a:t>
            </a:r>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50A092B3-39CB-4D2C-B896-1DC5F0DB101D}" type="datetime4">
              <a:rPr lang="en-US"/>
              <a:pPr/>
              <a:t>March 17, 2016</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6422416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 Call Out Slide">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1005840"/>
          </a:xfrm>
        </p:spPr>
        <p:txBody>
          <a:bodyPr/>
          <a:lstStyle/>
          <a:p>
            <a:r>
              <a:rPr lang="en-US"/>
              <a:t>Click to edit Master title style</a:t>
            </a:r>
            <a:endParaRPr lang="en-US" dirty="0"/>
          </a:p>
        </p:txBody>
      </p:sp>
      <p:sp>
        <p:nvSpPr>
          <p:cNvPr id="3" name="Content Placeholder 2"/>
          <p:cNvSpPr>
            <a:spLocks noGrp="1"/>
          </p:cNvSpPr>
          <p:nvPr>
            <p:ph idx="1"/>
          </p:nvPr>
        </p:nvSpPr>
        <p:spPr>
          <a:xfrm rot="16200000">
            <a:off x="6283088" y="1403450"/>
            <a:ext cx="2743200" cy="2971800"/>
          </a:xfrm>
          <a:prstGeom prst="round2SameRect">
            <a:avLst>
              <a:gd name="adj1" fmla="val 4727"/>
              <a:gd name="adj2" fmla="val 0"/>
            </a:avLst>
          </a:prstGeom>
        </p:spPr>
        <p:txBody>
          <a:bodyPr vert="vert" lIns="91440" tIns="91440" rIns="91440" bIns="365760">
            <a:normAutofit/>
          </a:bodyPr>
          <a:lstStyle>
            <a:lvl1pPr>
              <a:spcAft>
                <a:spcPts val="0"/>
              </a:spcAft>
              <a:defRPr sz="1400" b="1">
                <a:solidFill>
                  <a:schemeClr val="tx1"/>
                </a:solidFill>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solidFill>
            <a:schemeClr val="accent1"/>
          </a:solidFill>
        </p:spPr>
        <p:txBody>
          <a:bodyPr lIns="91440" tIns="91440" rIns="91440" bIns="91440"/>
          <a:lstStyle>
            <a:lvl1pPr>
              <a:spcAft>
                <a:spcPts val="0"/>
              </a:spcAf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C2A2EF08-58A9-46AC-9E54-4D4F4FB20EE7}" type="datetime4">
              <a:rPr lang="en-US"/>
              <a:pPr/>
              <a:t>March 17, 2016</a:t>
            </a:fld>
            <a:endParaRPr dirty="0"/>
          </a:p>
        </p:txBody>
      </p:sp>
      <p:sp>
        <p:nvSpPr>
          <p:cNvPr id="7"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8"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31804383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2 Call Out Slide">
    <p:spTree>
      <p:nvGrpSpPr>
        <p:cNvPr id="1" name=""/>
        <p:cNvGrpSpPr/>
        <p:nvPr/>
      </p:nvGrpSpPr>
      <p:grpSpPr>
        <a:xfrm>
          <a:off x="0" y="0"/>
          <a:ext cx="0" cy="0"/>
          <a:chOff x="0" y="0"/>
          <a:chExt cx="0" cy="0"/>
        </a:xfrm>
      </p:grpSpPr>
      <p:sp>
        <p:nvSpPr>
          <p:cNvPr id="4" name="Round Same Side Corner Rectangle 3"/>
          <p:cNvSpPr/>
          <p:nvPr userDrawn="1"/>
        </p:nvSpPr>
        <p:spPr>
          <a:xfrm rot="16200000">
            <a:off x="6283088" y="1411839"/>
            <a:ext cx="2743200" cy="2971800"/>
          </a:xfrm>
          <a:prstGeom prst="round2SameRect">
            <a:avLst>
              <a:gd name="adj1" fmla="val 5224"/>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a:xfrm>
            <a:off x="377823" y="291415"/>
            <a:ext cx="8412480" cy="1005840"/>
          </a:xfrm>
        </p:spPr>
        <p:txBody>
          <a:bodyPr/>
          <a:lstStyle/>
          <a:p>
            <a:r>
              <a:rPr lang="en-US"/>
              <a:t>Click to edit Master title style</a:t>
            </a:r>
            <a:endParaRPr lang="en-US" dirty="0"/>
          </a:p>
        </p:txBody>
      </p:sp>
      <p:sp>
        <p:nvSpPr>
          <p:cNvPr id="3" name="Content Placeholder 2"/>
          <p:cNvSpPr>
            <a:spLocks noGrp="1"/>
          </p:cNvSpPr>
          <p:nvPr>
            <p:ph idx="1"/>
          </p:nvPr>
        </p:nvSpPr>
        <p:spPr>
          <a:xfrm>
            <a:off x="6210733" y="1559695"/>
            <a:ext cx="2743200" cy="2651760"/>
          </a:xfrm>
          <a:prstGeom prst="rect">
            <a:avLst/>
          </a:prstGeom>
          <a:noFill/>
        </p:spPr>
        <p:txBody>
          <a:bodyPr vert="horz" lIns="91440" tIns="91440" rIns="91440" bIns="365760">
            <a:normAutofit/>
          </a:bodyPr>
          <a:lstStyle>
            <a:lvl1pPr>
              <a:spcAft>
                <a:spcPts val="0"/>
              </a:spcAft>
              <a:defRPr sz="14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19190698-D4BD-4435-A587-415C8CCA13E9}" type="datetime4">
              <a:rPr lang="en-US"/>
              <a:pPr/>
              <a:t>March 17, 2016</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6598986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 Call Out Slide">
    <p:spTree>
      <p:nvGrpSpPr>
        <p:cNvPr id="1" name=""/>
        <p:cNvGrpSpPr/>
        <p:nvPr/>
      </p:nvGrpSpPr>
      <p:grpSpPr>
        <a:xfrm>
          <a:off x="0" y="0"/>
          <a:ext cx="0" cy="0"/>
          <a:chOff x="0" y="0"/>
          <a:chExt cx="0" cy="0"/>
        </a:xfrm>
      </p:grpSpPr>
      <p:sp>
        <p:nvSpPr>
          <p:cNvPr id="2" name="Title 1"/>
          <p:cNvSpPr>
            <a:spLocks noGrp="1"/>
          </p:cNvSpPr>
          <p:nvPr>
            <p:ph type="title"/>
          </p:nvPr>
        </p:nvSpPr>
        <p:spPr>
          <a:xfrm>
            <a:off x="377823" y="291415"/>
            <a:ext cx="8412480" cy="1005840"/>
          </a:xfrm>
        </p:spPr>
        <p:txBody>
          <a:bodyPr/>
          <a:lstStyle/>
          <a:p>
            <a:r>
              <a:rPr lang="en-US"/>
              <a:t>Click to edit Master title style</a:t>
            </a:r>
            <a:endParaRPr lang="en-US" dirty="0"/>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p:cNvSpPr>
            <a:spLocks noGrp="1"/>
          </p:cNvSpPr>
          <p:nvPr>
            <p:ph type="pic" sz="quarter" idx="11"/>
          </p:nvPr>
        </p:nvSpPr>
        <p:spPr>
          <a:xfrm>
            <a:off x="6137891" y="1526138"/>
            <a:ext cx="3224473" cy="2737847"/>
          </a:xfrm>
          <a:prstGeom prst="roundRect">
            <a:avLst>
              <a:gd name="adj" fmla="val 6199"/>
            </a:avLst>
          </a:prstGeom>
        </p:spPr>
        <p:txBody>
          <a:bodyPr/>
          <a:lstStyle/>
          <a:p>
            <a:r>
              <a:rPr lang="en-US"/>
              <a:t>Click icon to add picture</a:t>
            </a:r>
            <a:endParaRPr lang="en-US" dirty="0"/>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E2AFDFE6-85B8-4324-A0B5-C1ADD40AAA2D}" type="datetime4">
              <a:rPr lang="en-US"/>
              <a:pPr/>
              <a:t>March 17, 2016</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6117857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4 Call Out Slide">
    <p:spTree>
      <p:nvGrpSpPr>
        <p:cNvPr id="1" name=""/>
        <p:cNvGrpSpPr/>
        <p:nvPr/>
      </p:nvGrpSpPr>
      <p:grpSpPr>
        <a:xfrm>
          <a:off x="0" y="0"/>
          <a:ext cx="0" cy="0"/>
          <a:chOff x="0" y="0"/>
          <a:chExt cx="0" cy="0"/>
        </a:xfrm>
      </p:grpSpPr>
      <p:sp>
        <p:nvSpPr>
          <p:cNvPr id="4" name="Round Same Side Corner Rectangle 3"/>
          <p:cNvSpPr/>
          <p:nvPr userDrawn="1"/>
        </p:nvSpPr>
        <p:spPr>
          <a:xfrm rot="16200000">
            <a:off x="5597288" y="2097639"/>
            <a:ext cx="4114800" cy="2971800"/>
          </a:xfrm>
          <a:prstGeom prst="round2SameRect">
            <a:avLst>
              <a:gd name="adj1" fmla="val 5224"/>
              <a:gd name="adj2"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a:xfrm>
            <a:off x="377823" y="291415"/>
            <a:ext cx="8412480" cy="1005840"/>
          </a:xfrm>
        </p:spPr>
        <p:txBody>
          <a:bodyPr/>
          <a:lstStyle/>
          <a:p>
            <a:r>
              <a:rPr lang="en-US"/>
              <a:t>Click to edit Master title style</a:t>
            </a:r>
            <a:endParaRPr lang="en-US" dirty="0"/>
          </a:p>
        </p:txBody>
      </p:sp>
      <p:sp>
        <p:nvSpPr>
          <p:cNvPr id="3" name="Content Placeholder 2"/>
          <p:cNvSpPr>
            <a:spLocks noGrp="1"/>
          </p:cNvSpPr>
          <p:nvPr>
            <p:ph idx="1"/>
          </p:nvPr>
        </p:nvSpPr>
        <p:spPr>
          <a:xfrm>
            <a:off x="6210733" y="1559695"/>
            <a:ext cx="2743200" cy="4114800"/>
          </a:xfrm>
          <a:prstGeom prst="rect">
            <a:avLst/>
          </a:prstGeom>
          <a:noFill/>
        </p:spPr>
        <p:txBody>
          <a:bodyPr vert="horz" lIns="91440" tIns="91440" rIns="91440" bIns="365760">
            <a:normAutofit/>
          </a:bodyPr>
          <a:lstStyle>
            <a:lvl1pPr>
              <a:spcAft>
                <a:spcPts val="0"/>
              </a:spcAft>
              <a:defRPr sz="14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10"/>
          </p:nvPr>
        </p:nvSpPr>
        <p:spPr>
          <a:xfrm>
            <a:off x="328613" y="1517749"/>
            <a:ext cx="5486400" cy="4572000"/>
          </a:xfrm>
          <a:prstGeom prst="roundRect">
            <a:avLst>
              <a:gd name="adj" fmla="val 3211"/>
            </a:avLst>
          </a:prstGeom>
          <a:noFill/>
        </p:spPr>
        <p:txBody>
          <a:bodyPr lIns="91440" tIns="91440" rIns="91440" bIns="91440"/>
          <a:lstStyle>
            <a:lvl1pPr>
              <a:spcAft>
                <a:spcPts val="0"/>
              </a:spcAft>
              <a:defRPr>
                <a:solidFill>
                  <a:schemeClr val="accent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F406076C-714E-44D2-A934-99DD39559F15}" type="datetime4">
              <a:rPr lang="en-US"/>
              <a:pPr/>
              <a:t>March 17, 2016</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9"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32434314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Small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3" y="383694"/>
            <a:ext cx="8412480" cy="822960"/>
          </a:xfrm>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377825" y="1310777"/>
            <a:ext cx="8412480" cy="4754880"/>
          </a:xfrm>
        </p:spPr>
        <p:txBody>
          <a:bodyPr/>
          <a:lstStyle>
            <a:lvl1pPr>
              <a:defRPr sz="20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3502AA03-9F77-4A53-8767-91A1AD7188EC}" type="datetime4">
              <a:rPr lang="en-US"/>
              <a:pPr/>
              <a:t>March 17, 2016</a:t>
            </a:fld>
            <a:endParaRPr dirty="0"/>
          </a:p>
        </p:txBody>
      </p:sp>
      <p:sp>
        <p:nvSpPr>
          <p:cNvPr id="5"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6"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228747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obj" preserve="1">
  <p:cSld name="Full Image, White Larg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77825" y="1159775"/>
            <a:ext cx="8412480" cy="4754880"/>
          </a:xfrm>
          <a:prstGeom prst="roundRect">
            <a:avLst>
              <a:gd name="adj" fmla="val 4183"/>
            </a:avLst>
          </a:prstGeom>
          <a:solidFill>
            <a:srgbClr val="FFFFFF">
              <a:alpha val="85098"/>
            </a:srgbClr>
          </a:solidFill>
        </p:spPr>
        <p:txBody>
          <a:bodyPr lIns="91440" tIns="91440" rIns="91440" bIns="91440"/>
          <a:lstStyle>
            <a:lvl1pPr>
              <a:defRPr sz="20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767175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obj" preserve="1">
  <p:cSld name="Full Image, White Small Titl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86214" y="1168165"/>
            <a:ext cx="8412480" cy="4031771"/>
          </a:xfrm>
          <a:prstGeom prst="roundRect">
            <a:avLst>
              <a:gd name="adj" fmla="val 4183"/>
            </a:avLst>
          </a:prstGeom>
          <a:solidFill>
            <a:srgbClr val="FFFFFF">
              <a:alpha val="85098"/>
            </a:srgbClr>
          </a:solidFill>
        </p:spPr>
        <p:txBody>
          <a:bodyPr lIns="91440" tIns="91440" rIns="91440" bIns="91440"/>
          <a:lstStyle>
            <a:lvl1pPr>
              <a:defRPr sz="2000"/>
            </a:lvl1pPr>
            <a:lvl2pPr>
              <a:defRPr sz="16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6311374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DA6E550D-39B9-4BB1-AE15-DA8FCA2C4C1E}" type="datetime4">
              <a:rPr lang="en-US"/>
              <a:pPr/>
              <a:t>March 17, 2016</a:t>
            </a:fld>
            <a:endParaRPr dirty="0"/>
          </a:p>
        </p:txBody>
      </p:sp>
      <p:sp>
        <p:nvSpPr>
          <p:cNvPr id="4"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5"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2750850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9 Box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35950"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
        <p:nvSpPr>
          <p:cNvPr id="16" name="Content Placeholder 4"/>
          <p:cNvSpPr>
            <a:spLocks noGrp="1"/>
          </p:cNvSpPr>
          <p:nvPr>
            <p:ph sz="quarter" idx="22"/>
          </p:nvPr>
        </p:nvSpPr>
        <p:spPr>
          <a:xfrm>
            <a:off x="3298032"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
        <p:nvSpPr>
          <p:cNvPr id="17" name="Content Placeholder 4"/>
          <p:cNvSpPr>
            <a:spLocks noGrp="1"/>
          </p:cNvSpPr>
          <p:nvPr>
            <p:ph sz="quarter" idx="23"/>
          </p:nvPr>
        </p:nvSpPr>
        <p:spPr>
          <a:xfrm>
            <a:off x="6172200" y="1542916"/>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
        <p:nvSpPr>
          <p:cNvPr id="18" name="Content Placeholder 4"/>
          <p:cNvSpPr>
            <a:spLocks noGrp="1"/>
          </p:cNvSpPr>
          <p:nvPr>
            <p:ph sz="quarter" idx="24"/>
          </p:nvPr>
        </p:nvSpPr>
        <p:spPr>
          <a:xfrm>
            <a:off x="435950"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
        <p:nvSpPr>
          <p:cNvPr id="19" name="Content Placeholder 4"/>
          <p:cNvSpPr>
            <a:spLocks noGrp="1"/>
          </p:cNvSpPr>
          <p:nvPr>
            <p:ph sz="quarter" idx="25"/>
          </p:nvPr>
        </p:nvSpPr>
        <p:spPr>
          <a:xfrm>
            <a:off x="3298032"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
        <p:nvSpPr>
          <p:cNvPr id="20" name="Content Placeholder 4"/>
          <p:cNvSpPr>
            <a:spLocks noGrp="1"/>
          </p:cNvSpPr>
          <p:nvPr>
            <p:ph sz="quarter" idx="26"/>
          </p:nvPr>
        </p:nvSpPr>
        <p:spPr>
          <a:xfrm>
            <a:off x="6172200" y="2762242"/>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
        <p:nvSpPr>
          <p:cNvPr id="21" name="Content Placeholder 4"/>
          <p:cNvSpPr>
            <a:spLocks noGrp="1"/>
          </p:cNvSpPr>
          <p:nvPr>
            <p:ph sz="quarter" idx="27"/>
          </p:nvPr>
        </p:nvSpPr>
        <p:spPr>
          <a:xfrm>
            <a:off x="435950"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
        <p:nvSpPr>
          <p:cNvPr id="22" name="Content Placeholder 4"/>
          <p:cNvSpPr>
            <a:spLocks noGrp="1"/>
          </p:cNvSpPr>
          <p:nvPr>
            <p:ph sz="quarter" idx="28"/>
          </p:nvPr>
        </p:nvSpPr>
        <p:spPr>
          <a:xfrm>
            <a:off x="3298032"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
        <p:nvSpPr>
          <p:cNvPr id="23" name="Content Placeholder 4"/>
          <p:cNvSpPr>
            <a:spLocks noGrp="1"/>
          </p:cNvSpPr>
          <p:nvPr>
            <p:ph sz="quarter" idx="29"/>
          </p:nvPr>
        </p:nvSpPr>
        <p:spPr>
          <a:xfrm>
            <a:off x="6172200" y="3981568"/>
            <a:ext cx="2651760" cy="1097280"/>
          </a:xfrm>
          <a:prstGeom prst="roundRect">
            <a:avLst>
              <a:gd name="adj" fmla="val 9022"/>
            </a:avLst>
          </a:prstGeom>
          <a:solidFill>
            <a:schemeClr val="accent1"/>
          </a:solidFill>
        </p:spPr>
        <p:txBody>
          <a:bodyPr lIns="91440" tIns="91440">
            <a:noAutofit/>
          </a:bodyPr>
          <a:lstStyle>
            <a:lvl1pPr>
              <a:spcBef>
                <a:spcPts val="0"/>
              </a:spcBef>
              <a:spcAft>
                <a:spcPts val="0"/>
              </a:spcAft>
              <a:defRPr sz="1400">
                <a:solidFill>
                  <a:schemeClr val="bg1"/>
                </a:solidFill>
              </a:defRPr>
            </a:lvl1pPr>
            <a:lvl2pPr>
              <a:spcBef>
                <a:spcPts val="0"/>
              </a:spcBef>
              <a:spcAft>
                <a:spcPts val="0"/>
              </a:spcAft>
              <a:defRPr sz="1400">
                <a:solidFill>
                  <a:schemeClr val="bg1"/>
                </a:solidFill>
              </a:defRPr>
            </a:lvl2pPr>
            <a:lvl3pPr>
              <a:defRPr sz="1400"/>
            </a:lvl3pPr>
            <a:lvl4pPr>
              <a:defRPr sz="1400"/>
            </a:lvl4pPr>
            <a:lvl5pPr>
              <a:defRPr sz="1400"/>
            </a:lvl5pPr>
          </a:lstStyle>
          <a:p>
            <a:pPr lvl="0"/>
            <a:r>
              <a:rPr lang="en-US"/>
              <a:t>Click to edit Master text styles</a:t>
            </a:r>
          </a:p>
          <a:p>
            <a:pPr lvl="1"/>
            <a:r>
              <a:rPr lang="en-US"/>
              <a:t>Second level</a:t>
            </a:r>
          </a:p>
        </p:txBody>
      </p:sp>
      <p:sp>
        <p:nvSpPr>
          <p:cNvPr id="2" name="Title 1"/>
          <p:cNvSpPr>
            <a:spLocks noGrp="1"/>
          </p:cNvSpPr>
          <p:nvPr>
            <p:ph type="title"/>
          </p:nvPr>
        </p:nvSpPr>
        <p:spPr>
          <a:xfrm>
            <a:off x="377823" y="291415"/>
            <a:ext cx="8412480" cy="82296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77823" y="5205786"/>
            <a:ext cx="8412480" cy="548640"/>
          </a:xfrm>
        </p:spPr>
        <p:txBody>
          <a:bodyPr lIns="27432">
            <a:normAutofit/>
          </a:bodyPr>
          <a:lstStyle>
            <a:lvl1pPr>
              <a:defRPr sz="1400"/>
            </a:lvl1pPr>
          </a:lstStyle>
          <a:p>
            <a:pPr lvl="0"/>
            <a:r>
              <a:rPr lang="en-US"/>
              <a:t>Click to edit Master text styles</a:t>
            </a:r>
          </a:p>
        </p:txBody>
      </p:sp>
      <p:sp>
        <p:nvSpPr>
          <p:cNvPr id="13"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84502DB2-61AB-4B90-8679-EDD1B6A611C3}" type="datetime4">
              <a:rPr lang="en-US"/>
              <a:pPr/>
              <a:t>March 17, 2016</a:t>
            </a:fld>
            <a:endParaRPr dirty="0"/>
          </a:p>
        </p:txBody>
      </p:sp>
      <p:sp>
        <p:nvSpPr>
          <p:cNvPr id="14"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15"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8240162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hoto Boxes">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423863"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9" name="Content Placeholder 4"/>
          <p:cNvSpPr>
            <a:spLocks noGrp="1"/>
          </p:cNvSpPr>
          <p:nvPr>
            <p:ph sz="quarter" idx="24"/>
          </p:nvPr>
        </p:nvSpPr>
        <p:spPr>
          <a:xfrm>
            <a:off x="6172200"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0" name="Content Placeholder 4"/>
          <p:cNvSpPr>
            <a:spLocks noGrp="1"/>
          </p:cNvSpPr>
          <p:nvPr>
            <p:ph sz="quarter" idx="25"/>
          </p:nvPr>
        </p:nvSpPr>
        <p:spPr>
          <a:xfrm>
            <a:off x="3298032" y="1543205"/>
            <a:ext cx="2651760" cy="3383280"/>
          </a:xfrm>
          <a:prstGeom prst="roundRect">
            <a:avLst>
              <a:gd name="adj" fmla="val 4329"/>
            </a:avLst>
          </a:prstGeom>
          <a:solidFill>
            <a:schemeClr val="accent1"/>
          </a:solidFill>
        </p:spPr>
        <p:txBody>
          <a:bodyPr lIns="91440" tIns="91440" rIns="91440" bIns="91440">
            <a:normAutofit/>
          </a:bodyPr>
          <a:lstStyle>
            <a:lvl1pPr>
              <a:spcAft>
                <a:spcPts val="0"/>
              </a:spcAft>
              <a:defRPr sz="1400" b="1">
                <a:solidFill>
                  <a:schemeClr val="bg1"/>
                </a:solidFill>
              </a:defRPr>
            </a:lvl1pPr>
            <a:lvl2pPr>
              <a:defRPr sz="14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p:nvPr>
        </p:nvSpPr>
        <p:spPr>
          <a:xfrm>
            <a:off x="377823" y="291415"/>
            <a:ext cx="8412480" cy="822960"/>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377823" y="5063173"/>
            <a:ext cx="8412480" cy="548640"/>
          </a:xfrm>
        </p:spPr>
        <p:txBody>
          <a:bodyPr lIns="27432">
            <a:normAutofit/>
          </a:bodyPr>
          <a:lstStyle>
            <a:lvl1pPr>
              <a:defRPr sz="1400"/>
            </a:lvl1pPr>
          </a:lstStyle>
          <a:p>
            <a:pPr lvl="0"/>
            <a:r>
              <a:rPr lang="en-US"/>
              <a:t>Click to edit Master text styles</a:t>
            </a:r>
          </a:p>
        </p:txBody>
      </p:sp>
      <p:sp>
        <p:nvSpPr>
          <p:cNvPr id="7"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4E8E54FB-3503-41FD-8194-A4E820B9C14E}" type="datetime4">
              <a:rPr lang="en-US"/>
              <a:pPr/>
              <a:t>March 17, 2016</a:t>
            </a:fld>
            <a:endParaRPr dirty="0"/>
          </a:p>
        </p:txBody>
      </p:sp>
      <p:sp>
        <p:nvSpPr>
          <p:cNvPr id="8"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11"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73041525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 and Multi Content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7825" y="1539750"/>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6" name="Text Placeholder 3"/>
          <p:cNvSpPr>
            <a:spLocks noGrp="1"/>
          </p:cNvSpPr>
          <p:nvPr>
            <p:ph type="body" sz="quarter" idx="10"/>
          </p:nvPr>
        </p:nvSpPr>
        <p:spPr>
          <a:xfrm>
            <a:off x="377823" y="4996061"/>
            <a:ext cx="8412480" cy="548640"/>
          </a:xfrm>
        </p:spPr>
        <p:txBody>
          <a:bodyPr lIns="27432">
            <a:normAutofit/>
          </a:bodyPr>
          <a:lstStyle>
            <a:lvl1pPr>
              <a:defRPr sz="1400"/>
            </a:lvl1pPr>
          </a:lstStyle>
          <a:p>
            <a:pPr lvl="0"/>
            <a:r>
              <a:rPr lang="en-US"/>
              <a:t>Click to edit Master text styles</a:t>
            </a:r>
          </a:p>
        </p:txBody>
      </p:sp>
      <p:sp>
        <p:nvSpPr>
          <p:cNvPr id="7" name="Content Placeholder 2"/>
          <p:cNvSpPr>
            <a:spLocks noGrp="1"/>
          </p:cNvSpPr>
          <p:nvPr>
            <p:ph idx="16"/>
          </p:nvPr>
        </p:nvSpPr>
        <p:spPr>
          <a:xfrm>
            <a:off x="377825" y="3279344"/>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8" name="Content Placeholder 2"/>
          <p:cNvSpPr>
            <a:spLocks noGrp="1"/>
          </p:cNvSpPr>
          <p:nvPr>
            <p:ph idx="17"/>
          </p:nvPr>
        </p:nvSpPr>
        <p:spPr>
          <a:xfrm>
            <a:off x="4700587" y="1539750"/>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9" name="Content Placeholder 2"/>
          <p:cNvSpPr>
            <a:spLocks noGrp="1"/>
          </p:cNvSpPr>
          <p:nvPr>
            <p:ph idx="18"/>
          </p:nvPr>
        </p:nvSpPr>
        <p:spPr>
          <a:xfrm>
            <a:off x="4700587" y="3279344"/>
            <a:ext cx="4114800" cy="1645920"/>
          </a:xfrm>
          <a:prstGeom prst="roundRect">
            <a:avLst>
              <a:gd name="adj" fmla="val 7940"/>
            </a:avLst>
          </a:prstGeom>
          <a:ln>
            <a:solidFill>
              <a:schemeClr val="accent1"/>
            </a:solidFill>
          </a:ln>
        </p:spPr>
        <p:txBody>
          <a:bodyPr lIns="91440" tIns="91440" rIns="91440" bIns="91440">
            <a:normAutofit/>
          </a:bodyPr>
          <a:lstStyle>
            <a:lvl1pPr>
              <a:spcAft>
                <a:spcPts val="0"/>
              </a:spcAft>
              <a:defRPr sz="1400" b="1">
                <a:solidFill>
                  <a:schemeClr val="accent1"/>
                </a:solidFill>
              </a:defRPr>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0"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FF0CB917-0F8C-4522-84BF-5269190FA2EF}" type="datetime4">
              <a:rPr lang="en-US"/>
              <a:pPr/>
              <a:t>March 17, 2016</a:t>
            </a:fld>
            <a:endParaRPr dirty="0"/>
          </a:p>
        </p:txBody>
      </p:sp>
      <p:sp>
        <p:nvSpPr>
          <p:cNvPr id="11"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12"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184052287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85088197-B7DB-45E7-AE06-98088C895308}" type="datetime4">
              <a:rPr lang="en-US"/>
              <a:pPr/>
              <a:t>March 17, 2016</a:t>
            </a:fld>
            <a:endParaRPr dirty="0"/>
          </a:p>
        </p:txBody>
      </p:sp>
      <p:sp>
        <p:nvSpPr>
          <p:cNvPr id="6"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7"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300755131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61045" y="1029647"/>
            <a:ext cx="5486400" cy="4206240"/>
          </a:xfrm>
        </p:spPr>
        <p:txBody>
          <a:bodyPr>
            <a:normAutofit/>
          </a:bodyPr>
          <a:lstStyle>
            <a:lvl1pPr marL="117475" indent="-117475">
              <a:lnSpc>
                <a:spcPct val="90000"/>
              </a:lnSpc>
              <a:defRPr sz="2800" baseline="0">
                <a:solidFill>
                  <a:schemeClr val="accent1"/>
                </a:solidFill>
              </a:defRPr>
            </a:lvl1pPr>
          </a:lstStyle>
          <a:p>
            <a:r>
              <a:rPr lang="en-US"/>
              <a:t>Click to edit Master title style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14" name="Text Placeholder 13"/>
          <p:cNvSpPr>
            <a:spLocks noGrp="1"/>
          </p:cNvSpPr>
          <p:nvPr>
            <p:ph type="body" sz="quarter" idx="11"/>
          </p:nvPr>
        </p:nvSpPr>
        <p:spPr>
          <a:xfrm>
            <a:off x="462109" y="5746299"/>
            <a:ext cx="5486400" cy="1005840"/>
          </a:xfrm>
        </p:spPr>
        <p:txBody>
          <a:bodyPr/>
          <a:lstStyle>
            <a:lvl1pPr>
              <a:spcAft>
                <a:spcPts val="0"/>
              </a:spcAft>
              <a:defRPr sz="14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4774408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Quote with Color">
    <p:spTree>
      <p:nvGrpSpPr>
        <p:cNvPr id="1" name=""/>
        <p:cNvGrpSpPr/>
        <p:nvPr/>
      </p:nvGrpSpPr>
      <p:grpSpPr>
        <a:xfrm>
          <a:off x="0" y="0"/>
          <a:ext cx="0" cy="0"/>
          <a:chOff x="0" y="0"/>
          <a:chExt cx="0" cy="0"/>
        </a:xfrm>
      </p:grpSpPr>
      <p:sp>
        <p:nvSpPr>
          <p:cNvPr id="3" name="Rectangle 2"/>
          <p:cNvSpPr/>
          <p:nvPr userDrawn="1"/>
        </p:nvSpPr>
        <p:spPr>
          <a:xfrm>
            <a:off x="0" y="0"/>
            <a:ext cx="9144000" cy="5486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p:nvPr>
        </p:nvSpPr>
        <p:spPr>
          <a:xfrm>
            <a:off x="361045" y="1029647"/>
            <a:ext cx="5486400" cy="4206240"/>
          </a:xfrm>
        </p:spPr>
        <p:txBody>
          <a:bodyPr>
            <a:normAutofit/>
          </a:bodyPr>
          <a:lstStyle>
            <a:lvl1pPr marL="117475" indent="-117475">
              <a:lnSpc>
                <a:spcPct val="90000"/>
              </a:lnSpc>
              <a:defRPr sz="2800" baseline="0">
                <a:solidFill>
                  <a:schemeClr val="bg1"/>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7" name="Text Placeholder 13"/>
          <p:cNvSpPr>
            <a:spLocks noGrp="1"/>
          </p:cNvSpPr>
          <p:nvPr>
            <p:ph type="body" sz="quarter" idx="12"/>
          </p:nvPr>
        </p:nvSpPr>
        <p:spPr>
          <a:xfrm>
            <a:off x="462109" y="5746299"/>
            <a:ext cx="5486400" cy="1005840"/>
          </a:xfrm>
        </p:spPr>
        <p:txBody>
          <a:bodyPr/>
          <a:lstStyle>
            <a:lvl1pPr>
              <a:spcAft>
                <a:spcPts val="0"/>
              </a:spcAft>
              <a:defRPr sz="14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4860708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Quot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9144000" cy="3657600"/>
          </a:xfrm>
        </p:spPr>
        <p:txBody>
          <a:bodyPr/>
          <a:lstStyle/>
          <a:p>
            <a:r>
              <a:rPr lang="en-US"/>
              <a:t>Click icon to add picture</a:t>
            </a:r>
            <a:endParaRPr lang="en-US" dirty="0"/>
          </a:p>
        </p:txBody>
      </p:sp>
      <p:sp>
        <p:nvSpPr>
          <p:cNvPr id="2" name="Title 1"/>
          <p:cNvSpPr>
            <a:spLocks noGrp="1"/>
          </p:cNvSpPr>
          <p:nvPr>
            <p:ph type="title"/>
          </p:nvPr>
        </p:nvSpPr>
        <p:spPr>
          <a:xfrm>
            <a:off x="361045" y="4060272"/>
            <a:ext cx="6217920" cy="1280160"/>
          </a:xfrm>
        </p:spPr>
        <p:txBody>
          <a:bodyPr>
            <a:normAutofit/>
          </a:bodyPr>
          <a:lstStyle>
            <a:lvl1pPr marL="117475" indent="-117475">
              <a:lnSpc>
                <a:spcPct val="90000"/>
              </a:lnSpc>
              <a:defRPr sz="2800" baseline="0">
                <a:solidFill>
                  <a:schemeClr val="accent1"/>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7" name="Text Placeholder 13"/>
          <p:cNvSpPr>
            <a:spLocks noGrp="1"/>
          </p:cNvSpPr>
          <p:nvPr>
            <p:ph type="body" sz="quarter" idx="12"/>
          </p:nvPr>
        </p:nvSpPr>
        <p:spPr>
          <a:xfrm>
            <a:off x="462109" y="5418653"/>
            <a:ext cx="6126480" cy="1005840"/>
          </a:xfrm>
        </p:spPr>
        <p:txBody>
          <a:bodyPr/>
          <a:lstStyle>
            <a:lvl1pPr>
              <a:spcAft>
                <a:spcPts val="0"/>
              </a:spcAft>
              <a:defRPr sz="14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364943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8442" t="24487" r="7064" b="21017"/>
          <a:stretch/>
        </p:blipFill>
        <p:spPr>
          <a:xfrm>
            <a:off x="0" y="2990850"/>
            <a:ext cx="9144000" cy="2586038"/>
          </a:xfrm>
          <a:prstGeom prst="rect">
            <a:avLst/>
          </a:prstGeom>
        </p:spPr>
      </p:pic>
      <p:sp>
        <p:nvSpPr>
          <p:cNvPr id="2" name="Title 1"/>
          <p:cNvSpPr>
            <a:spLocks noGrp="1"/>
          </p:cNvSpPr>
          <p:nvPr>
            <p:ph type="ctrTitle"/>
          </p:nvPr>
        </p:nvSpPr>
        <p:spPr>
          <a:xfrm>
            <a:off x="337645" y="845103"/>
            <a:ext cx="7315200" cy="1371600"/>
          </a:xfrm>
        </p:spPr>
        <p:txBody>
          <a:bodyPr anchor="t">
            <a:normAutofit/>
          </a:bodyPr>
          <a:lstStyle>
            <a:lvl1pPr algn="l">
              <a:defRPr sz="4800">
                <a:solidFill>
                  <a:schemeClr val="bg1"/>
                </a:solidFill>
              </a:defRPr>
            </a:lvl1pPr>
          </a:lstStyle>
          <a:p>
            <a:r>
              <a:rPr lang="en-US"/>
              <a:t>Click to edit Master title style</a:t>
            </a:r>
            <a:endParaRPr lang="en-US" dirty="0"/>
          </a:p>
        </p:txBody>
      </p:sp>
      <p:sp>
        <p:nvSpPr>
          <p:cNvPr id="8" name="Rectangle 7"/>
          <p:cNvSpPr/>
          <p:nvPr userDrawn="1"/>
        </p:nvSpPr>
        <p:spPr>
          <a:xfrm>
            <a:off x="0" y="5472752"/>
            <a:ext cx="9144000" cy="13852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Tree>
    <p:extLst>
      <p:ext uri="{BB962C8B-B14F-4D97-AF65-F5344CB8AC3E}">
        <p14:creationId xmlns:p14="http://schemas.microsoft.com/office/powerpoint/2010/main" val="270184402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6 Divider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111" r="10000"/>
          <a:stretch/>
        </p:blipFill>
        <p:spPr>
          <a:xfrm>
            <a:off x="0" y="0"/>
            <a:ext cx="9144000" cy="6858000"/>
          </a:xfrm>
          <a:prstGeom prst="rect">
            <a:avLst/>
          </a:prstGeom>
        </p:spPr>
      </p:pic>
      <p:sp>
        <p:nvSpPr>
          <p:cNvPr id="8" name="Round Same Side Corner Rectangle 7"/>
          <p:cNvSpPr/>
          <p:nvPr userDrawn="1"/>
        </p:nvSpPr>
        <p:spPr>
          <a:xfrm rot="5400000">
            <a:off x="2024168" y="1900133"/>
            <a:ext cx="1803825" cy="5852160"/>
          </a:xfrm>
          <a:prstGeom prst="round2Same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ctrTitle"/>
          </p:nvPr>
        </p:nvSpPr>
        <p:spPr>
          <a:xfrm>
            <a:off x="286081" y="4219464"/>
            <a:ext cx="5394960" cy="1188720"/>
          </a:xfrm>
        </p:spPr>
        <p:txBody>
          <a:bodyPr anchor="t">
            <a:normAutofit/>
          </a:bodyPr>
          <a:lstStyle>
            <a:lvl1pPr algn="l">
              <a:defRPr sz="4800">
                <a:solidFill>
                  <a:schemeClr val="bg1"/>
                </a:solidFill>
              </a:defRPr>
            </a:lvl1pPr>
          </a:lstStyle>
          <a:p>
            <a:r>
              <a:rPr lang="en-US"/>
              <a:t>Click to edit Master title style</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5200" y="6256563"/>
            <a:ext cx="1545336" cy="431368"/>
          </a:xfrm>
          <a:prstGeom prst="rect">
            <a:avLst/>
          </a:prstGeom>
        </p:spPr>
      </p:pic>
    </p:spTree>
    <p:extLst>
      <p:ext uri="{BB962C8B-B14F-4D97-AF65-F5344CB8AC3E}">
        <p14:creationId xmlns:p14="http://schemas.microsoft.com/office/powerpoint/2010/main" val="2845319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5 Divider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12052"/>
          <a:stretch/>
        </p:blipFill>
        <p:spPr>
          <a:xfrm>
            <a:off x="0" y="0"/>
            <a:ext cx="9144000" cy="6858000"/>
          </a:xfrm>
          <a:prstGeom prst="rect">
            <a:avLst/>
          </a:prstGeom>
        </p:spPr>
      </p:pic>
      <p:sp>
        <p:nvSpPr>
          <p:cNvPr id="2" name="Title 1"/>
          <p:cNvSpPr>
            <a:spLocks noGrp="1"/>
          </p:cNvSpPr>
          <p:nvPr>
            <p:ph type="ctrTitle"/>
          </p:nvPr>
        </p:nvSpPr>
        <p:spPr>
          <a:xfrm>
            <a:off x="0" y="3659188"/>
            <a:ext cx="9144000" cy="1828800"/>
          </a:xfrm>
          <a:solidFill>
            <a:srgbClr val="FFFFFF">
              <a:alpha val="85098"/>
            </a:srgbClr>
          </a:solidFill>
        </p:spPr>
        <p:txBody>
          <a:bodyPr vert="horz" lIns="274320" tIns="274320" rIns="0" bIns="0" rtlCol="0" anchor="t">
            <a:noAutofit/>
          </a:bodyPr>
          <a:lstStyle>
            <a:lvl1pPr>
              <a:defRPr lang="en-US" sz="4800" dirty="0">
                <a:solidFill>
                  <a:schemeClr val="tx1"/>
                </a:solidFill>
              </a:defRPr>
            </a:lvl1pPr>
          </a:lstStyle>
          <a:p>
            <a:pPr marL="0" lvl="0"/>
            <a:r>
              <a:rPr lang="en-US"/>
              <a:t>Click to edit Master 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5200" y="6256563"/>
            <a:ext cx="1545336" cy="431368"/>
          </a:xfrm>
          <a:prstGeom prst="rect">
            <a:avLst/>
          </a:prstGeom>
        </p:spPr>
      </p:pic>
    </p:spTree>
    <p:extLst>
      <p:ext uri="{BB962C8B-B14F-4D97-AF65-F5344CB8AC3E}">
        <p14:creationId xmlns:p14="http://schemas.microsoft.com/office/powerpoint/2010/main" val="84399970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type="title" preserve="1">
  <p:cSld name="9 Divider Slide">
    <p:spTree>
      <p:nvGrpSpPr>
        <p:cNvPr id="1" name=""/>
        <p:cNvGrpSpPr/>
        <p:nvPr/>
      </p:nvGrpSpPr>
      <p:grpSpPr>
        <a:xfrm>
          <a:off x="0" y="0"/>
          <a:ext cx="0" cy="0"/>
          <a:chOff x="0" y="0"/>
          <a:chExt cx="0" cy="0"/>
        </a:xfrm>
      </p:grpSpPr>
      <p:sp>
        <p:nvSpPr>
          <p:cNvPr id="4" name="Rectangle 3"/>
          <p:cNvSpPr/>
          <p:nvPr userDrawn="1"/>
        </p:nvSpPr>
        <p:spPr bwMode="auto">
          <a:xfrm>
            <a:off x="0" y="0"/>
            <a:ext cx="9144000" cy="3657600"/>
          </a:xfrm>
          <a:prstGeom prst="rect">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8447" t="24997" r="7037" b="20693"/>
          <a:stretch/>
        </p:blipFill>
        <p:spPr>
          <a:xfrm>
            <a:off x="0" y="1185863"/>
            <a:ext cx="9144000" cy="2576512"/>
          </a:xfrm>
          <a:prstGeom prst="rect">
            <a:avLst/>
          </a:prstGeom>
        </p:spPr>
      </p:pic>
      <p:sp>
        <p:nvSpPr>
          <p:cNvPr id="10" name="Rectangle 9"/>
          <p:cNvSpPr/>
          <p:nvPr userDrawn="1"/>
        </p:nvSpPr>
        <p:spPr>
          <a:xfrm>
            <a:off x="1" y="3657809"/>
            <a:ext cx="9144000" cy="320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337645" y="2046632"/>
            <a:ext cx="7315200" cy="1371600"/>
          </a:xfrm>
        </p:spPr>
        <p:txBody>
          <a:bodyPr anchor="t">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3830347"/>
            <a:ext cx="6766560" cy="1554480"/>
          </a:xfrm>
        </p:spPr>
        <p:txBody>
          <a:bodyPr>
            <a:normAutofit/>
          </a:bodyPr>
          <a:lstStyle>
            <a:lvl1pPr marL="0" indent="0" algn="l">
              <a:buNone/>
              <a:defRPr sz="28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Tree>
    <p:extLst>
      <p:ext uri="{BB962C8B-B14F-4D97-AF65-F5344CB8AC3E}">
        <p14:creationId xmlns:p14="http://schemas.microsoft.com/office/powerpoint/2010/main" val="37817190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10 Divider Slide">
    <p:spTree>
      <p:nvGrpSpPr>
        <p:cNvPr id="1" name=""/>
        <p:cNvGrpSpPr/>
        <p:nvPr/>
      </p:nvGrpSpPr>
      <p:grpSpPr>
        <a:xfrm>
          <a:off x="0" y="0"/>
          <a:ext cx="0" cy="0"/>
          <a:chOff x="0" y="0"/>
          <a:chExt cx="0" cy="0"/>
        </a:xfrm>
      </p:grpSpPr>
      <p:sp>
        <p:nvSpPr>
          <p:cNvPr id="15" name="Rectangle 14"/>
          <p:cNvSpPr/>
          <p:nvPr userDrawn="1"/>
        </p:nvSpPr>
        <p:spPr bwMode="auto">
          <a:xfrm>
            <a:off x="0" y="0"/>
            <a:ext cx="9144000" cy="3657600"/>
          </a:xfrm>
          <a:prstGeom prst="rect">
            <a:avLst/>
          </a:prstGeom>
          <a:solidFill>
            <a:schemeClr val="accent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8447" t="24997" r="7037" b="20693"/>
          <a:stretch/>
        </p:blipFill>
        <p:spPr>
          <a:xfrm>
            <a:off x="0" y="1185863"/>
            <a:ext cx="9144000" cy="2576512"/>
          </a:xfrm>
          <a:prstGeom prst="rect">
            <a:avLst/>
          </a:prstGeom>
        </p:spPr>
      </p:pic>
      <p:sp>
        <p:nvSpPr>
          <p:cNvPr id="2" name="Title 1"/>
          <p:cNvSpPr>
            <a:spLocks noGrp="1"/>
          </p:cNvSpPr>
          <p:nvPr>
            <p:ph type="ctrTitle"/>
          </p:nvPr>
        </p:nvSpPr>
        <p:spPr>
          <a:xfrm>
            <a:off x="337645" y="2046632"/>
            <a:ext cx="7315200" cy="1371600"/>
          </a:xfrm>
        </p:spPr>
        <p:txBody>
          <a:bodyPr anchor="t">
            <a:normAutofit/>
          </a:bodyPr>
          <a:lstStyle>
            <a:lvl1pPr algn="l">
              <a:defRPr sz="4800">
                <a:solidFill>
                  <a:schemeClr val="bg1"/>
                </a:solidFill>
              </a:defRPr>
            </a:lvl1pPr>
          </a:lstStyle>
          <a:p>
            <a:r>
              <a:rPr lang="en-US"/>
              <a:t>Click to edit Master title style</a:t>
            </a:r>
            <a:endParaRPr lang="en-US" dirty="0"/>
          </a:p>
        </p:txBody>
      </p:sp>
      <p:sp>
        <p:nvSpPr>
          <p:cNvPr id="18" name="Rectangle 17"/>
          <p:cNvSpPr/>
          <p:nvPr userDrawn="1"/>
        </p:nvSpPr>
        <p:spPr>
          <a:xfrm>
            <a:off x="1" y="3657809"/>
            <a:ext cx="9144000" cy="32001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3" name="Subtitle 2"/>
          <p:cNvSpPr>
            <a:spLocks noGrp="1"/>
          </p:cNvSpPr>
          <p:nvPr>
            <p:ph type="subTitle" idx="1"/>
          </p:nvPr>
        </p:nvSpPr>
        <p:spPr>
          <a:xfrm>
            <a:off x="337645" y="3871291"/>
            <a:ext cx="6766560" cy="548640"/>
          </a:xfrm>
        </p:spPr>
        <p:txBody>
          <a:bodyPr>
            <a:normAutofit/>
          </a:bodyPr>
          <a:lstStyle>
            <a:lvl1pPr marL="0" indent="0" algn="l">
              <a:buNone/>
              <a:defRPr sz="14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0"/>
          </p:nvPr>
        </p:nvSpPr>
        <p:spPr>
          <a:xfrm>
            <a:off x="337645" y="4520297"/>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a:t>Click to edit Master text styles</a:t>
            </a:r>
          </a:p>
          <a:p>
            <a:pPr lvl="1"/>
            <a:r>
              <a:rPr lang="en-US"/>
              <a:t>Second level</a:t>
            </a:r>
          </a:p>
        </p:txBody>
      </p:sp>
      <p:sp>
        <p:nvSpPr>
          <p:cNvPr id="10" name="Text Placeholder 7"/>
          <p:cNvSpPr>
            <a:spLocks noGrp="1"/>
          </p:cNvSpPr>
          <p:nvPr>
            <p:ph type="body" sz="quarter" idx="11"/>
          </p:nvPr>
        </p:nvSpPr>
        <p:spPr>
          <a:xfrm>
            <a:off x="2492999" y="4520297"/>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a:t>Click to edit Master text styles</a:t>
            </a:r>
          </a:p>
          <a:p>
            <a:pPr lvl="1"/>
            <a:r>
              <a:rPr lang="en-US"/>
              <a:t>Second level</a:t>
            </a:r>
          </a:p>
        </p:txBody>
      </p:sp>
      <p:sp>
        <p:nvSpPr>
          <p:cNvPr id="11" name="Text Placeholder 7"/>
          <p:cNvSpPr>
            <a:spLocks noGrp="1"/>
          </p:cNvSpPr>
          <p:nvPr>
            <p:ph type="body" sz="quarter" idx="12"/>
          </p:nvPr>
        </p:nvSpPr>
        <p:spPr>
          <a:xfrm>
            <a:off x="4648353" y="4495800"/>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a:t>Click to edit Master text styles</a:t>
            </a:r>
          </a:p>
          <a:p>
            <a:pPr lvl="1"/>
            <a:r>
              <a:rPr lang="en-US"/>
              <a:t>Second level</a:t>
            </a:r>
          </a:p>
        </p:txBody>
      </p:sp>
      <p:sp>
        <p:nvSpPr>
          <p:cNvPr id="13" name="Text Placeholder 7"/>
          <p:cNvSpPr>
            <a:spLocks noGrp="1"/>
          </p:cNvSpPr>
          <p:nvPr>
            <p:ph type="body" sz="quarter" idx="13"/>
          </p:nvPr>
        </p:nvSpPr>
        <p:spPr>
          <a:xfrm>
            <a:off x="6803708" y="4495800"/>
            <a:ext cx="2011680" cy="1645920"/>
          </a:xfrm>
        </p:spPr>
        <p:txBody>
          <a:bodyPr>
            <a:normAutofit/>
          </a:bodyPr>
          <a:lstStyle>
            <a:lvl1pPr>
              <a:spcAft>
                <a:spcPts val="0"/>
              </a:spcAft>
              <a:defRPr sz="1400" b="1">
                <a:solidFill>
                  <a:schemeClr val="tx1"/>
                </a:solidFill>
              </a:defRPr>
            </a:lvl1pPr>
            <a:lvl2pPr marL="0" indent="0">
              <a:spcBef>
                <a:spcPts val="0"/>
              </a:spcBef>
              <a:spcAft>
                <a:spcPts val="0"/>
              </a:spcAft>
              <a:buNone/>
              <a:defRPr sz="1400"/>
            </a:lvl2pPr>
            <a:lvl3pPr>
              <a:spcBef>
                <a:spcPts val="0"/>
              </a:spcBef>
              <a:spcAft>
                <a:spcPts val="0"/>
              </a:spcAft>
              <a:defRPr/>
            </a:lvl3pPr>
            <a:lvl4pPr>
              <a:spcBef>
                <a:spcPts val="0"/>
              </a:spcBef>
              <a:spcAft>
                <a:spcPts val="0"/>
              </a:spcAft>
              <a:defRPr/>
            </a:lvl4pPr>
            <a:lvl5pPr>
              <a:spcBef>
                <a:spcPts val="0"/>
              </a:spcBef>
              <a:spcAft>
                <a:spcPts val="0"/>
              </a:spcAft>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462671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Continuous Loop CL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547" y="6270097"/>
            <a:ext cx="1536190" cy="406719"/>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2160" t="11269" r="6599" b="21492"/>
          <a:stretch/>
        </p:blipFill>
        <p:spPr>
          <a:xfrm>
            <a:off x="0" y="3516313"/>
            <a:ext cx="9144000" cy="3043237"/>
          </a:xfrm>
          <a:prstGeom prst="rect">
            <a:avLst/>
          </a:prstGeom>
        </p:spPr>
      </p:pic>
      <p:pic>
        <p:nvPicPr>
          <p:cNvPr id="19" name="Picture 18"/>
          <p:cNvPicPr>
            <a:picLocks noChangeAspect="1"/>
          </p:cNvPicPr>
          <p:nvPr userDrawn="1"/>
        </p:nvPicPr>
        <p:blipFill rotWithShape="1">
          <a:blip r:embed="rId4">
            <a:extLst>
              <a:ext uri="{28A0092B-C50C-407E-A947-70E740481C1C}">
                <a14:useLocalDpi xmlns:a14="http://schemas.microsoft.com/office/drawing/2010/main" val="0"/>
              </a:ext>
            </a:extLst>
          </a:blip>
          <a:srcRect l="2160" t="11269" r="6599" b="21492"/>
          <a:stretch/>
        </p:blipFill>
        <p:spPr>
          <a:xfrm>
            <a:off x="0" y="3516313"/>
            <a:ext cx="9144000" cy="3043237"/>
          </a:xfrm>
          <a:prstGeom prst="rect">
            <a:avLst/>
          </a:prstGeom>
        </p:spPr>
      </p:pic>
      <p:pic>
        <p:nvPicPr>
          <p:cNvPr id="20" name="Picture 19"/>
          <p:cNvPicPr>
            <a:picLocks noChangeAspect="1"/>
          </p:cNvPicPr>
          <p:nvPr userDrawn="1"/>
        </p:nvPicPr>
        <p:blipFill rotWithShape="1">
          <a:blip r:embed="rId5">
            <a:extLst>
              <a:ext uri="{28A0092B-C50C-407E-A947-70E740481C1C}">
                <a14:useLocalDpi xmlns:a14="http://schemas.microsoft.com/office/drawing/2010/main" val="0"/>
              </a:ext>
            </a:extLst>
          </a:blip>
          <a:srcRect l="2160" t="11269" r="6599" b="21492"/>
          <a:stretch/>
        </p:blipFill>
        <p:spPr>
          <a:xfrm>
            <a:off x="0" y="3516313"/>
            <a:ext cx="9144000" cy="3043237"/>
          </a:xfrm>
          <a:prstGeom prst="rect">
            <a:avLst/>
          </a:prstGeom>
        </p:spPr>
      </p:pic>
      <p:pic>
        <p:nvPicPr>
          <p:cNvPr id="22" name="Picture 21"/>
          <p:cNvPicPr>
            <a:picLocks noChangeAspect="1"/>
          </p:cNvPicPr>
          <p:nvPr userDrawn="1"/>
        </p:nvPicPr>
        <p:blipFill rotWithShape="1">
          <a:blip r:embed="rId6">
            <a:extLst>
              <a:ext uri="{28A0092B-C50C-407E-A947-70E740481C1C}">
                <a14:useLocalDpi xmlns:a14="http://schemas.microsoft.com/office/drawing/2010/main" val="0"/>
              </a:ext>
            </a:extLst>
          </a:blip>
          <a:srcRect l="2160" t="11269" r="6599" b="21492"/>
          <a:stretch/>
        </p:blipFill>
        <p:spPr>
          <a:xfrm>
            <a:off x="0" y="3516313"/>
            <a:ext cx="9144000" cy="3043237"/>
          </a:xfrm>
          <a:prstGeom prst="rect">
            <a:avLst/>
          </a:prstGeom>
        </p:spPr>
      </p:pic>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2160" t="11269" r="6599" b="21492"/>
          <a:stretch/>
        </p:blipFill>
        <p:spPr>
          <a:xfrm>
            <a:off x="0" y="3516313"/>
            <a:ext cx="9144000" cy="3043237"/>
          </a:xfrm>
          <a:prstGeom prst="rect">
            <a:avLst/>
          </a:prstGeom>
        </p:spPr>
      </p:pic>
    </p:spTree>
    <p:extLst>
      <p:ext uri="{BB962C8B-B14F-4D97-AF65-F5344CB8AC3E}">
        <p14:creationId xmlns:p14="http://schemas.microsoft.com/office/powerpoint/2010/main" val="54448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22" presetClass="entr" presetSubtype="8" fill="hold" nodeType="withEffect">
                                  <p:stCondLst>
                                    <p:cond delay="40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2000"/>
                                        <p:tgtEl>
                                          <p:spTgt spid="19"/>
                                        </p:tgtEl>
                                      </p:cBhvr>
                                    </p:animEffect>
                                  </p:childTnLst>
                                </p:cTn>
                              </p:par>
                              <p:par>
                                <p:cTn id="11" presetID="22" presetClass="entr" presetSubtype="8" fill="hold" nodeType="withEffect">
                                  <p:stCondLst>
                                    <p:cond delay="800"/>
                                  </p:stCondLst>
                                  <p:childTnLst>
                                    <p:set>
                                      <p:cBhvr>
                                        <p:cTn id="12" dur="1" fill="hold">
                                          <p:stCondLst>
                                            <p:cond delay="0"/>
                                          </p:stCondLst>
                                        </p:cTn>
                                        <p:tgtEl>
                                          <p:spTgt spid="20"/>
                                        </p:tgtEl>
                                        <p:attrNameLst>
                                          <p:attrName>style.visibility</p:attrName>
                                        </p:attrNameLst>
                                      </p:cBhvr>
                                      <p:to>
                                        <p:strVal val="visible"/>
                                      </p:to>
                                    </p:set>
                                    <p:animEffect transition="in" filter="wipe(left)">
                                      <p:cBhvr>
                                        <p:cTn id="13" dur="2000"/>
                                        <p:tgtEl>
                                          <p:spTgt spid="20"/>
                                        </p:tgtEl>
                                      </p:cBhvr>
                                    </p:animEffect>
                                  </p:childTnLst>
                                </p:cTn>
                              </p:par>
                              <p:par>
                                <p:cTn id="14" presetID="22" presetClass="entr" presetSubtype="8" fill="hold" nodeType="withEffect">
                                  <p:stCondLst>
                                    <p:cond delay="120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2000"/>
                                        <p:tgtEl>
                                          <p:spTgt spid="22"/>
                                        </p:tgtEl>
                                      </p:cBhvr>
                                    </p:animEffect>
                                  </p:childTnLst>
                                </p:cTn>
                              </p:par>
                              <p:par>
                                <p:cTn id="17" presetID="22" presetClass="entr" presetSubtype="8" fill="hold" nodeType="withEffect">
                                  <p:stCondLst>
                                    <p:cond delay="160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2000"/>
                                        <p:tgtEl>
                                          <p:spTgt spid="23"/>
                                        </p:tgtEl>
                                      </p:cBhvr>
                                    </p:animEffect>
                                  </p:childTnLst>
                                </p:cTn>
                              </p:par>
                              <p:par>
                                <p:cTn id="20" presetID="22" presetClass="exit" presetSubtype="8" fill="hold" nodeType="withEffect">
                                  <p:stCondLst>
                                    <p:cond delay="2000"/>
                                  </p:stCondLst>
                                  <p:childTnLst>
                                    <p:animEffect transition="out" filter="wipe(left)">
                                      <p:cBhvr>
                                        <p:cTn id="21" dur="2000"/>
                                        <p:tgtEl>
                                          <p:spTgt spid="15"/>
                                        </p:tgtEl>
                                      </p:cBhvr>
                                    </p:animEffect>
                                    <p:set>
                                      <p:cBhvr>
                                        <p:cTn id="22" dur="1" fill="hold">
                                          <p:stCondLst>
                                            <p:cond delay="1999"/>
                                          </p:stCondLst>
                                        </p:cTn>
                                        <p:tgtEl>
                                          <p:spTgt spid="15"/>
                                        </p:tgtEl>
                                        <p:attrNameLst>
                                          <p:attrName>style.visibility</p:attrName>
                                        </p:attrNameLst>
                                      </p:cBhvr>
                                      <p:to>
                                        <p:strVal val="hidden"/>
                                      </p:to>
                                    </p:set>
                                  </p:childTnLst>
                                </p:cTn>
                              </p:par>
                              <p:par>
                                <p:cTn id="23" presetID="22" presetClass="exit" presetSubtype="8" fill="hold" nodeType="withEffect">
                                  <p:stCondLst>
                                    <p:cond delay="2400"/>
                                  </p:stCondLst>
                                  <p:childTnLst>
                                    <p:animEffect transition="out" filter="wipe(left)">
                                      <p:cBhvr>
                                        <p:cTn id="24" dur="2000"/>
                                        <p:tgtEl>
                                          <p:spTgt spid="19"/>
                                        </p:tgtEl>
                                      </p:cBhvr>
                                    </p:animEffect>
                                    <p:set>
                                      <p:cBhvr>
                                        <p:cTn id="25" dur="1" fill="hold">
                                          <p:stCondLst>
                                            <p:cond delay="1999"/>
                                          </p:stCondLst>
                                        </p:cTn>
                                        <p:tgtEl>
                                          <p:spTgt spid="19"/>
                                        </p:tgtEl>
                                        <p:attrNameLst>
                                          <p:attrName>style.visibility</p:attrName>
                                        </p:attrNameLst>
                                      </p:cBhvr>
                                      <p:to>
                                        <p:strVal val="hidden"/>
                                      </p:to>
                                    </p:set>
                                  </p:childTnLst>
                                </p:cTn>
                              </p:par>
                              <p:par>
                                <p:cTn id="26" presetID="22" presetClass="exit" presetSubtype="8" fill="hold" nodeType="withEffect">
                                  <p:stCondLst>
                                    <p:cond delay="2800"/>
                                  </p:stCondLst>
                                  <p:childTnLst>
                                    <p:animEffect transition="out" filter="wipe(left)">
                                      <p:cBhvr>
                                        <p:cTn id="27" dur="2000"/>
                                        <p:tgtEl>
                                          <p:spTgt spid="20"/>
                                        </p:tgtEl>
                                      </p:cBhvr>
                                    </p:animEffect>
                                    <p:set>
                                      <p:cBhvr>
                                        <p:cTn id="28" dur="1" fill="hold">
                                          <p:stCondLst>
                                            <p:cond delay="1999"/>
                                          </p:stCondLst>
                                        </p:cTn>
                                        <p:tgtEl>
                                          <p:spTgt spid="20"/>
                                        </p:tgtEl>
                                        <p:attrNameLst>
                                          <p:attrName>style.visibility</p:attrName>
                                        </p:attrNameLst>
                                      </p:cBhvr>
                                      <p:to>
                                        <p:strVal val="hidden"/>
                                      </p:to>
                                    </p:set>
                                  </p:childTnLst>
                                </p:cTn>
                              </p:par>
                              <p:par>
                                <p:cTn id="29" presetID="22" presetClass="exit" presetSubtype="8" fill="hold" nodeType="withEffect">
                                  <p:stCondLst>
                                    <p:cond delay="3200"/>
                                  </p:stCondLst>
                                  <p:childTnLst>
                                    <p:animEffect transition="out" filter="wipe(left)">
                                      <p:cBhvr>
                                        <p:cTn id="30" dur="2000"/>
                                        <p:tgtEl>
                                          <p:spTgt spid="22"/>
                                        </p:tgtEl>
                                      </p:cBhvr>
                                    </p:animEffect>
                                    <p:set>
                                      <p:cBhvr>
                                        <p:cTn id="31" dur="1" fill="hold">
                                          <p:stCondLst>
                                            <p:cond delay="1999"/>
                                          </p:stCondLst>
                                        </p:cTn>
                                        <p:tgtEl>
                                          <p:spTgt spid="22"/>
                                        </p:tgtEl>
                                        <p:attrNameLst>
                                          <p:attrName>style.visibility</p:attrName>
                                        </p:attrNameLst>
                                      </p:cBhvr>
                                      <p:to>
                                        <p:strVal val="hidden"/>
                                      </p:to>
                                    </p:set>
                                  </p:childTnLst>
                                </p:cTn>
                              </p:par>
                              <p:par>
                                <p:cTn id="32" presetID="22" presetClass="exit" presetSubtype="8" fill="hold" nodeType="withEffect">
                                  <p:stCondLst>
                                    <p:cond delay="3400"/>
                                  </p:stCondLst>
                                  <p:childTnLst>
                                    <p:animEffect transition="out" filter="wipe(left)">
                                      <p:cBhvr>
                                        <p:cTn id="33" dur="2000"/>
                                        <p:tgtEl>
                                          <p:spTgt spid="23"/>
                                        </p:tgtEl>
                                      </p:cBhvr>
                                    </p:animEffect>
                                    <p:set>
                                      <p:cBhvr>
                                        <p:cTn id="34" dur="1" fill="hold">
                                          <p:stCondLst>
                                            <p:cond delay="19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Single Loop CL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547" y="6270097"/>
            <a:ext cx="1536190" cy="406719"/>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2160" t="11269" r="6599" b="21492"/>
          <a:stretch/>
        </p:blipFill>
        <p:spPr>
          <a:xfrm>
            <a:off x="0" y="3516313"/>
            <a:ext cx="9144000" cy="3043237"/>
          </a:xfrm>
          <a:prstGeom prst="rect">
            <a:avLst/>
          </a:prstGeom>
        </p:spPr>
      </p:pic>
      <p:pic>
        <p:nvPicPr>
          <p:cNvPr id="17" name="Picture 16"/>
          <p:cNvPicPr>
            <a:picLocks noChangeAspect="1"/>
          </p:cNvPicPr>
          <p:nvPr userDrawn="1"/>
        </p:nvPicPr>
        <p:blipFill rotWithShape="1">
          <a:blip r:embed="rId4">
            <a:extLst>
              <a:ext uri="{28A0092B-C50C-407E-A947-70E740481C1C}">
                <a14:useLocalDpi xmlns:a14="http://schemas.microsoft.com/office/drawing/2010/main" val="0"/>
              </a:ext>
            </a:extLst>
          </a:blip>
          <a:srcRect l="2160" t="11269" r="6599" b="21492"/>
          <a:stretch/>
        </p:blipFill>
        <p:spPr>
          <a:xfrm>
            <a:off x="0" y="3516313"/>
            <a:ext cx="9144000" cy="3043237"/>
          </a:xfrm>
          <a:prstGeom prst="rect">
            <a:avLst/>
          </a:prstGeom>
        </p:spPr>
      </p:pic>
      <p:pic>
        <p:nvPicPr>
          <p:cNvPr id="18" name="Picture 17"/>
          <p:cNvPicPr>
            <a:picLocks noChangeAspect="1"/>
          </p:cNvPicPr>
          <p:nvPr userDrawn="1"/>
        </p:nvPicPr>
        <p:blipFill rotWithShape="1">
          <a:blip r:embed="rId5">
            <a:extLst>
              <a:ext uri="{28A0092B-C50C-407E-A947-70E740481C1C}">
                <a14:useLocalDpi xmlns:a14="http://schemas.microsoft.com/office/drawing/2010/main" val="0"/>
              </a:ext>
            </a:extLst>
          </a:blip>
          <a:srcRect l="2160" t="11269" r="6599" b="21492"/>
          <a:stretch/>
        </p:blipFill>
        <p:spPr>
          <a:xfrm>
            <a:off x="0" y="3516313"/>
            <a:ext cx="9144000" cy="3043237"/>
          </a:xfrm>
          <a:prstGeom prst="rect">
            <a:avLst/>
          </a:prstGeom>
        </p:spPr>
      </p:pic>
      <p:pic>
        <p:nvPicPr>
          <p:cNvPr id="19" name="Picture 18"/>
          <p:cNvPicPr>
            <a:picLocks noChangeAspect="1"/>
          </p:cNvPicPr>
          <p:nvPr userDrawn="1"/>
        </p:nvPicPr>
        <p:blipFill rotWithShape="1">
          <a:blip r:embed="rId6">
            <a:extLst>
              <a:ext uri="{28A0092B-C50C-407E-A947-70E740481C1C}">
                <a14:useLocalDpi xmlns:a14="http://schemas.microsoft.com/office/drawing/2010/main" val="0"/>
              </a:ext>
            </a:extLst>
          </a:blip>
          <a:srcRect l="2160" t="11269" r="6599" b="21492"/>
          <a:stretch/>
        </p:blipFill>
        <p:spPr>
          <a:xfrm>
            <a:off x="0" y="3516313"/>
            <a:ext cx="9144000" cy="3043237"/>
          </a:xfrm>
          <a:prstGeom prst="rect">
            <a:avLst/>
          </a:prstGeom>
        </p:spPr>
      </p:pic>
      <p:pic>
        <p:nvPicPr>
          <p:cNvPr id="25" name="Picture 24"/>
          <p:cNvPicPr>
            <a:picLocks noChangeAspect="1"/>
          </p:cNvPicPr>
          <p:nvPr userDrawn="1"/>
        </p:nvPicPr>
        <p:blipFill rotWithShape="1">
          <a:blip r:embed="rId7">
            <a:extLst>
              <a:ext uri="{28A0092B-C50C-407E-A947-70E740481C1C}">
                <a14:useLocalDpi xmlns:a14="http://schemas.microsoft.com/office/drawing/2010/main" val="0"/>
              </a:ext>
            </a:extLst>
          </a:blip>
          <a:srcRect l="2160" t="11269" r="6599" b="21492"/>
          <a:stretch/>
        </p:blipFill>
        <p:spPr>
          <a:xfrm>
            <a:off x="0" y="3516313"/>
            <a:ext cx="9144000" cy="3043237"/>
          </a:xfrm>
          <a:prstGeom prst="rect">
            <a:avLst/>
          </a:prstGeom>
        </p:spPr>
      </p:pic>
    </p:spTree>
    <p:extLst>
      <p:ext uri="{BB962C8B-B14F-4D97-AF65-F5344CB8AC3E}">
        <p14:creationId xmlns:p14="http://schemas.microsoft.com/office/powerpoint/2010/main" val="171815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000"/>
                                        <p:tgtEl>
                                          <p:spTgt spid="15"/>
                                        </p:tgtEl>
                                      </p:cBhvr>
                                    </p:animEffect>
                                  </p:childTnLst>
                                </p:cTn>
                              </p:par>
                              <p:par>
                                <p:cTn id="8" presetID="22" presetClass="entr" presetSubtype="8" fill="hold" nodeType="withEffect">
                                  <p:stCondLst>
                                    <p:cond delay="40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2000"/>
                                        <p:tgtEl>
                                          <p:spTgt spid="17"/>
                                        </p:tgtEl>
                                      </p:cBhvr>
                                    </p:animEffect>
                                  </p:childTnLst>
                                </p:cTn>
                              </p:par>
                              <p:par>
                                <p:cTn id="11" presetID="22" presetClass="entr" presetSubtype="8" fill="hold" nodeType="withEffect">
                                  <p:stCondLst>
                                    <p:cond delay="800"/>
                                  </p:stCondLst>
                                  <p:childTnLst>
                                    <p:set>
                                      <p:cBhvr>
                                        <p:cTn id="12" dur="1" fill="hold">
                                          <p:stCondLst>
                                            <p:cond delay="0"/>
                                          </p:stCondLst>
                                        </p:cTn>
                                        <p:tgtEl>
                                          <p:spTgt spid="18"/>
                                        </p:tgtEl>
                                        <p:attrNameLst>
                                          <p:attrName>style.visibility</p:attrName>
                                        </p:attrNameLst>
                                      </p:cBhvr>
                                      <p:to>
                                        <p:strVal val="visible"/>
                                      </p:to>
                                    </p:set>
                                    <p:animEffect transition="in" filter="wipe(left)">
                                      <p:cBhvr>
                                        <p:cTn id="13" dur="2000"/>
                                        <p:tgtEl>
                                          <p:spTgt spid="18"/>
                                        </p:tgtEl>
                                      </p:cBhvr>
                                    </p:animEffect>
                                  </p:childTnLst>
                                </p:cTn>
                              </p:par>
                              <p:par>
                                <p:cTn id="14" presetID="22" presetClass="entr" presetSubtype="8" fill="hold" nodeType="withEffect">
                                  <p:stCondLst>
                                    <p:cond delay="12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par>
                                <p:cTn id="17" presetID="22" presetClass="entr" presetSubtype="8" fill="hold" nodeType="withEffect">
                                  <p:stCondLst>
                                    <p:cond delay="160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Continuous Loop">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l="11028" t="18829" r="6980" b="18650"/>
          <a:stretch/>
        </p:blipFill>
        <p:spPr>
          <a:xfrm>
            <a:off x="-1" y="4162425"/>
            <a:ext cx="9144001" cy="2695575"/>
          </a:xfrm>
          <a:prstGeom prst="rect">
            <a:avLst/>
          </a:prstGeom>
        </p:spPr>
      </p:pic>
      <p:pic>
        <p:nvPicPr>
          <p:cNvPr id="6" name="Picture 5"/>
          <p:cNvPicPr>
            <a:picLocks noChangeAspect="1"/>
          </p:cNvPicPr>
          <p:nvPr userDrawn="1"/>
        </p:nvPicPr>
        <p:blipFill rotWithShape="1">
          <a:blip r:embed="rId3">
            <a:extLst>
              <a:ext uri="{28A0092B-C50C-407E-A947-70E740481C1C}">
                <a14:useLocalDpi xmlns:a14="http://schemas.microsoft.com/office/drawing/2010/main" val="0"/>
              </a:ext>
            </a:extLst>
          </a:blip>
          <a:srcRect l="11028" t="18829" r="6980" b="18650"/>
          <a:stretch/>
        </p:blipFill>
        <p:spPr>
          <a:xfrm>
            <a:off x="-1" y="4162425"/>
            <a:ext cx="9144001" cy="2695575"/>
          </a:xfrm>
          <a:prstGeom prst="rect">
            <a:avLst/>
          </a:prstGeom>
        </p:spPr>
      </p:pic>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l="11028" t="18829" r="6980" b="18650"/>
          <a:stretch/>
        </p:blipFill>
        <p:spPr>
          <a:xfrm>
            <a:off x="-1" y="4162425"/>
            <a:ext cx="9144001" cy="2695575"/>
          </a:xfrm>
          <a:prstGeom prst="rect">
            <a:avLst/>
          </a:prstGeom>
        </p:spPr>
      </p:pic>
      <p:pic>
        <p:nvPicPr>
          <p:cNvPr id="17" name="Picture 16"/>
          <p:cNvPicPr>
            <a:picLocks noChangeAspect="1"/>
          </p:cNvPicPr>
          <p:nvPr userDrawn="1"/>
        </p:nvPicPr>
        <p:blipFill rotWithShape="1">
          <a:blip r:embed="rId5">
            <a:extLst>
              <a:ext uri="{28A0092B-C50C-407E-A947-70E740481C1C}">
                <a14:useLocalDpi xmlns:a14="http://schemas.microsoft.com/office/drawing/2010/main" val="0"/>
              </a:ext>
            </a:extLst>
          </a:blip>
          <a:srcRect l="11028" t="18829" r="6980" b="18650"/>
          <a:stretch/>
        </p:blipFill>
        <p:spPr>
          <a:xfrm>
            <a:off x="-1" y="4162425"/>
            <a:ext cx="9144001" cy="2695575"/>
          </a:xfrm>
          <a:prstGeom prst="rect">
            <a:avLst/>
          </a:prstGeom>
        </p:spPr>
      </p:pic>
      <p:pic>
        <p:nvPicPr>
          <p:cNvPr id="18" name="Picture 17"/>
          <p:cNvPicPr>
            <a:picLocks noChangeAspect="1"/>
          </p:cNvPicPr>
          <p:nvPr userDrawn="1"/>
        </p:nvPicPr>
        <p:blipFill rotWithShape="1">
          <a:blip r:embed="rId6">
            <a:extLst>
              <a:ext uri="{28A0092B-C50C-407E-A947-70E740481C1C}">
                <a14:useLocalDpi xmlns:a14="http://schemas.microsoft.com/office/drawing/2010/main" val="0"/>
              </a:ext>
            </a:extLst>
          </a:blip>
          <a:srcRect l="11028" t="18829" r="6980" b="18650"/>
          <a:stretch/>
        </p:blipFill>
        <p:spPr>
          <a:xfrm>
            <a:off x="-1" y="4162425"/>
            <a:ext cx="9144001" cy="2695575"/>
          </a:xfrm>
          <a:prstGeom prst="rect">
            <a:avLst/>
          </a:prstGeom>
        </p:spPr>
      </p:pic>
      <p:pic>
        <p:nvPicPr>
          <p:cNvPr id="21" name="Picture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8547" y="6270097"/>
            <a:ext cx="1536190" cy="406719"/>
          </a:xfrm>
          <a:prstGeom prst="rect">
            <a:avLst/>
          </a:prstGeom>
        </p:spPr>
      </p:pic>
    </p:spTree>
    <p:extLst>
      <p:ext uri="{BB962C8B-B14F-4D97-AF65-F5344CB8AC3E}">
        <p14:creationId xmlns:p14="http://schemas.microsoft.com/office/powerpoint/2010/main" val="3806010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22" presetClass="entr" presetSubtype="8" fill="hold" nodeType="withEffect">
                                  <p:stCondLst>
                                    <p:cond delay="40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2000"/>
                                        <p:tgtEl>
                                          <p:spTgt spid="6"/>
                                        </p:tgtEl>
                                      </p:cBhvr>
                                    </p:animEffect>
                                  </p:childTnLst>
                                </p:cTn>
                              </p:par>
                              <p:par>
                                <p:cTn id="11" presetID="22" presetClass="entr" presetSubtype="8" fill="hold" nodeType="withEffect">
                                  <p:stCondLst>
                                    <p:cond delay="8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000"/>
                                        <p:tgtEl>
                                          <p:spTgt spid="16"/>
                                        </p:tgtEl>
                                      </p:cBhvr>
                                    </p:animEffect>
                                  </p:childTnLst>
                                </p:cTn>
                              </p:par>
                              <p:par>
                                <p:cTn id="14" presetID="22" presetClass="entr" presetSubtype="8" fill="hold" nodeType="withEffect">
                                  <p:stCondLst>
                                    <p:cond delay="12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0"/>
                                        <p:tgtEl>
                                          <p:spTgt spid="17"/>
                                        </p:tgtEl>
                                      </p:cBhvr>
                                    </p:animEffect>
                                  </p:childTnLst>
                                </p:cTn>
                              </p:par>
                              <p:par>
                                <p:cTn id="17" presetID="22" presetClass="entr" presetSubtype="8" fill="hold" nodeType="withEffect">
                                  <p:stCondLst>
                                    <p:cond delay="160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2000"/>
                                        <p:tgtEl>
                                          <p:spTgt spid="18"/>
                                        </p:tgtEl>
                                      </p:cBhvr>
                                    </p:animEffect>
                                  </p:childTnLst>
                                </p:cTn>
                              </p:par>
                              <p:par>
                                <p:cTn id="20" presetID="22" presetClass="exit" presetSubtype="8" fill="hold" nodeType="withEffect">
                                  <p:stCondLst>
                                    <p:cond delay="2000"/>
                                  </p:stCondLst>
                                  <p:childTnLst>
                                    <p:animEffect transition="out" filter="wipe(left)">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par>
                                <p:cTn id="23" presetID="22" presetClass="exit" presetSubtype="8" fill="hold" nodeType="withEffect">
                                  <p:stCondLst>
                                    <p:cond delay="2400"/>
                                  </p:stCondLst>
                                  <p:childTnLst>
                                    <p:animEffect transition="out" filter="wipe(left)">
                                      <p:cBhvr>
                                        <p:cTn id="24" dur="2000"/>
                                        <p:tgtEl>
                                          <p:spTgt spid="6"/>
                                        </p:tgtEl>
                                      </p:cBhvr>
                                    </p:animEffect>
                                    <p:set>
                                      <p:cBhvr>
                                        <p:cTn id="25" dur="1" fill="hold">
                                          <p:stCondLst>
                                            <p:cond delay="1999"/>
                                          </p:stCondLst>
                                        </p:cTn>
                                        <p:tgtEl>
                                          <p:spTgt spid="6"/>
                                        </p:tgtEl>
                                        <p:attrNameLst>
                                          <p:attrName>style.visibility</p:attrName>
                                        </p:attrNameLst>
                                      </p:cBhvr>
                                      <p:to>
                                        <p:strVal val="hidden"/>
                                      </p:to>
                                    </p:set>
                                  </p:childTnLst>
                                </p:cTn>
                              </p:par>
                              <p:par>
                                <p:cTn id="26" presetID="22" presetClass="exit" presetSubtype="8" fill="hold" nodeType="withEffect">
                                  <p:stCondLst>
                                    <p:cond delay="2800"/>
                                  </p:stCondLst>
                                  <p:childTnLst>
                                    <p:animEffect transition="out" filter="wipe(left)">
                                      <p:cBhvr>
                                        <p:cTn id="27" dur="2000"/>
                                        <p:tgtEl>
                                          <p:spTgt spid="16"/>
                                        </p:tgtEl>
                                      </p:cBhvr>
                                    </p:animEffect>
                                    <p:set>
                                      <p:cBhvr>
                                        <p:cTn id="28" dur="1" fill="hold">
                                          <p:stCondLst>
                                            <p:cond delay="1999"/>
                                          </p:stCondLst>
                                        </p:cTn>
                                        <p:tgtEl>
                                          <p:spTgt spid="16"/>
                                        </p:tgtEl>
                                        <p:attrNameLst>
                                          <p:attrName>style.visibility</p:attrName>
                                        </p:attrNameLst>
                                      </p:cBhvr>
                                      <p:to>
                                        <p:strVal val="hidden"/>
                                      </p:to>
                                    </p:set>
                                  </p:childTnLst>
                                </p:cTn>
                              </p:par>
                              <p:par>
                                <p:cTn id="29" presetID="22" presetClass="exit" presetSubtype="8" fill="hold" nodeType="withEffect">
                                  <p:stCondLst>
                                    <p:cond delay="3200"/>
                                  </p:stCondLst>
                                  <p:childTnLst>
                                    <p:animEffect transition="out" filter="wipe(left)">
                                      <p:cBhvr>
                                        <p:cTn id="30" dur="2000"/>
                                        <p:tgtEl>
                                          <p:spTgt spid="17"/>
                                        </p:tgtEl>
                                      </p:cBhvr>
                                    </p:animEffect>
                                    <p:set>
                                      <p:cBhvr>
                                        <p:cTn id="31" dur="1" fill="hold">
                                          <p:stCondLst>
                                            <p:cond delay="1999"/>
                                          </p:stCondLst>
                                        </p:cTn>
                                        <p:tgtEl>
                                          <p:spTgt spid="17"/>
                                        </p:tgtEl>
                                        <p:attrNameLst>
                                          <p:attrName>style.visibility</p:attrName>
                                        </p:attrNameLst>
                                      </p:cBhvr>
                                      <p:to>
                                        <p:strVal val="hidden"/>
                                      </p:to>
                                    </p:set>
                                  </p:childTnLst>
                                </p:cTn>
                              </p:par>
                              <p:par>
                                <p:cTn id="32" presetID="22" presetClass="exit" presetSubtype="8" fill="hold" nodeType="withEffect">
                                  <p:stCondLst>
                                    <p:cond delay="3400"/>
                                  </p:stCondLst>
                                  <p:childTnLst>
                                    <p:animEffect transition="out" filter="wipe(left)">
                                      <p:cBhvr>
                                        <p:cTn id="33" dur="2000"/>
                                        <p:tgtEl>
                                          <p:spTgt spid="18"/>
                                        </p:tgtEl>
                                      </p:cBhvr>
                                    </p:animEffect>
                                    <p:set>
                                      <p:cBhvr>
                                        <p:cTn id="34"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Single Loop">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0" name="Picture 19"/>
          <p:cNvPicPr>
            <a:picLocks noChangeAspect="1"/>
          </p:cNvPicPr>
          <p:nvPr userDrawn="1"/>
        </p:nvPicPr>
        <p:blipFill rotWithShape="1">
          <a:blip r:embed="rId2">
            <a:extLst>
              <a:ext uri="{28A0092B-C50C-407E-A947-70E740481C1C}">
                <a14:useLocalDpi xmlns:a14="http://schemas.microsoft.com/office/drawing/2010/main" val="0"/>
              </a:ext>
            </a:extLst>
          </a:blip>
          <a:srcRect l="11028" t="18829" r="6980" b="18650"/>
          <a:stretch/>
        </p:blipFill>
        <p:spPr>
          <a:xfrm>
            <a:off x="-1" y="4162425"/>
            <a:ext cx="9144001" cy="2695575"/>
          </a:xfrm>
          <a:prstGeom prst="rect">
            <a:avLst/>
          </a:prstGeom>
        </p:spPr>
      </p:pic>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l="11028" t="18829" r="6980" b="18650"/>
          <a:stretch/>
        </p:blipFill>
        <p:spPr>
          <a:xfrm>
            <a:off x="-1" y="4162425"/>
            <a:ext cx="9144001" cy="2695575"/>
          </a:xfrm>
          <a:prstGeom prst="rect">
            <a:avLst/>
          </a:prstGeom>
        </p:spPr>
      </p:pic>
      <p:pic>
        <p:nvPicPr>
          <p:cNvPr id="22" name="Picture 21"/>
          <p:cNvPicPr>
            <a:picLocks noChangeAspect="1"/>
          </p:cNvPicPr>
          <p:nvPr userDrawn="1"/>
        </p:nvPicPr>
        <p:blipFill rotWithShape="1">
          <a:blip r:embed="rId4">
            <a:extLst>
              <a:ext uri="{28A0092B-C50C-407E-A947-70E740481C1C}">
                <a14:useLocalDpi xmlns:a14="http://schemas.microsoft.com/office/drawing/2010/main" val="0"/>
              </a:ext>
            </a:extLst>
          </a:blip>
          <a:srcRect l="11028" t="18829" r="6980" b="18650"/>
          <a:stretch/>
        </p:blipFill>
        <p:spPr>
          <a:xfrm>
            <a:off x="-1" y="4162425"/>
            <a:ext cx="9144001" cy="2695575"/>
          </a:xfrm>
          <a:prstGeom prst="rect">
            <a:avLst/>
          </a:prstGeom>
        </p:spPr>
      </p:pic>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11028" t="18829" r="6980" b="18650"/>
          <a:stretch/>
        </p:blipFill>
        <p:spPr>
          <a:xfrm>
            <a:off x="-1" y="4162425"/>
            <a:ext cx="9144001" cy="2695575"/>
          </a:xfrm>
          <a:prstGeom prst="rect">
            <a:avLst/>
          </a:prstGeom>
        </p:spPr>
      </p:pic>
      <p:pic>
        <p:nvPicPr>
          <p:cNvPr id="24" name="Picture 23"/>
          <p:cNvPicPr>
            <a:picLocks noChangeAspect="1"/>
          </p:cNvPicPr>
          <p:nvPr userDrawn="1"/>
        </p:nvPicPr>
        <p:blipFill rotWithShape="1">
          <a:blip r:embed="rId6">
            <a:extLst>
              <a:ext uri="{28A0092B-C50C-407E-A947-70E740481C1C}">
                <a14:useLocalDpi xmlns:a14="http://schemas.microsoft.com/office/drawing/2010/main" val="0"/>
              </a:ext>
            </a:extLst>
          </a:blip>
          <a:srcRect l="11028" t="18829" r="6980" b="18650"/>
          <a:stretch/>
        </p:blipFill>
        <p:spPr>
          <a:xfrm>
            <a:off x="-1" y="4162425"/>
            <a:ext cx="9144001" cy="2695575"/>
          </a:xfrm>
          <a:prstGeom prst="rect">
            <a:avLst/>
          </a:prstGeom>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318547" y="6270097"/>
            <a:ext cx="1536190" cy="406719"/>
          </a:xfrm>
          <a:prstGeom prst="rect">
            <a:avLst/>
          </a:prstGeom>
        </p:spPr>
      </p:pic>
    </p:spTree>
    <p:extLst>
      <p:ext uri="{BB962C8B-B14F-4D97-AF65-F5344CB8AC3E}">
        <p14:creationId xmlns:p14="http://schemas.microsoft.com/office/powerpoint/2010/main" val="318000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2000"/>
                                        <p:tgtEl>
                                          <p:spTgt spid="20"/>
                                        </p:tgtEl>
                                      </p:cBhvr>
                                    </p:animEffect>
                                  </p:childTnLst>
                                </p:cTn>
                              </p:par>
                              <p:par>
                                <p:cTn id="8" presetID="22" presetClass="entr" presetSubtype="8" fill="hold" nodeType="withEffect">
                                  <p:stCondLst>
                                    <p:cond delay="40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2000"/>
                                        <p:tgtEl>
                                          <p:spTgt spid="21"/>
                                        </p:tgtEl>
                                      </p:cBhvr>
                                    </p:animEffect>
                                  </p:childTnLst>
                                </p:cTn>
                              </p:par>
                              <p:par>
                                <p:cTn id="11" presetID="22" presetClass="entr" presetSubtype="8" fill="hold" nodeType="withEffect">
                                  <p:stCondLst>
                                    <p:cond delay="80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2000"/>
                                        <p:tgtEl>
                                          <p:spTgt spid="22"/>
                                        </p:tgtEl>
                                      </p:cBhvr>
                                    </p:animEffect>
                                  </p:childTnLst>
                                </p:cTn>
                              </p:par>
                              <p:par>
                                <p:cTn id="14" presetID="22" presetClass="entr" presetSubtype="8" fill="hold" nodeType="withEffect">
                                  <p:stCondLst>
                                    <p:cond delay="120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2000"/>
                                        <p:tgtEl>
                                          <p:spTgt spid="23"/>
                                        </p:tgtEl>
                                      </p:cBhvr>
                                    </p:animEffect>
                                  </p:childTnLst>
                                </p:cTn>
                              </p:par>
                              <p:par>
                                <p:cTn id="17" presetID="22" presetClass="entr" presetSubtype="8" fill="hold" nodeType="withEffect">
                                  <p:stCondLst>
                                    <p:cond delay="160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8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5740" r="5740"/>
          <a:stretch/>
        </p:blipFill>
        <p:spPr>
          <a:xfrm flipH="1">
            <a:off x="-1" y="0"/>
            <a:ext cx="9143999" cy="6858000"/>
          </a:xfrm>
          <a:prstGeom prst="rect">
            <a:avLst/>
          </a:prstGeom>
        </p:spPr>
      </p:pic>
      <p:grpSp>
        <p:nvGrpSpPr>
          <p:cNvPr id="8" name="Group 7"/>
          <p:cNvGrpSpPr/>
          <p:nvPr userDrawn="1"/>
        </p:nvGrpSpPr>
        <p:grpSpPr>
          <a:xfrm>
            <a:off x="0" y="1697145"/>
            <a:ext cx="3840480" cy="3007854"/>
            <a:chOff x="0" y="1697145"/>
            <a:chExt cx="3840480" cy="3007854"/>
          </a:xfrm>
        </p:grpSpPr>
        <p:sp>
          <p:nvSpPr>
            <p:cNvPr id="9" name="Round Single Corner Rectangle 8"/>
            <p:cNvSpPr/>
            <p:nvPr/>
          </p:nvSpPr>
          <p:spPr>
            <a:xfrm>
              <a:off x="0" y="1697145"/>
              <a:ext cx="3840480" cy="2011680"/>
            </a:xfrm>
            <a:prstGeom prst="round1Rect">
              <a:avLst>
                <a:gd name="adj" fmla="val 617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Round Single Corner Rectangle 9"/>
            <p:cNvSpPr/>
            <p:nvPr/>
          </p:nvSpPr>
          <p:spPr>
            <a:xfrm flipV="1">
              <a:off x="0" y="3699159"/>
              <a:ext cx="3840480" cy="1005840"/>
            </a:xfrm>
            <a:prstGeom prst="round1Rect">
              <a:avLst>
                <a:gd name="adj" fmla="val 12005"/>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2" name="Title 1"/>
          <p:cNvSpPr>
            <a:spLocks noGrp="1"/>
          </p:cNvSpPr>
          <p:nvPr>
            <p:ph type="ctrTitle"/>
          </p:nvPr>
        </p:nvSpPr>
        <p:spPr>
          <a:xfrm>
            <a:off x="228588" y="1890932"/>
            <a:ext cx="3474720" cy="1737360"/>
          </a:xfrm>
        </p:spPr>
        <p:txBody>
          <a:bodyPr anchor="t">
            <a:noAutofit/>
          </a:bodyPr>
          <a:lstStyle>
            <a:lvl1pPr algn="l">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28588" y="3831770"/>
            <a:ext cx="3474720" cy="82296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Tree>
    <p:extLst>
      <p:ext uri="{BB962C8B-B14F-4D97-AF65-F5344CB8AC3E}">
        <p14:creationId xmlns:p14="http://schemas.microsoft.com/office/powerpoint/2010/main" val="3694334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9 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5700" t="18621" r="6579" b="32000"/>
          <a:stretch/>
        </p:blipFill>
        <p:spPr>
          <a:xfrm flipH="1">
            <a:off x="-3" y="1"/>
            <a:ext cx="9143999" cy="6858000"/>
          </a:xfrm>
          <a:prstGeom prst="rect">
            <a:avLst/>
          </a:prstGeom>
        </p:spPr>
      </p:pic>
      <p:grpSp>
        <p:nvGrpSpPr>
          <p:cNvPr id="5" name="Group 4"/>
          <p:cNvGrpSpPr/>
          <p:nvPr userDrawn="1"/>
        </p:nvGrpSpPr>
        <p:grpSpPr>
          <a:xfrm flipH="1">
            <a:off x="4023360" y="1604866"/>
            <a:ext cx="5120640" cy="2623184"/>
            <a:chOff x="662731" y="1604866"/>
            <a:chExt cx="3840480" cy="2623184"/>
          </a:xfrm>
        </p:grpSpPr>
        <p:sp>
          <p:nvSpPr>
            <p:cNvPr id="9" name="Round Single Corner Rectangle 8"/>
            <p:cNvSpPr/>
            <p:nvPr/>
          </p:nvSpPr>
          <p:spPr>
            <a:xfrm>
              <a:off x="662731" y="1604866"/>
              <a:ext cx="3840480" cy="1645920"/>
            </a:xfrm>
            <a:prstGeom prst="round1Rect">
              <a:avLst>
                <a:gd name="adj" fmla="val 5365"/>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0" name="Round Single Corner Rectangle 9"/>
            <p:cNvSpPr/>
            <p:nvPr/>
          </p:nvSpPr>
          <p:spPr>
            <a:xfrm flipV="1">
              <a:off x="662731" y="3241889"/>
              <a:ext cx="3840480" cy="986161"/>
            </a:xfrm>
            <a:prstGeom prst="round1Rect">
              <a:avLst>
                <a:gd name="adj" fmla="val 9475"/>
              </a:avLst>
            </a:prstGeom>
            <a:solidFill>
              <a:srgbClr val="FFFFFF">
                <a:alpha val="8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grpSp>
      <p:sp>
        <p:nvSpPr>
          <p:cNvPr id="2" name="Title 1"/>
          <p:cNvSpPr>
            <a:spLocks noGrp="1"/>
          </p:cNvSpPr>
          <p:nvPr userDrawn="1">
            <p:ph type="ctrTitle"/>
          </p:nvPr>
        </p:nvSpPr>
        <p:spPr>
          <a:xfrm>
            <a:off x="4238526" y="2008378"/>
            <a:ext cx="4572000" cy="1097280"/>
          </a:xfrm>
        </p:spPr>
        <p:txBody>
          <a:bodyPr anchor="t">
            <a:noAutofit/>
          </a:bodyPr>
          <a:lstStyle>
            <a:lvl1pPr algn="l">
              <a:defRPr sz="2800">
                <a:solidFill>
                  <a:schemeClr val="bg1"/>
                </a:solidFill>
              </a:defRPr>
            </a:lvl1pPr>
          </a:lstStyle>
          <a:p>
            <a:r>
              <a:rPr lang="en-US"/>
              <a:t>Click to edit Master title style</a:t>
            </a:r>
            <a:endParaRPr lang="en-US" dirty="0"/>
          </a:p>
        </p:txBody>
      </p:sp>
      <p:sp>
        <p:nvSpPr>
          <p:cNvPr id="3" name="Subtitle 2"/>
          <p:cNvSpPr>
            <a:spLocks noGrp="1"/>
          </p:cNvSpPr>
          <p:nvPr userDrawn="1">
            <p:ph type="subTitle" idx="1"/>
          </p:nvPr>
        </p:nvSpPr>
        <p:spPr>
          <a:xfrm>
            <a:off x="4238526" y="3471043"/>
            <a:ext cx="4572000" cy="82296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Tree>
    <p:extLst>
      <p:ext uri="{BB962C8B-B14F-4D97-AF65-F5344CB8AC3E}">
        <p14:creationId xmlns:p14="http://schemas.microsoft.com/office/powerpoint/2010/main" val="23329853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14 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t="9612" b="41413"/>
          <a:stretch/>
        </p:blipFill>
        <p:spPr>
          <a:xfrm>
            <a:off x="0" y="0"/>
            <a:ext cx="9144000" cy="2978092"/>
          </a:xfrm>
          <a:prstGeom prst="rect">
            <a:avLst/>
          </a:prstGeom>
        </p:spPr>
      </p:pic>
      <p:grpSp>
        <p:nvGrpSpPr>
          <p:cNvPr id="10" name="Group 9"/>
          <p:cNvGrpSpPr/>
          <p:nvPr userDrawn="1"/>
        </p:nvGrpSpPr>
        <p:grpSpPr>
          <a:xfrm>
            <a:off x="-1" y="2595577"/>
            <a:ext cx="9142414" cy="2433913"/>
            <a:chOff x="-1" y="2563756"/>
            <a:chExt cx="9142414" cy="2433913"/>
          </a:xfrm>
        </p:grpSpPr>
        <p:sp>
          <p:nvSpPr>
            <p:cNvPr id="11" name="Freeform 10"/>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Rectangle 14"/>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pic>
        <p:nvPicPr>
          <p:cNvPr id="14" name="Picture 13"/>
          <p:cNvPicPr>
            <a:picLocks noChangeAspect="1"/>
          </p:cNvPicPr>
          <p:nvPr userDrawn="1"/>
        </p:nvPicPr>
        <p:blipFill rotWithShape="1">
          <a:blip r:embed="rId4">
            <a:extLst>
              <a:ext uri="{28A0092B-C50C-407E-A947-70E740481C1C}">
                <a14:useLocalDpi xmlns:a14="http://schemas.microsoft.com/office/drawing/2010/main" val="0"/>
              </a:ext>
            </a:extLst>
          </a:blip>
          <a:srcRect r="6542"/>
          <a:stretch/>
        </p:blipFill>
        <p:spPr>
          <a:xfrm>
            <a:off x="0" y="854895"/>
            <a:ext cx="9144000" cy="3951628"/>
          </a:xfrm>
          <a:prstGeom prst="rect">
            <a:avLst/>
          </a:prstGeom>
        </p:spPr>
      </p:pic>
    </p:spTree>
    <p:extLst>
      <p:ext uri="{BB962C8B-B14F-4D97-AF65-F5344CB8AC3E}">
        <p14:creationId xmlns:p14="http://schemas.microsoft.com/office/powerpoint/2010/main" val="5300161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type="title" preserve="1">
  <p:cSld name="13 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20263" b="31885"/>
          <a:stretch/>
        </p:blipFill>
        <p:spPr>
          <a:xfrm>
            <a:off x="0" y="0"/>
            <a:ext cx="9144000" cy="2914650"/>
          </a:xfrm>
          <a:prstGeom prst="rect">
            <a:avLst/>
          </a:prstGeom>
        </p:spPr>
      </p:pic>
      <p:grpSp>
        <p:nvGrpSpPr>
          <p:cNvPr id="10" name="Group 9"/>
          <p:cNvGrpSpPr/>
          <p:nvPr userDrawn="1"/>
        </p:nvGrpSpPr>
        <p:grpSpPr>
          <a:xfrm>
            <a:off x="-1" y="2595577"/>
            <a:ext cx="9142414" cy="2433913"/>
            <a:chOff x="-1" y="2563756"/>
            <a:chExt cx="9142414" cy="2433913"/>
          </a:xfrm>
        </p:grpSpPr>
        <p:sp>
          <p:nvSpPr>
            <p:cNvPr id="11" name="Freeform 10"/>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3" name="Rectangle 12"/>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6542"/>
          <a:stretch/>
        </p:blipFill>
        <p:spPr>
          <a:xfrm>
            <a:off x="0" y="854895"/>
            <a:ext cx="9144000" cy="3951628"/>
          </a:xfrm>
          <a:prstGeom prst="rect">
            <a:avLst/>
          </a:prstGeom>
        </p:spPr>
      </p:pic>
    </p:spTree>
    <p:extLst>
      <p:ext uri="{BB962C8B-B14F-4D97-AF65-F5344CB8AC3E}">
        <p14:creationId xmlns:p14="http://schemas.microsoft.com/office/powerpoint/2010/main" val="196279238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15 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4805" t="7303" r="12551" b="52977"/>
          <a:stretch/>
        </p:blipFill>
        <p:spPr>
          <a:xfrm>
            <a:off x="-1" y="-1"/>
            <a:ext cx="9144002" cy="3296093"/>
          </a:xfrm>
          <a:prstGeom prst="rect">
            <a:avLst/>
          </a:prstGeom>
        </p:spPr>
      </p:pic>
      <p:grpSp>
        <p:nvGrpSpPr>
          <p:cNvPr id="9" name="Group 8"/>
          <p:cNvGrpSpPr/>
          <p:nvPr userDrawn="1"/>
        </p:nvGrpSpPr>
        <p:grpSpPr>
          <a:xfrm>
            <a:off x="-1" y="2595577"/>
            <a:ext cx="9142414" cy="2433913"/>
            <a:chOff x="-1" y="2563756"/>
            <a:chExt cx="9142414" cy="2433913"/>
          </a:xfrm>
        </p:grpSpPr>
        <p:sp>
          <p:nvSpPr>
            <p:cNvPr id="11" name="Freeform 10"/>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5" name="Rectangle 14"/>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pic>
        <p:nvPicPr>
          <p:cNvPr id="13" name="Picture 12"/>
          <p:cNvPicPr>
            <a:picLocks noChangeAspect="1"/>
          </p:cNvPicPr>
          <p:nvPr userDrawn="1"/>
        </p:nvPicPr>
        <p:blipFill rotWithShape="1">
          <a:blip r:embed="rId4">
            <a:extLst>
              <a:ext uri="{28A0092B-C50C-407E-A947-70E740481C1C}">
                <a14:useLocalDpi xmlns:a14="http://schemas.microsoft.com/office/drawing/2010/main" val="0"/>
              </a:ext>
            </a:extLst>
          </a:blip>
          <a:srcRect r="6542"/>
          <a:stretch/>
        </p:blipFill>
        <p:spPr>
          <a:xfrm>
            <a:off x="0" y="854895"/>
            <a:ext cx="9144000" cy="3951628"/>
          </a:xfrm>
          <a:prstGeom prst="rect">
            <a:avLst/>
          </a:prstGeom>
        </p:spPr>
      </p:pic>
    </p:spTree>
    <p:extLst>
      <p:ext uri="{BB962C8B-B14F-4D97-AF65-F5344CB8AC3E}">
        <p14:creationId xmlns:p14="http://schemas.microsoft.com/office/powerpoint/2010/main" val="428290058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12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22043" b="39235"/>
          <a:stretch/>
        </p:blipFill>
        <p:spPr>
          <a:xfrm>
            <a:off x="-1" y="-1"/>
            <a:ext cx="9144000" cy="3019426"/>
          </a:xfrm>
          <a:prstGeom prst="rect">
            <a:avLst/>
          </a:prstGeom>
        </p:spPr>
      </p:pic>
      <p:grpSp>
        <p:nvGrpSpPr>
          <p:cNvPr id="33" name="Group 32"/>
          <p:cNvGrpSpPr/>
          <p:nvPr userDrawn="1"/>
        </p:nvGrpSpPr>
        <p:grpSpPr>
          <a:xfrm>
            <a:off x="-1" y="2595577"/>
            <a:ext cx="9142414" cy="2433913"/>
            <a:chOff x="-1" y="2563756"/>
            <a:chExt cx="9142414" cy="2433913"/>
          </a:xfrm>
        </p:grpSpPr>
        <p:sp>
          <p:nvSpPr>
            <p:cNvPr id="34" name="Freeform 33"/>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35" name="Rectangle 34"/>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pic>
        <p:nvPicPr>
          <p:cNvPr id="37" name="Picture 3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p:cNvPicPr>
            <a:picLocks noChangeAspect="1"/>
          </p:cNvPicPr>
          <p:nvPr userDrawn="1"/>
        </p:nvPicPr>
        <p:blipFill rotWithShape="1">
          <a:blip r:embed="rId4">
            <a:extLst>
              <a:ext uri="{28A0092B-C50C-407E-A947-70E740481C1C}">
                <a14:useLocalDpi xmlns:a14="http://schemas.microsoft.com/office/drawing/2010/main" val="0"/>
              </a:ext>
            </a:extLst>
          </a:blip>
          <a:srcRect r="6542"/>
          <a:stretch/>
        </p:blipFill>
        <p:spPr>
          <a:xfrm>
            <a:off x="0" y="854895"/>
            <a:ext cx="9144000" cy="3951628"/>
          </a:xfrm>
          <a:prstGeom prst="rect">
            <a:avLst/>
          </a:prstGeom>
        </p:spPr>
      </p:pic>
    </p:spTree>
    <p:extLst>
      <p:ext uri="{BB962C8B-B14F-4D97-AF65-F5344CB8AC3E}">
        <p14:creationId xmlns:p14="http://schemas.microsoft.com/office/powerpoint/2010/main" val="243021253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10 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 b="28805"/>
          <a:stretch/>
        </p:blipFill>
        <p:spPr>
          <a:xfrm>
            <a:off x="-1" y="-268449"/>
            <a:ext cx="9144000" cy="4340117"/>
          </a:xfrm>
          <a:prstGeom prst="rect">
            <a:avLst/>
          </a:prstGeom>
        </p:spPr>
      </p:pic>
      <p:grpSp>
        <p:nvGrpSpPr>
          <p:cNvPr id="17" name="Group 16"/>
          <p:cNvGrpSpPr/>
          <p:nvPr userDrawn="1"/>
        </p:nvGrpSpPr>
        <p:grpSpPr>
          <a:xfrm>
            <a:off x="-1" y="3890977"/>
            <a:ext cx="9142414" cy="2433913"/>
            <a:chOff x="-1" y="2563756"/>
            <a:chExt cx="9142414" cy="2433913"/>
          </a:xfrm>
        </p:grpSpPr>
        <p:sp>
          <p:nvSpPr>
            <p:cNvPr id="18" name="Freeform 17"/>
            <p:cNvSpPr/>
            <p:nvPr userDrawn="1"/>
          </p:nvSpPr>
          <p:spPr>
            <a:xfrm>
              <a:off x="-1" y="2563756"/>
              <a:ext cx="9142413" cy="2323750"/>
            </a:xfrm>
            <a:custGeom>
              <a:avLst/>
              <a:gdLst>
                <a:gd name="connsiteX0" fmla="*/ 9144000 w 9160778"/>
                <a:gd name="connsiteY0" fmla="*/ 75501 h 2323750"/>
                <a:gd name="connsiteX1" fmla="*/ 8330268 w 9160778"/>
                <a:gd name="connsiteY1" fmla="*/ 0 h 2323750"/>
                <a:gd name="connsiteX2" fmla="*/ 6400800 w 9160778"/>
                <a:gd name="connsiteY2" fmla="*/ 67112 h 2323750"/>
                <a:gd name="connsiteX3" fmla="*/ 0 w 9160778"/>
                <a:gd name="connsiteY3" fmla="*/ 318782 h 2323750"/>
                <a:gd name="connsiteX4" fmla="*/ 0 w 9160778"/>
                <a:gd name="connsiteY4" fmla="*/ 2323750 h 2323750"/>
                <a:gd name="connsiteX5" fmla="*/ 9160778 w 9160778"/>
                <a:gd name="connsiteY5" fmla="*/ 2323750 h 2323750"/>
                <a:gd name="connsiteX6" fmla="*/ 9144000 w 9160778"/>
                <a:gd name="connsiteY6" fmla="*/ 75501 h 232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78" h="2323750">
                  <a:moveTo>
                    <a:pt x="9144000" y="75501"/>
                  </a:moveTo>
                  <a:lnTo>
                    <a:pt x="8330268" y="0"/>
                  </a:lnTo>
                  <a:lnTo>
                    <a:pt x="6400800" y="67112"/>
                  </a:lnTo>
                  <a:lnTo>
                    <a:pt x="0" y="318782"/>
                  </a:lnTo>
                  <a:lnTo>
                    <a:pt x="0" y="2323750"/>
                  </a:lnTo>
                  <a:lnTo>
                    <a:pt x="9160778" y="2323750"/>
                  </a:lnTo>
                  <a:lnTo>
                    <a:pt x="9144000" y="75501"/>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9" name="Rectangle 18"/>
            <p:cNvSpPr/>
            <p:nvPr userDrawn="1"/>
          </p:nvSpPr>
          <p:spPr bwMode="auto">
            <a:xfrm>
              <a:off x="8706035" y="2663301"/>
              <a:ext cx="436378" cy="2334368"/>
            </a:xfrm>
            <a:prstGeom prst="rect">
              <a:avLst/>
            </a:prstGeom>
            <a:solidFill>
              <a:schemeClr val="bg1"/>
            </a:solidFill>
            <a:ln>
              <a:noFill/>
            </a:ln>
          </p:spPr>
          <p:txBody>
            <a:bodyPr vert="horz" wrap="square" lIns="91440" tIns="45720" rIns="91440" bIns="45720" numCol="1" rtlCol="0" anchor="t" anchorCtr="0" compatLnSpc="1">
              <a:prstTxWarp prst="textNoShape">
                <a:avLst/>
              </a:prstTxWarp>
            </a:bodyPr>
            <a:lstStyle/>
            <a:p>
              <a:pPr algn="ctr" defTabSz="457200"/>
              <a:endParaRPr lang="en-US">
                <a:solidFill>
                  <a:srgbClr val="000000"/>
                </a:solidFill>
              </a:endParaRPr>
            </a:p>
          </p:txBody>
        </p:sp>
      </p:gr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6542"/>
          <a:stretch/>
        </p:blipFill>
        <p:spPr>
          <a:xfrm>
            <a:off x="0" y="2150295"/>
            <a:ext cx="9144000" cy="3951628"/>
          </a:xfrm>
          <a:prstGeom prst="rect">
            <a:avLst/>
          </a:prstGeom>
        </p:spPr>
      </p:pic>
    </p:spTree>
    <p:extLst>
      <p:ext uri="{BB962C8B-B14F-4D97-AF65-F5344CB8AC3E}">
        <p14:creationId xmlns:p14="http://schemas.microsoft.com/office/powerpoint/2010/main" val="428113485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title" preserve="1">
  <p:cSld name="16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166" t="9785" r="6600" b="15614"/>
          <a:stretch/>
        </p:blipFill>
        <p:spPr>
          <a:xfrm>
            <a:off x="0" y="442913"/>
            <a:ext cx="9144000" cy="3376612"/>
          </a:xfrm>
          <a:prstGeom prst="rect">
            <a:avLst/>
          </a:prstGeom>
        </p:spPr>
      </p:pic>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166" t="9785" r="6600" b="15614"/>
          <a:stretch/>
        </p:blipFill>
        <p:spPr>
          <a:xfrm>
            <a:off x="0" y="442913"/>
            <a:ext cx="9144000" cy="3376612"/>
          </a:xfrm>
          <a:prstGeom prst="rect">
            <a:avLst/>
          </a:prstGeom>
        </p:spPr>
      </p:pic>
      <p:pic>
        <p:nvPicPr>
          <p:cNvPr id="6" name="Picture 5"/>
          <p:cNvPicPr>
            <a:picLocks noChangeAspect="1"/>
          </p:cNvPicPr>
          <p:nvPr userDrawn="1"/>
        </p:nvPicPr>
        <p:blipFill rotWithShape="1">
          <a:blip r:embed="rId5">
            <a:extLst>
              <a:ext uri="{28A0092B-C50C-407E-A947-70E740481C1C}">
                <a14:useLocalDpi xmlns:a14="http://schemas.microsoft.com/office/drawing/2010/main" val="0"/>
              </a:ext>
            </a:extLst>
          </a:blip>
          <a:srcRect l="2166" t="9785" r="6600" b="15614"/>
          <a:stretch/>
        </p:blipFill>
        <p:spPr>
          <a:xfrm>
            <a:off x="0" y="442913"/>
            <a:ext cx="9144000" cy="3376612"/>
          </a:xfrm>
          <a:prstGeom prst="rect">
            <a:avLst/>
          </a:prstGeom>
        </p:spPr>
      </p:pic>
      <p:pic>
        <p:nvPicPr>
          <p:cNvPr id="8" name="Picture 7"/>
          <p:cNvPicPr>
            <a:picLocks noChangeAspect="1"/>
          </p:cNvPicPr>
          <p:nvPr userDrawn="1"/>
        </p:nvPicPr>
        <p:blipFill rotWithShape="1">
          <a:blip r:embed="rId6">
            <a:extLst>
              <a:ext uri="{28A0092B-C50C-407E-A947-70E740481C1C}">
                <a14:useLocalDpi xmlns:a14="http://schemas.microsoft.com/office/drawing/2010/main" val="0"/>
              </a:ext>
            </a:extLst>
          </a:blip>
          <a:srcRect l="2166" t="9785" r="6600" b="15614"/>
          <a:stretch/>
        </p:blipFill>
        <p:spPr>
          <a:xfrm>
            <a:off x="0" y="442913"/>
            <a:ext cx="9144000" cy="3376612"/>
          </a:xfrm>
          <a:prstGeom prst="rect">
            <a:avLst/>
          </a:prstGeom>
        </p:spPr>
      </p:pic>
      <p:pic>
        <p:nvPicPr>
          <p:cNvPr id="14" name="Picture 13"/>
          <p:cNvPicPr>
            <a:picLocks noChangeAspect="1"/>
          </p:cNvPicPr>
          <p:nvPr userDrawn="1"/>
        </p:nvPicPr>
        <p:blipFill rotWithShape="1">
          <a:blip r:embed="rId7">
            <a:extLst>
              <a:ext uri="{28A0092B-C50C-407E-A947-70E740481C1C}">
                <a14:useLocalDpi xmlns:a14="http://schemas.microsoft.com/office/drawing/2010/main" val="0"/>
              </a:ext>
            </a:extLst>
          </a:blip>
          <a:srcRect l="2166" t="9785" r="6600" b="15614"/>
          <a:stretch/>
        </p:blipFill>
        <p:spPr>
          <a:xfrm>
            <a:off x="0" y="442913"/>
            <a:ext cx="9144000" cy="3376612"/>
          </a:xfrm>
          <a:prstGeom prst="rect">
            <a:avLst/>
          </a:prstGeom>
        </p:spPr>
      </p:pic>
    </p:spTree>
    <p:extLst>
      <p:ext uri="{BB962C8B-B14F-4D97-AF65-F5344CB8AC3E}">
        <p14:creationId xmlns:p14="http://schemas.microsoft.com/office/powerpoint/2010/main" val="308061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par>
                                <p:cTn id="8" presetID="22" presetClass="entr" presetSubtype="8" fill="hold" nodeType="withEffect">
                                  <p:stCondLst>
                                    <p:cond delay="40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2000"/>
                                        <p:tgtEl>
                                          <p:spTgt spid="5"/>
                                        </p:tgtEl>
                                      </p:cBhvr>
                                    </p:animEffect>
                                  </p:childTnLst>
                                </p:cTn>
                              </p:par>
                              <p:par>
                                <p:cTn id="11" presetID="22" presetClass="entr" presetSubtype="8" fill="hold" nodeType="withEffect">
                                  <p:stCondLst>
                                    <p:cond delay="80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2000"/>
                                        <p:tgtEl>
                                          <p:spTgt spid="6"/>
                                        </p:tgtEl>
                                      </p:cBhvr>
                                    </p:animEffect>
                                  </p:childTnLst>
                                </p:cTn>
                              </p:par>
                              <p:par>
                                <p:cTn id="14" presetID="22" presetClass="entr" presetSubtype="8" fill="hold" nodeType="withEffect">
                                  <p:stCondLst>
                                    <p:cond delay="120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2000"/>
                                        <p:tgtEl>
                                          <p:spTgt spid="8"/>
                                        </p:tgtEl>
                                      </p:cBhvr>
                                    </p:animEffect>
                                  </p:childTnLst>
                                </p:cTn>
                              </p:par>
                              <p:par>
                                <p:cTn id="17" presetID="22" presetClass="entr" presetSubtype="8" fill="hold" nodeType="withEffect">
                                  <p:stCondLst>
                                    <p:cond delay="16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17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7645" y="845103"/>
            <a:ext cx="7315200" cy="1463040"/>
          </a:xfrm>
        </p:spPr>
        <p:txBody>
          <a:bodyPr anchor="t">
            <a:noAutofit/>
          </a:bodyPr>
          <a:lstStyle>
            <a:lvl1pPr algn="l">
              <a:defRPr sz="4800">
                <a:solidFill>
                  <a:schemeClr val="accent1"/>
                </a:solidFill>
              </a:defRPr>
            </a:lvl1pPr>
          </a:lstStyle>
          <a:p>
            <a:r>
              <a:rPr lang="en-US"/>
              <a:t>Click to edit Master 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pic>
        <p:nvPicPr>
          <p:cNvPr id="19" name="Picture 18"/>
          <p:cNvPicPr>
            <a:picLocks noChangeAspect="1"/>
          </p:cNvPicPr>
          <p:nvPr userDrawn="1"/>
        </p:nvPicPr>
        <p:blipFill rotWithShape="1">
          <a:blip r:embed="rId3">
            <a:extLst>
              <a:ext uri="{28A0092B-C50C-407E-A947-70E740481C1C}">
                <a14:useLocalDpi xmlns:a14="http://schemas.microsoft.com/office/drawing/2010/main" val="0"/>
              </a:ext>
            </a:extLst>
          </a:blip>
          <a:srcRect l="12205" t="13580" r="5828" b="21537"/>
          <a:stretch/>
        </p:blipFill>
        <p:spPr>
          <a:xfrm>
            <a:off x="0" y="3067050"/>
            <a:ext cx="9144000" cy="2957514"/>
          </a:xfrm>
          <a:prstGeom prst="rect">
            <a:avLst/>
          </a:prstGeom>
        </p:spPr>
      </p:pic>
      <p:pic>
        <p:nvPicPr>
          <p:cNvPr id="20" name="Picture 19"/>
          <p:cNvPicPr>
            <a:picLocks noChangeAspect="1"/>
          </p:cNvPicPr>
          <p:nvPr userDrawn="1"/>
        </p:nvPicPr>
        <p:blipFill rotWithShape="1">
          <a:blip r:embed="rId4">
            <a:extLst>
              <a:ext uri="{28A0092B-C50C-407E-A947-70E740481C1C}">
                <a14:useLocalDpi xmlns:a14="http://schemas.microsoft.com/office/drawing/2010/main" val="0"/>
              </a:ext>
            </a:extLst>
          </a:blip>
          <a:srcRect l="12205" t="13580" r="5828" b="21537"/>
          <a:stretch/>
        </p:blipFill>
        <p:spPr>
          <a:xfrm>
            <a:off x="0" y="3067050"/>
            <a:ext cx="9144000" cy="2957514"/>
          </a:xfrm>
          <a:prstGeom prst="rect">
            <a:avLst/>
          </a:prstGeom>
        </p:spPr>
      </p:pic>
      <p:pic>
        <p:nvPicPr>
          <p:cNvPr id="21" name="Picture 20"/>
          <p:cNvPicPr>
            <a:picLocks noChangeAspect="1"/>
          </p:cNvPicPr>
          <p:nvPr userDrawn="1"/>
        </p:nvPicPr>
        <p:blipFill rotWithShape="1">
          <a:blip r:embed="rId5">
            <a:extLst>
              <a:ext uri="{28A0092B-C50C-407E-A947-70E740481C1C}">
                <a14:useLocalDpi xmlns:a14="http://schemas.microsoft.com/office/drawing/2010/main" val="0"/>
              </a:ext>
            </a:extLst>
          </a:blip>
          <a:srcRect l="12205" t="13580" r="5828" b="21537"/>
          <a:stretch/>
        </p:blipFill>
        <p:spPr>
          <a:xfrm>
            <a:off x="0" y="3067050"/>
            <a:ext cx="9144000" cy="2957514"/>
          </a:xfrm>
          <a:prstGeom prst="rect">
            <a:avLst/>
          </a:prstGeom>
        </p:spPr>
      </p:pic>
      <p:pic>
        <p:nvPicPr>
          <p:cNvPr id="22" name="Picture 21"/>
          <p:cNvPicPr>
            <a:picLocks noChangeAspect="1"/>
          </p:cNvPicPr>
          <p:nvPr userDrawn="1"/>
        </p:nvPicPr>
        <p:blipFill rotWithShape="1">
          <a:blip r:embed="rId6">
            <a:extLst>
              <a:ext uri="{28A0092B-C50C-407E-A947-70E740481C1C}">
                <a14:useLocalDpi xmlns:a14="http://schemas.microsoft.com/office/drawing/2010/main" val="0"/>
              </a:ext>
            </a:extLst>
          </a:blip>
          <a:srcRect l="12205" t="13580" r="5828" b="21537"/>
          <a:stretch/>
        </p:blipFill>
        <p:spPr>
          <a:xfrm>
            <a:off x="0" y="3067050"/>
            <a:ext cx="9144000" cy="2957514"/>
          </a:xfrm>
          <a:prstGeom prst="rect">
            <a:avLst/>
          </a:prstGeom>
        </p:spPr>
      </p:pic>
      <p:pic>
        <p:nvPicPr>
          <p:cNvPr id="23" name="Picture 22"/>
          <p:cNvPicPr>
            <a:picLocks noChangeAspect="1"/>
          </p:cNvPicPr>
          <p:nvPr userDrawn="1"/>
        </p:nvPicPr>
        <p:blipFill rotWithShape="1">
          <a:blip r:embed="rId7">
            <a:extLst>
              <a:ext uri="{28A0092B-C50C-407E-A947-70E740481C1C}">
                <a14:useLocalDpi xmlns:a14="http://schemas.microsoft.com/office/drawing/2010/main" val="0"/>
              </a:ext>
            </a:extLst>
          </a:blip>
          <a:srcRect l="12205" t="13580" r="5828" b="21537"/>
          <a:stretch/>
        </p:blipFill>
        <p:spPr>
          <a:xfrm>
            <a:off x="0" y="3067050"/>
            <a:ext cx="9144000" cy="2957514"/>
          </a:xfrm>
          <a:prstGeom prst="rect">
            <a:avLst/>
          </a:prstGeom>
        </p:spPr>
      </p:pic>
      <p:sp>
        <p:nvSpPr>
          <p:cNvPr id="3" name="Subtitle 2"/>
          <p:cNvSpPr>
            <a:spLocks noGrp="1"/>
          </p:cNvSpPr>
          <p:nvPr>
            <p:ph type="subTitle" idx="1"/>
          </p:nvPr>
        </p:nvSpPr>
        <p:spPr>
          <a:xfrm>
            <a:off x="337645" y="2448057"/>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9904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par>
                                <p:cTn id="8" presetID="22" presetClass="entr" presetSubtype="8" fill="hold" nodeType="withEffect">
                                  <p:stCondLst>
                                    <p:cond delay="4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2000"/>
                                        <p:tgtEl>
                                          <p:spTgt spid="20"/>
                                        </p:tgtEl>
                                      </p:cBhvr>
                                    </p:animEffect>
                                  </p:childTnLst>
                                </p:cTn>
                              </p:par>
                              <p:par>
                                <p:cTn id="11" presetID="22" presetClass="entr" presetSubtype="8" fill="hold" nodeType="withEffect">
                                  <p:stCondLst>
                                    <p:cond delay="80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2000"/>
                                        <p:tgtEl>
                                          <p:spTgt spid="21"/>
                                        </p:tgtEl>
                                      </p:cBhvr>
                                    </p:animEffect>
                                  </p:childTnLst>
                                </p:cTn>
                              </p:par>
                              <p:par>
                                <p:cTn id="14" presetID="22" presetClass="entr" presetSubtype="8" fill="hold" nodeType="withEffect">
                                  <p:stCondLst>
                                    <p:cond delay="120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2000"/>
                                        <p:tgtEl>
                                          <p:spTgt spid="22"/>
                                        </p:tgtEl>
                                      </p:cBhvr>
                                    </p:animEffect>
                                  </p:childTnLst>
                                </p:cTn>
                              </p:par>
                              <p:par>
                                <p:cTn id="17" presetID="22" presetClass="entr" presetSubtype="8" fill="hold" nodeType="withEffect">
                                  <p:stCondLst>
                                    <p:cond delay="160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18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7645" y="3848361"/>
            <a:ext cx="7315200" cy="1463040"/>
          </a:xfrm>
        </p:spPr>
        <p:txBody>
          <a:bodyPr anchor="t">
            <a:noAutofit/>
          </a:bodyPr>
          <a:lstStyle>
            <a:lvl1pPr algn="l">
              <a:defRPr sz="48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337645" y="5451315"/>
            <a:ext cx="5486400" cy="914400"/>
          </a:xfrm>
        </p:spPr>
        <p:txBody>
          <a:bodyPr>
            <a:noAutofit/>
          </a:bodyPr>
          <a:lstStyle>
            <a:lvl1pPr marL="0" indent="0" algn="l">
              <a:spcAft>
                <a:spcPts val="0"/>
              </a:spcAft>
              <a:buNone/>
              <a:defRPr sz="17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8233" t="39105" r="19304" b="18699"/>
          <a:stretch/>
        </p:blipFill>
        <p:spPr>
          <a:xfrm>
            <a:off x="0" y="1"/>
            <a:ext cx="9144000" cy="3862388"/>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l="8232" t="39105" r="19305" b="18699"/>
          <a:stretch/>
        </p:blipFill>
        <p:spPr>
          <a:xfrm>
            <a:off x="0" y="1"/>
            <a:ext cx="9144000" cy="3862388"/>
          </a:xfrm>
          <a:prstGeom prst="rect">
            <a:avLst/>
          </a:prstGeom>
        </p:spPr>
      </p:pic>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8233" t="39105" r="19304" b="18699"/>
          <a:stretch/>
        </p:blipFill>
        <p:spPr>
          <a:xfrm>
            <a:off x="0" y="1"/>
            <a:ext cx="9144000" cy="3862388"/>
          </a:xfrm>
          <a:prstGeom prst="rect">
            <a:avLst/>
          </a:prstGeom>
        </p:spPr>
      </p:pic>
      <p:pic>
        <p:nvPicPr>
          <p:cNvPr id="17" name="Picture 16"/>
          <p:cNvPicPr>
            <a:picLocks noChangeAspect="1"/>
          </p:cNvPicPr>
          <p:nvPr userDrawn="1"/>
        </p:nvPicPr>
        <p:blipFill rotWithShape="1">
          <a:blip r:embed="rId6">
            <a:extLst>
              <a:ext uri="{28A0092B-C50C-407E-A947-70E740481C1C}">
                <a14:useLocalDpi xmlns:a14="http://schemas.microsoft.com/office/drawing/2010/main" val="0"/>
              </a:ext>
            </a:extLst>
          </a:blip>
          <a:srcRect l="8233" t="39105" r="19304" b="18699"/>
          <a:stretch/>
        </p:blipFill>
        <p:spPr>
          <a:xfrm>
            <a:off x="0" y="1"/>
            <a:ext cx="9144000" cy="3862388"/>
          </a:xfrm>
          <a:prstGeom prst="rect">
            <a:avLst/>
          </a:prstGeom>
        </p:spPr>
      </p:pic>
      <p:pic>
        <p:nvPicPr>
          <p:cNvPr id="22" name="Picture 21"/>
          <p:cNvPicPr>
            <a:picLocks noChangeAspect="1"/>
          </p:cNvPicPr>
          <p:nvPr userDrawn="1"/>
        </p:nvPicPr>
        <p:blipFill rotWithShape="1">
          <a:blip r:embed="rId7">
            <a:extLst>
              <a:ext uri="{28A0092B-C50C-407E-A947-70E740481C1C}">
                <a14:useLocalDpi xmlns:a14="http://schemas.microsoft.com/office/drawing/2010/main" val="0"/>
              </a:ext>
            </a:extLst>
          </a:blip>
          <a:srcRect l="8233" t="39105" r="19304" b="18699"/>
          <a:stretch/>
        </p:blipFill>
        <p:spPr>
          <a:xfrm>
            <a:off x="0" y="1"/>
            <a:ext cx="9144000" cy="3862388"/>
          </a:xfrm>
          <a:prstGeom prst="rect">
            <a:avLst/>
          </a:prstGeom>
        </p:spPr>
      </p:pic>
    </p:spTree>
    <p:extLst>
      <p:ext uri="{BB962C8B-B14F-4D97-AF65-F5344CB8AC3E}">
        <p14:creationId xmlns:p14="http://schemas.microsoft.com/office/powerpoint/2010/main" val="2291002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22" presetClass="entr" presetSubtype="8" fill="hold" nodeType="withEffect">
                                  <p:stCondLst>
                                    <p:cond delay="4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2000"/>
                                        <p:tgtEl>
                                          <p:spTgt spid="15"/>
                                        </p:tgtEl>
                                      </p:cBhvr>
                                    </p:animEffect>
                                  </p:childTnLst>
                                </p:cTn>
                              </p:par>
                              <p:par>
                                <p:cTn id="11" presetID="22" presetClass="entr" presetSubtype="8" fill="hold" nodeType="withEffect">
                                  <p:stCondLst>
                                    <p:cond delay="800"/>
                                  </p:stCondLst>
                                  <p:childTnLst>
                                    <p:set>
                                      <p:cBhvr>
                                        <p:cTn id="12" dur="1" fill="hold">
                                          <p:stCondLst>
                                            <p:cond delay="0"/>
                                          </p:stCondLst>
                                        </p:cTn>
                                        <p:tgtEl>
                                          <p:spTgt spid="16"/>
                                        </p:tgtEl>
                                        <p:attrNameLst>
                                          <p:attrName>style.visibility</p:attrName>
                                        </p:attrNameLst>
                                      </p:cBhvr>
                                      <p:to>
                                        <p:strVal val="visible"/>
                                      </p:to>
                                    </p:set>
                                    <p:animEffect transition="in" filter="wipe(left)">
                                      <p:cBhvr>
                                        <p:cTn id="13" dur="2000"/>
                                        <p:tgtEl>
                                          <p:spTgt spid="16"/>
                                        </p:tgtEl>
                                      </p:cBhvr>
                                    </p:animEffect>
                                  </p:childTnLst>
                                </p:cTn>
                              </p:par>
                              <p:par>
                                <p:cTn id="14" presetID="22" presetClass="entr" presetSubtype="8" fill="hold" nodeType="withEffect">
                                  <p:stCondLst>
                                    <p:cond delay="120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2000"/>
                                        <p:tgtEl>
                                          <p:spTgt spid="17"/>
                                        </p:tgtEl>
                                      </p:cBhvr>
                                    </p:animEffect>
                                  </p:childTnLst>
                                </p:cTn>
                              </p:par>
                              <p:par>
                                <p:cTn id="17" presetID="22" presetClass="entr" presetSubtype="8" fill="hold" nodeType="withEffect">
                                  <p:stCondLst>
                                    <p:cond delay="160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 Last Slide">
    <p:spTree>
      <p:nvGrpSpPr>
        <p:cNvPr id="1" name=""/>
        <p:cNvGrpSpPr/>
        <p:nvPr/>
      </p:nvGrpSpPr>
      <p:grpSpPr>
        <a:xfrm>
          <a:off x="0" y="0"/>
          <a:ext cx="0" cy="0"/>
          <a:chOff x="0" y="0"/>
          <a:chExt cx="0" cy="0"/>
        </a:xfrm>
      </p:grpSpPr>
      <p:pic>
        <p:nvPicPr>
          <p:cNvPr id="8" name="Picture 9" descr="xer_3ln_tag_tm_alt_4cp_grd_pos"/>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4" name="Rectangle 3"/>
          <p:cNvSpPr/>
          <p:nvPr userDrawn="1"/>
        </p:nvSpPr>
        <p:spPr>
          <a:xfrm>
            <a:off x="77586" y="6500545"/>
            <a:ext cx="5432898" cy="184666"/>
          </a:xfrm>
          <a:prstGeom prst="rect">
            <a:avLst/>
          </a:prstGeom>
        </p:spPr>
        <p:txBody>
          <a:bodyPr wrap="none">
            <a:spAutoFit/>
          </a:bodyPr>
          <a:lstStyle/>
          <a:p>
            <a:pPr defTabSz="457200">
              <a:defRPr/>
            </a:pPr>
            <a:r>
              <a:rPr lang="en-US" sz="600" dirty="0">
                <a:solidFill>
                  <a:srgbClr val="000000"/>
                </a:solidFill>
                <a:cs typeface="Arial"/>
              </a:rPr>
              <a:t>©2014 Xerox Corporation. All rights reserved. Xerox® and Xerox Design® are trademarks of Xerox Corporation in the United States and/or other countries.</a:t>
            </a:r>
          </a:p>
        </p:txBody>
      </p:sp>
    </p:spTree>
    <p:extLst>
      <p:ext uri="{BB962C8B-B14F-4D97-AF65-F5344CB8AC3E}">
        <p14:creationId xmlns:p14="http://schemas.microsoft.com/office/powerpoint/2010/main" val="1788512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2 Last Slide">
    <p:spTree>
      <p:nvGrpSpPr>
        <p:cNvPr id="1" name=""/>
        <p:cNvGrpSpPr/>
        <p:nvPr/>
      </p:nvGrpSpPr>
      <p:grpSpPr>
        <a:xfrm>
          <a:off x="0" y="0"/>
          <a:ext cx="0" cy="0"/>
          <a:chOff x="0" y="0"/>
          <a:chExt cx="0" cy="0"/>
        </a:xfrm>
      </p:grpSpPr>
      <p:pic>
        <p:nvPicPr>
          <p:cNvPr id="3" name="Picture 9" descr="xer_3ln_tag_tm_alt_4cp_grd_pos"/>
          <p:cNvPicPr>
            <a:picLocks noChangeAspect="1" noChangeArrowheads="1"/>
          </p:cNvPicPr>
          <p:nvPr userDrawn="1"/>
        </p:nvPicPr>
        <p:blipFill rotWithShape="1">
          <a:blip r:embed="rId2" cstate="print"/>
          <a:srcRect t="35710" b="44696"/>
          <a:stretch/>
        </p:blipFill>
        <p:spPr bwMode="auto">
          <a:xfrm>
            <a:off x="0" y="2757115"/>
            <a:ext cx="9144000" cy="1343770"/>
          </a:xfrm>
          <a:prstGeom prst="rect">
            <a:avLst/>
          </a:prstGeom>
          <a:noFill/>
        </p:spPr>
      </p:pic>
      <p:sp>
        <p:nvSpPr>
          <p:cNvPr id="4" name="Rectangle 3"/>
          <p:cNvSpPr/>
          <p:nvPr userDrawn="1"/>
        </p:nvSpPr>
        <p:spPr>
          <a:xfrm>
            <a:off x="77586" y="6500545"/>
            <a:ext cx="5432898" cy="184666"/>
          </a:xfrm>
          <a:prstGeom prst="rect">
            <a:avLst/>
          </a:prstGeom>
        </p:spPr>
        <p:txBody>
          <a:bodyPr wrap="none">
            <a:spAutoFit/>
          </a:bodyPr>
          <a:lstStyle/>
          <a:p>
            <a:pPr defTabSz="457200">
              <a:defRPr/>
            </a:pPr>
            <a:r>
              <a:rPr lang="en-US" sz="600" dirty="0">
                <a:solidFill>
                  <a:srgbClr val="000000"/>
                </a:solidFill>
                <a:cs typeface="Arial"/>
              </a:rPr>
              <a:t>©2014 Xerox Corporation. All rights reserved. Xerox® and Xerox Design® are trademarks of Xerox Corporation in the United States and/or other countries.</a:t>
            </a:r>
          </a:p>
        </p:txBody>
      </p:sp>
    </p:spTree>
    <p:extLst>
      <p:ext uri="{BB962C8B-B14F-4D97-AF65-F5344CB8AC3E}">
        <p14:creationId xmlns:p14="http://schemas.microsoft.com/office/powerpoint/2010/main" val="626579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347663"/>
            <a:ext cx="2058987" cy="5778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9263" y="347663"/>
            <a:ext cx="6026150" cy="57785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525" y="1600200"/>
            <a:ext cx="2073275"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0525" y="1600200"/>
            <a:ext cx="6070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9375"/>
            <a:ext cx="2057400" cy="47767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49375"/>
            <a:ext cx="6019800" cy="47767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9375"/>
            <a:ext cx="2057400" cy="47767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349375"/>
            <a:ext cx="6019800" cy="47767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5150"/>
            <a:ext cx="2057400" cy="5561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65150"/>
            <a:ext cx="6019800" cy="5561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5150"/>
            <a:ext cx="2057400" cy="5561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65150"/>
            <a:ext cx="6019800" cy="556101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595438"/>
            <a:ext cx="2058987" cy="4530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9263" y="1595438"/>
            <a:ext cx="602615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204913"/>
            <a:ext cx="2058987" cy="4921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49263" y="1204913"/>
            <a:ext cx="6026150" cy="492125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9" Type="http://schemas.openxmlformats.org/officeDocument/2006/relationships/image" Target="../media/image1.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slideLayout" Target="../slideLayouts/slideLayout163.xml"/><Relationship Id="rId18" Type="http://schemas.openxmlformats.org/officeDocument/2006/relationships/slideLayout" Target="../slideLayouts/slideLayout168.xml"/><Relationship Id="rId26" Type="http://schemas.openxmlformats.org/officeDocument/2006/relationships/slideLayout" Target="../slideLayouts/slideLayout176.xml"/><Relationship Id="rId39" Type="http://schemas.openxmlformats.org/officeDocument/2006/relationships/slideLayout" Target="../slideLayouts/slideLayout189.xml"/><Relationship Id="rId3" Type="http://schemas.openxmlformats.org/officeDocument/2006/relationships/slideLayout" Target="../slideLayouts/slideLayout153.xml"/><Relationship Id="rId21" Type="http://schemas.openxmlformats.org/officeDocument/2006/relationships/slideLayout" Target="../slideLayouts/slideLayout171.xml"/><Relationship Id="rId34" Type="http://schemas.openxmlformats.org/officeDocument/2006/relationships/slideLayout" Target="../slideLayouts/slideLayout184.xml"/><Relationship Id="rId42" Type="http://schemas.openxmlformats.org/officeDocument/2006/relationships/image" Target="../media/image4.png"/><Relationship Id="rId7" Type="http://schemas.openxmlformats.org/officeDocument/2006/relationships/slideLayout" Target="../slideLayouts/slideLayout157.xml"/><Relationship Id="rId12" Type="http://schemas.openxmlformats.org/officeDocument/2006/relationships/slideLayout" Target="../slideLayouts/slideLayout162.xml"/><Relationship Id="rId17" Type="http://schemas.openxmlformats.org/officeDocument/2006/relationships/slideLayout" Target="../slideLayouts/slideLayout167.xml"/><Relationship Id="rId25" Type="http://schemas.openxmlformats.org/officeDocument/2006/relationships/slideLayout" Target="../slideLayouts/slideLayout175.xml"/><Relationship Id="rId33" Type="http://schemas.openxmlformats.org/officeDocument/2006/relationships/slideLayout" Target="../slideLayouts/slideLayout183.xml"/><Relationship Id="rId38" Type="http://schemas.openxmlformats.org/officeDocument/2006/relationships/slideLayout" Target="../slideLayouts/slideLayout188.xml"/><Relationship Id="rId2" Type="http://schemas.openxmlformats.org/officeDocument/2006/relationships/slideLayout" Target="../slideLayouts/slideLayout152.xml"/><Relationship Id="rId16" Type="http://schemas.openxmlformats.org/officeDocument/2006/relationships/slideLayout" Target="../slideLayouts/slideLayout166.xml"/><Relationship Id="rId20" Type="http://schemas.openxmlformats.org/officeDocument/2006/relationships/slideLayout" Target="../slideLayouts/slideLayout170.xml"/><Relationship Id="rId29" Type="http://schemas.openxmlformats.org/officeDocument/2006/relationships/slideLayout" Target="../slideLayouts/slideLayout179.xml"/><Relationship Id="rId41" Type="http://schemas.openxmlformats.org/officeDocument/2006/relationships/theme" Target="../theme/theme15.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24" Type="http://schemas.openxmlformats.org/officeDocument/2006/relationships/slideLayout" Target="../slideLayouts/slideLayout174.xml"/><Relationship Id="rId32" Type="http://schemas.openxmlformats.org/officeDocument/2006/relationships/slideLayout" Target="../slideLayouts/slideLayout182.xml"/><Relationship Id="rId37" Type="http://schemas.openxmlformats.org/officeDocument/2006/relationships/slideLayout" Target="../slideLayouts/slideLayout187.xml"/><Relationship Id="rId40" Type="http://schemas.openxmlformats.org/officeDocument/2006/relationships/slideLayout" Target="../slideLayouts/slideLayout190.xml"/><Relationship Id="rId5" Type="http://schemas.openxmlformats.org/officeDocument/2006/relationships/slideLayout" Target="../slideLayouts/slideLayout155.xml"/><Relationship Id="rId15" Type="http://schemas.openxmlformats.org/officeDocument/2006/relationships/slideLayout" Target="../slideLayouts/slideLayout165.xml"/><Relationship Id="rId23" Type="http://schemas.openxmlformats.org/officeDocument/2006/relationships/slideLayout" Target="../slideLayouts/slideLayout173.xml"/><Relationship Id="rId28" Type="http://schemas.openxmlformats.org/officeDocument/2006/relationships/slideLayout" Target="../slideLayouts/slideLayout178.xml"/><Relationship Id="rId36" Type="http://schemas.openxmlformats.org/officeDocument/2006/relationships/slideLayout" Target="../slideLayouts/slideLayout186.xml"/><Relationship Id="rId10" Type="http://schemas.openxmlformats.org/officeDocument/2006/relationships/slideLayout" Target="../slideLayouts/slideLayout160.xml"/><Relationship Id="rId19" Type="http://schemas.openxmlformats.org/officeDocument/2006/relationships/slideLayout" Target="../slideLayouts/slideLayout169.xml"/><Relationship Id="rId31" Type="http://schemas.openxmlformats.org/officeDocument/2006/relationships/slideLayout" Target="../slideLayouts/slideLayout181.xml"/><Relationship Id="rId4" Type="http://schemas.openxmlformats.org/officeDocument/2006/relationships/slideLayout" Target="../slideLayouts/slideLayout154.xml"/><Relationship Id="rId9" Type="http://schemas.openxmlformats.org/officeDocument/2006/relationships/slideLayout" Target="../slideLayouts/slideLayout159.xml"/><Relationship Id="rId14" Type="http://schemas.openxmlformats.org/officeDocument/2006/relationships/slideLayout" Target="../slideLayouts/slideLayout164.xml"/><Relationship Id="rId22" Type="http://schemas.openxmlformats.org/officeDocument/2006/relationships/slideLayout" Target="../slideLayouts/slideLayout172.xml"/><Relationship Id="rId27" Type="http://schemas.openxmlformats.org/officeDocument/2006/relationships/slideLayout" Target="../slideLayouts/slideLayout177.xml"/><Relationship Id="rId30" Type="http://schemas.openxmlformats.org/officeDocument/2006/relationships/slideLayout" Target="../slideLayouts/slideLayout180.xml"/><Relationship Id="rId35"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34210" name="Rectangle 2"/>
          <p:cNvSpPr>
            <a:spLocks noChangeArrowheads="1"/>
          </p:cNvSpPr>
          <p:nvPr/>
        </p:nvSpPr>
        <p:spPr bwMode="auto">
          <a:xfrm>
            <a:off x="0" y="6324600"/>
            <a:ext cx="9144000" cy="5334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734211" name="Rectangle 3"/>
          <p:cNvSpPr>
            <a:spLocks noGrp="1" noChangeArrowheads="1"/>
          </p:cNvSpPr>
          <p:nvPr>
            <p:ph type="title"/>
          </p:nvPr>
        </p:nvSpPr>
        <p:spPr bwMode="auto">
          <a:xfrm>
            <a:off x="457200" y="347663"/>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34218" name="Rectangle 10"/>
          <p:cNvSpPr>
            <a:spLocks noChangeArrowheads="1"/>
          </p:cNvSpPr>
          <p:nvPr/>
        </p:nvSpPr>
        <p:spPr bwMode="auto">
          <a:xfrm>
            <a:off x="0" y="6092825"/>
            <a:ext cx="9144000" cy="765175"/>
          </a:xfrm>
          <a:prstGeom prst="rect">
            <a:avLst/>
          </a:prstGeom>
          <a:solidFill>
            <a:schemeClr val="bg2"/>
          </a:solidFill>
          <a:ln w="3175" algn="ctr">
            <a:noFill/>
            <a:miter lim="800000"/>
            <a:headEnd/>
            <a:tailEnd/>
          </a:ln>
          <a:effectLst/>
        </p:spPr>
        <p:txBody>
          <a:bodyPr wrap="none" anchor="ctr"/>
          <a:lstStyle/>
          <a:p>
            <a:pPr algn="ctr">
              <a:defRPr/>
            </a:pPr>
            <a:endParaRPr lang="nl-NL">
              <a:latin typeface="Arial" charset="0"/>
              <a:cs typeface="+mn-cs"/>
            </a:endParaRPr>
          </a:p>
        </p:txBody>
      </p:sp>
      <p:sp>
        <p:nvSpPr>
          <p:cNvPr id="734222" name="Rectangle 14"/>
          <p:cNvSpPr>
            <a:spLocks noChangeArrowheads="1"/>
          </p:cNvSpPr>
          <p:nvPr/>
        </p:nvSpPr>
        <p:spPr bwMode="auto">
          <a:xfrm>
            <a:off x="0" y="0"/>
            <a:ext cx="9156700" cy="347663"/>
          </a:xfrm>
          <a:prstGeom prst="rect">
            <a:avLst/>
          </a:prstGeom>
          <a:solidFill>
            <a:schemeClr val="bg2"/>
          </a:solidFill>
          <a:ln w="3175" algn="ctr">
            <a:noFill/>
            <a:miter lim="800000"/>
            <a:headEnd/>
            <a:tailEnd/>
          </a:ln>
          <a:effectLst/>
        </p:spPr>
        <p:txBody>
          <a:bodyPr wrap="none" anchor="ctr"/>
          <a:lstStyle/>
          <a:p>
            <a:pPr algn="ctr">
              <a:defRPr/>
            </a:pPr>
            <a:endParaRPr lang="nl-NL">
              <a:latin typeface="Arial" charset="0"/>
              <a:cs typeface="+mn-cs"/>
            </a:endParaRPr>
          </a:p>
        </p:txBody>
      </p:sp>
      <p:sp>
        <p:nvSpPr>
          <p:cNvPr id="734225" name="Text Box 17"/>
          <p:cNvSpPr txBox="1">
            <a:spLocks noChangeArrowheads="1"/>
          </p:cNvSpPr>
          <p:nvPr/>
        </p:nvSpPr>
        <p:spPr bwMode="auto">
          <a:xfrm>
            <a:off x="8642350" y="6089650"/>
            <a:ext cx="463550" cy="336550"/>
          </a:xfrm>
          <a:prstGeom prst="rect">
            <a:avLst/>
          </a:prstGeom>
          <a:noFill/>
          <a:ln w="28575" algn="ctr">
            <a:noFill/>
            <a:miter lim="800000"/>
            <a:headEnd/>
            <a:tailEnd/>
          </a:ln>
          <a:effectLst/>
        </p:spPr>
        <p:txBody>
          <a:bodyPr>
            <a:spAutoFit/>
          </a:bodyPr>
          <a:lstStyle/>
          <a:p>
            <a:pPr algn="ctr">
              <a:defRPr/>
            </a:pPr>
            <a:fld id="{3B054EF1-563C-4715-953A-4D0BED3F084F}" type="slidenum">
              <a:rPr lang="en-US" sz="1600">
                <a:latin typeface="Arial" charset="0"/>
                <a:cs typeface="+mn-cs"/>
              </a:rPr>
              <a:pPr algn="ctr">
                <a:defRPr/>
              </a:pPr>
              <a:t>‹#›</a:t>
            </a:fld>
            <a:endParaRPr lang="en-US" sz="1600" dirty="0">
              <a:latin typeface="Arial" charset="0"/>
              <a:cs typeface="+mn-cs"/>
            </a:endParaRPr>
          </a:p>
        </p:txBody>
      </p:sp>
      <p:sp>
        <p:nvSpPr>
          <p:cNvPr id="734231" name="Line 23"/>
          <p:cNvSpPr>
            <a:spLocks noChangeShapeType="1"/>
          </p:cNvSpPr>
          <p:nvPr/>
        </p:nvSpPr>
        <p:spPr bwMode="auto">
          <a:xfrm flipV="1">
            <a:off x="0" y="6096000"/>
            <a:ext cx="9144000"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
        <p:nvSpPr>
          <p:cNvPr id="734232" name="Line 24"/>
          <p:cNvSpPr>
            <a:spLocks noChangeShapeType="1"/>
          </p:cNvSpPr>
          <p:nvPr/>
        </p:nvSpPr>
        <p:spPr bwMode="auto">
          <a:xfrm flipV="1">
            <a:off x="-1588" y="355600"/>
            <a:ext cx="9150351"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01123" name="Rectangle 3"/>
          <p:cNvSpPr>
            <a:spLocks noGrp="1" noChangeArrowheads="1"/>
          </p:cNvSpPr>
          <p:nvPr>
            <p:ph type="title"/>
          </p:nvPr>
        </p:nvSpPr>
        <p:spPr bwMode="auto">
          <a:xfrm>
            <a:off x="2755900" y="1595438"/>
            <a:ext cx="3876675"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01124" name="Text Box 4"/>
          <p:cNvSpPr txBox="1">
            <a:spLocks noChangeArrowheads="1"/>
          </p:cNvSpPr>
          <p:nvPr/>
        </p:nvSpPr>
        <p:spPr bwMode="auto">
          <a:xfrm>
            <a:off x="0" y="6334125"/>
            <a:ext cx="2408238" cy="487363"/>
          </a:xfrm>
          <a:prstGeom prst="rect">
            <a:avLst/>
          </a:prstGeom>
          <a:noFill/>
          <a:ln w="28575" algn="ctr">
            <a:noFill/>
            <a:miter lim="800000"/>
            <a:headEnd/>
            <a:tailEnd/>
          </a:ln>
          <a:effectLst/>
        </p:spPr>
        <p:txBody>
          <a:bodyPr wrap="none">
            <a:spAutoFit/>
          </a:bodyPr>
          <a:lstStyle/>
          <a:p>
            <a:pPr>
              <a:defRPr/>
            </a:pPr>
            <a:r>
              <a:rPr lang="en-US" sz="1400" b="1" dirty="0">
                <a:solidFill>
                  <a:schemeClr val="accent2"/>
                </a:solidFill>
                <a:effectLst>
                  <a:outerShdw blurRad="38100" dist="38100" dir="2700000" algn="tl">
                    <a:srgbClr val="000000"/>
                  </a:outerShdw>
                </a:effectLst>
                <a:latin typeface="Times New Roman" pitchFamily="18" charset="0"/>
                <a:cs typeface="+mn-cs"/>
              </a:rPr>
              <a:t>Carnegie Mellon University</a:t>
            </a:r>
          </a:p>
          <a:p>
            <a:pPr>
              <a:defRPr/>
            </a:pPr>
            <a:r>
              <a:rPr lang="en-US" sz="1200" b="1" dirty="0">
                <a:solidFill>
                  <a:schemeClr val="accent2"/>
                </a:solidFill>
                <a:latin typeface="Arial" charset="0"/>
                <a:cs typeface="+mn-cs"/>
              </a:rPr>
              <a:t>Computer Science Department</a:t>
            </a:r>
          </a:p>
        </p:txBody>
      </p:sp>
      <p:sp>
        <p:nvSpPr>
          <p:cNvPr id="901127" name="Rectangle 7"/>
          <p:cNvSpPr>
            <a:spLocks noChangeArrowheads="1"/>
          </p:cNvSpPr>
          <p:nvPr/>
        </p:nvSpPr>
        <p:spPr bwMode="auto">
          <a:xfrm>
            <a:off x="7040563" y="0"/>
            <a:ext cx="2103437" cy="68580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01129" name="Rectangle 9"/>
          <p:cNvSpPr>
            <a:spLocks noChangeArrowheads="1"/>
          </p:cNvSpPr>
          <p:nvPr/>
        </p:nvSpPr>
        <p:spPr bwMode="auto">
          <a:xfrm>
            <a:off x="0" y="0"/>
            <a:ext cx="2322513" cy="68580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01131" name="Text Box 11"/>
          <p:cNvSpPr txBox="1">
            <a:spLocks noChangeArrowheads="1"/>
          </p:cNvSpPr>
          <p:nvPr/>
        </p:nvSpPr>
        <p:spPr bwMode="auto">
          <a:xfrm>
            <a:off x="7099300" y="6445250"/>
            <a:ext cx="463550" cy="336550"/>
          </a:xfrm>
          <a:prstGeom prst="rect">
            <a:avLst/>
          </a:prstGeom>
          <a:noFill/>
          <a:ln w="28575" algn="ctr">
            <a:noFill/>
            <a:miter lim="800000"/>
            <a:headEnd/>
            <a:tailEnd/>
          </a:ln>
          <a:effectLst/>
        </p:spPr>
        <p:txBody>
          <a:bodyPr>
            <a:spAutoFit/>
          </a:bodyPr>
          <a:lstStyle/>
          <a:p>
            <a:pPr algn="ctr">
              <a:defRPr/>
            </a:pPr>
            <a:fld id="{A8515413-18E8-490E-BAA4-19B4AB6FDDEF}" type="slidenum">
              <a:rPr lang="en-US" sz="1600">
                <a:latin typeface="Arial" charset="0"/>
                <a:cs typeface="+mn-cs"/>
              </a:rPr>
              <a:pPr algn="ctr">
                <a:defRPr/>
              </a:pPr>
              <a:t>‹#›</a:t>
            </a:fld>
            <a:endParaRPr lang="en-US" sz="1600" dirty="0">
              <a:latin typeface="Arial" charset="0"/>
              <a:cs typeface="+mn-cs"/>
            </a:endParaRPr>
          </a:p>
        </p:txBody>
      </p:sp>
      <p:sp>
        <p:nvSpPr>
          <p:cNvPr id="901134" name="Line 14"/>
          <p:cNvSpPr>
            <a:spLocks noChangeShapeType="1"/>
          </p:cNvSpPr>
          <p:nvPr/>
        </p:nvSpPr>
        <p:spPr bwMode="auto">
          <a:xfrm>
            <a:off x="2305050" y="0"/>
            <a:ext cx="38100" cy="685800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
        <p:nvSpPr>
          <p:cNvPr id="901135" name="Line 15"/>
          <p:cNvSpPr>
            <a:spLocks noChangeShapeType="1"/>
          </p:cNvSpPr>
          <p:nvPr/>
        </p:nvSpPr>
        <p:spPr bwMode="auto">
          <a:xfrm>
            <a:off x="6999288" y="0"/>
            <a:ext cx="38100" cy="685800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bwMode="auto">
          <a:xfrm>
            <a:off x="2755900" y="1595438"/>
            <a:ext cx="3876675"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3589" name="Rectangle 5"/>
          <p:cNvSpPr>
            <a:spLocks noChangeArrowheads="1"/>
          </p:cNvSpPr>
          <p:nvPr/>
        </p:nvSpPr>
        <p:spPr bwMode="auto">
          <a:xfrm>
            <a:off x="7626350" y="0"/>
            <a:ext cx="1517650" cy="68580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63591" name="Rectangle 7"/>
          <p:cNvSpPr>
            <a:spLocks noChangeArrowheads="1"/>
          </p:cNvSpPr>
          <p:nvPr/>
        </p:nvSpPr>
        <p:spPr bwMode="auto">
          <a:xfrm>
            <a:off x="0" y="0"/>
            <a:ext cx="1530350" cy="68580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63593" name="Text Box 9"/>
          <p:cNvSpPr txBox="1">
            <a:spLocks noChangeArrowheads="1"/>
          </p:cNvSpPr>
          <p:nvPr/>
        </p:nvSpPr>
        <p:spPr bwMode="auto">
          <a:xfrm>
            <a:off x="7651750" y="6426200"/>
            <a:ext cx="463550" cy="336550"/>
          </a:xfrm>
          <a:prstGeom prst="rect">
            <a:avLst/>
          </a:prstGeom>
          <a:noFill/>
          <a:ln w="28575" algn="ctr">
            <a:noFill/>
            <a:miter lim="800000"/>
            <a:headEnd/>
            <a:tailEnd/>
          </a:ln>
          <a:effectLst/>
        </p:spPr>
        <p:txBody>
          <a:bodyPr>
            <a:spAutoFit/>
          </a:bodyPr>
          <a:lstStyle/>
          <a:p>
            <a:pPr algn="ctr">
              <a:defRPr/>
            </a:pPr>
            <a:fld id="{33BF648D-5DB8-4125-A2D7-E4EFD4F9E5F5}" type="slidenum">
              <a:rPr lang="en-US" sz="1600">
                <a:latin typeface="Arial" charset="0"/>
                <a:cs typeface="+mn-cs"/>
              </a:rPr>
              <a:pPr algn="ctr">
                <a:defRPr/>
              </a:pPr>
              <a:t>‹#›</a:t>
            </a:fld>
            <a:endParaRPr lang="en-US" sz="1600" dirty="0">
              <a:latin typeface="Arial" charset="0"/>
              <a:cs typeface="+mn-cs"/>
            </a:endParaRPr>
          </a:p>
        </p:txBody>
      </p:sp>
      <p:sp>
        <p:nvSpPr>
          <p:cNvPr id="963596" name="Line 12"/>
          <p:cNvSpPr>
            <a:spLocks noChangeShapeType="1"/>
          </p:cNvSpPr>
          <p:nvPr/>
        </p:nvSpPr>
        <p:spPr bwMode="auto">
          <a:xfrm>
            <a:off x="1504950" y="0"/>
            <a:ext cx="38100" cy="685800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
        <p:nvSpPr>
          <p:cNvPr id="963597" name="Line 13"/>
          <p:cNvSpPr>
            <a:spLocks noChangeShapeType="1"/>
          </p:cNvSpPr>
          <p:nvPr/>
        </p:nvSpPr>
        <p:spPr bwMode="auto">
          <a:xfrm>
            <a:off x="7604125" y="0"/>
            <a:ext cx="38100" cy="685800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5595" name="Rectangle 11"/>
          <p:cNvSpPr>
            <a:spLocks noChangeArrowheads="1"/>
          </p:cNvSpPr>
          <p:nvPr/>
        </p:nvSpPr>
        <p:spPr bwMode="auto">
          <a:xfrm>
            <a:off x="0" y="246063"/>
            <a:ext cx="9144000" cy="6611937"/>
          </a:xfrm>
          <a:prstGeom prst="rect">
            <a:avLst/>
          </a:prstGeom>
          <a:solidFill>
            <a:srgbClr val="000000"/>
          </a:solidFill>
          <a:ln w="38100" algn="ctr">
            <a:noFill/>
            <a:miter lim="800000"/>
            <a:headEnd/>
            <a:tailEnd/>
          </a:ln>
          <a:effectLst/>
        </p:spPr>
        <p:txBody>
          <a:bodyPr wrap="none" anchor="ctr"/>
          <a:lstStyle/>
          <a:p>
            <a:pPr eaLnBrk="0" hangingPunct="0">
              <a:defRPr/>
            </a:pPr>
            <a:endParaRPr lang="en-US" dirty="0">
              <a:latin typeface="Arial" charset="0"/>
              <a:cs typeface="+mn-cs"/>
            </a:endParaRPr>
          </a:p>
        </p:txBody>
      </p:sp>
      <p:sp>
        <p:nvSpPr>
          <p:cNvPr id="835587" name="Rectangle 3"/>
          <p:cNvSpPr>
            <a:spLocks noGrp="1" noChangeArrowheads="1"/>
          </p:cNvSpPr>
          <p:nvPr>
            <p:ph type="title"/>
          </p:nvPr>
        </p:nvSpPr>
        <p:spPr bwMode="auto">
          <a:xfrm>
            <a:off x="457200" y="347663"/>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35591" name="Rectangle 7"/>
          <p:cNvSpPr>
            <a:spLocks noChangeArrowheads="1"/>
          </p:cNvSpPr>
          <p:nvPr/>
        </p:nvSpPr>
        <p:spPr bwMode="auto">
          <a:xfrm>
            <a:off x="0" y="0"/>
            <a:ext cx="9144000" cy="274638"/>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35594" name="Rectangle 10"/>
          <p:cNvSpPr>
            <a:spLocks noChangeArrowheads="1"/>
          </p:cNvSpPr>
          <p:nvPr/>
        </p:nvSpPr>
        <p:spPr bwMode="auto">
          <a:xfrm>
            <a:off x="0" y="0"/>
            <a:ext cx="9144000" cy="347663"/>
          </a:xfrm>
          <a:prstGeom prst="rect">
            <a:avLst/>
          </a:prstGeom>
          <a:solidFill>
            <a:srgbClr val="000000"/>
          </a:solidFill>
          <a:ln w="3175">
            <a:noFill/>
            <a:miter lim="800000"/>
            <a:headEnd/>
            <a:tailEnd/>
          </a:ln>
          <a:effectLst/>
        </p:spPr>
        <p:txBody>
          <a:bodyPr wrap="none" anchor="ctr"/>
          <a:lstStyle/>
          <a:p>
            <a:pPr algn="ctr">
              <a:defRPr/>
            </a:pPr>
            <a:endParaRPr lang="nl-NL">
              <a:latin typeface="Arial" charset="0"/>
              <a:cs typeface="+mn-cs"/>
            </a:endParaRPr>
          </a:p>
        </p:txBody>
      </p:sp>
      <p:sp>
        <p:nvSpPr>
          <p:cNvPr id="835597" name="Text Box 13"/>
          <p:cNvSpPr txBox="1">
            <a:spLocks noChangeArrowheads="1"/>
          </p:cNvSpPr>
          <p:nvPr/>
        </p:nvSpPr>
        <p:spPr bwMode="auto">
          <a:xfrm>
            <a:off x="8661400" y="6445250"/>
            <a:ext cx="463550" cy="336550"/>
          </a:xfrm>
          <a:prstGeom prst="rect">
            <a:avLst/>
          </a:prstGeom>
          <a:noFill/>
          <a:ln w="28575" algn="ctr">
            <a:noFill/>
            <a:miter lim="800000"/>
            <a:headEnd/>
            <a:tailEnd/>
          </a:ln>
          <a:effectLst/>
        </p:spPr>
        <p:txBody>
          <a:bodyPr>
            <a:spAutoFit/>
          </a:bodyPr>
          <a:lstStyle/>
          <a:p>
            <a:pPr algn="ctr">
              <a:defRPr/>
            </a:pPr>
            <a:fld id="{FC3CB4B3-D43C-4AEE-8AEE-253858349144}" type="slidenum">
              <a:rPr lang="en-US" sz="1600">
                <a:latin typeface="Arial" charset="0"/>
                <a:cs typeface="+mn-cs"/>
              </a:rPr>
              <a:pPr algn="ctr">
                <a:defRPr/>
              </a:pPr>
              <a:t>‹#›</a:t>
            </a:fld>
            <a:endParaRPr lang="en-US" sz="1600"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Gill Sans Ultra Bold Condensed" pitchFamily="34" charset="0"/>
          <a:cs typeface="Arial"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Gill Sans Ultra Bold Condensed" pitchFamily="34" charset="0"/>
          <a:cs typeface="Arial"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Gill Sans Ultra Bold Condensed" pitchFamily="34" charset="0"/>
          <a:cs typeface="Arial"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Gill Sans Ultra Bold Condensed" pitchFamily="34" charset="0"/>
          <a:cs typeface="Arial"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34210" name="Rectangle 2"/>
          <p:cNvSpPr>
            <a:spLocks noChangeArrowheads="1"/>
          </p:cNvSpPr>
          <p:nvPr/>
        </p:nvSpPr>
        <p:spPr bwMode="auto">
          <a:xfrm>
            <a:off x="0" y="6324600"/>
            <a:ext cx="9144000" cy="533400"/>
          </a:xfrm>
          <a:prstGeom prst="rect">
            <a:avLst/>
          </a:prstGeom>
          <a:solidFill>
            <a:schemeClr val="bg2"/>
          </a:solidFill>
          <a:ln w="3175">
            <a:noFill/>
            <a:miter lim="800000"/>
            <a:headEnd/>
            <a:tailEnd/>
          </a:ln>
          <a:effectLst/>
        </p:spPr>
        <p:txBody>
          <a:bodyPr wrap="none" anchor="ctr"/>
          <a:lstStyle/>
          <a:p>
            <a:pPr algn="ctr">
              <a:defRPr/>
            </a:pPr>
            <a:endParaRPr lang="nl-NL">
              <a:solidFill>
                <a:prstClr val="white"/>
              </a:solidFill>
              <a:latin typeface="Arial" charset="0"/>
            </a:endParaRPr>
          </a:p>
        </p:txBody>
      </p:sp>
      <p:sp>
        <p:nvSpPr>
          <p:cNvPr id="734211" name="Rectangle 3"/>
          <p:cNvSpPr>
            <a:spLocks noGrp="1" noChangeArrowheads="1"/>
          </p:cNvSpPr>
          <p:nvPr>
            <p:ph type="title"/>
          </p:nvPr>
        </p:nvSpPr>
        <p:spPr bwMode="auto">
          <a:xfrm>
            <a:off x="457200" y="347663"/>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34218" name="Rectangle 10"/>
          <p:cNvSpPr>
            <a:spLocks noChangeArrowheads="1"/>
          </p:cNvSpPr>
          <p:nvPr/>
        </p:nvSpPr>
        <p:spPr bwMode="auto">
          <a:xfrm>
            <a:off x="0" y="6092825"/>
            <a:ext cx="9144000" cy="765175"/>
          </a:xfrm>
          <a:prstGeom prst="rect">
            <a:avLst/>
          </a:prstGeom>
          <a:solidFill>
            <a:schemeClr val="bg2"/>
          </a:solidFill>
          <a:ln w="3175" algn="ctr">
            <a:noFill/>
            <a:miter lim="800000"/>
            <a:headEnd/>
            <a:tailEnd/>
          </a:ln>
          <a:effectLst/>
        </p:spPr>
        <p:txBody>
          <a:bodyPr wrap="none" anchor="ctr"/>
          <a:lstStyle/>
          <a:p>
            <a:pPr algn="ctr">
              <a:defRPr/>
            </a:pPr>
            <a:endParaRPr lang="nl-NL">
              <a:solidFill>
                <a:prstClr val="white"/>
              </a:solidFill>
              <a:latin typeface="Arial" charset="0"/>
            </a:endParaRPr>
          </a:p>
        </p:txBody>
      </p:sp>
      <p:sp>
        <p:nvSpPr>
          <p:cNvPr id="734222" name="Rectangle 14"/>
          <p:cNvSpPr>
            <a:spLocks noChangeArrowheads="1"/>
          </p:cNvSpPr>
          <p:nvPr/>
        </p:nvSpPr>
        <p:spPr bwMode="auto">
          <a:xfrm>
            <a:off x="0" y="0"/>
            <a:ext cx="9156700" cy="347663"/>
          </a:xfrm>
          <a:prstGeom prst="rect">
            <a:avLst/>
          </a:prstGeom>
          <a:solidFill>
            <a:schemeClr val="bg2"/>
          </a:solidFill>
          <a:ln w="3175" algn="ctr">
            <a:noFill/>
            <a:miter lim="800000"/>
            <a:headEnd/>
            <a:tailEnd/>
          </a:ln>
          <a:effectLst/>
        </p:spPr>
        <p:txBody>
          <a:bodyPr wrap="none" anchor="ctr"/>
          <a:lstStyle/>
          <a:p>
            <a:pPr algn="ctr">
              <a:defRPr/>
            </a:pPr>
            <a:endParaRPr lang="nl-NL">
              <a:solidFill>
                <a:prstClr val="white"/>
              </a:solidFill>
              <a:latin typeface="Arial" charset="0"/>
            </a:endParaRPr>
          </a:p>
        </p:txBody>
      </p:sp>
      <p:sp>
        <p:nvSpPr>
          <p:cNvPr id="734225" name="Text Box 17"/>
          <p:cNvSpPr txBox="1">
            <a:spLocks noChangeArrowheads="1"/>
          </p:cNvSpPr>
          <p:nvPr/>
        </p:nvSpPr>
        <p:spPr bwMode="auto">
          <a:xfrm>
            <a:off x="8642350" y="6089650"/>
            <a:ext cx="463550" cy="336550"/>
          </a:xfrm>
          <a:prstGeom prst="rect">
            <a:avLst/>
          </a:prstGeom>
          <a:noFill/>
          <a:ln w="28575" algn="ctr">
            <a:noFill/>
            <a:miter lim="800000"/>
            <a:headEnd/>
            <a:tailEnd/>
          </a:ln>
          <a:effectLst/>
        </p:spPr>
        <p:txBody>
          <a:bodyPr>
            <a:spAutoFit/>
          </a:bodyPr>
          <a:lstStyle/>
          <a:p>
            <a:pPr algn="ctr">
              <a:defRPr/>
            </a:pPr>
            <a:fld id="{3B054EF1-563C-4715-953A-4D0BED3F084F}" type="slidenum">
              <a:rPr lang="en-US" sz="1600">
                <a:solidFill>
                  <a:prstClr val="white"/>
                </a:solidFill>
                <a:latin typeface="Arial" charset="0"/>
              </a:rPr>
              <a:pPr algn="ctr">
                <a:defRPr/>
              </a:pPr>
              <a:t>‹#›</a:t>
            </a:fld>
            <a:endParaRPr lang="en-US" sz="1600" dirty="0">
              <a:solidFill>
                <a:prstClr val="white"/>
              </a:solidFill>
              <a:latin typeface="Arial" charset="0"/>
            </a:endParaRPr>
          </a:p>
        </p:txBody>
      </p:sp>
      <p:sp>
        <p:nvSpPr>
          <p:cNvPr id="734231" name="Line 23"/>
          <p:cNvSpPr>
            <a:spLocks noChangeShapeType="1"/>
          </p:cNvSpPr>
          <p:nvPr/>
        </p:nvSpPr>
        <p:spPr bwMode="auto">
          <a:xfrm flipV="1">
            <a:off x="0" y="6096000"/>
            <a:ext cx="9144000" cy="0"/>
          </a:xfrm>
          <a:prstGeom prst="line">
            <a:avLst/>
          </a:prstGeom>
          <a:noFill/>
          <a:ln w="38100">
            <a:solidFill>
              <a:schemeClr val="tx1"/>
            </a:solidFill>
            <a:round/>
            <a:headEnd/>
            <a:tailEnd/>
          </a:ln>
          <a:effectLst/>
        </p:spPr>
        <p:txBody>
          <a:bodyPr wrap="none" anchor="ctr"/>
          <a:lstStyle/>
          <a:p>
            <a:pPr eaLnBrk="0" hangingPunct="0">
              <a:defRPr/>
            </a:pPr>
            <a:endParaRPr lang="en-US" dirty="0">
              <a:solidFill>
                <a:prstClr val="white"/>
              </a:solidFill>
              <a:latin typeface="Arial" charset="0"/>
            </a:endParaRPr>
          </a:p>
        </p:txBody>
      </p:sp>
      <p:sp>
        <p:nvSpPr>
          <p:cNvPr id="734232" name="Line 24"/>
          <p:cNvSpPr>
            <a:spLocks noChangeShapeType="1"/>
          </p:cNvSpPr>
          <p:nvPr/>
        </p:nvSpPr>
        <p:spPr bwMode="auto">
          <a:xfrm flipV="1">
            <a:off x="-1588" y="355600"/>
            <a:ext cx="9150351" cy="0"/>
          </a:xfrm>
          <a:prstGeom prst="line">
            <a:avLst/>
          </a:prstGeom>
          <a:noFill/>
          <a:ln w="38100">
            <a:solidFill>
              <a:schemeClr val="tx1"/>
            </a:solidFill>
            <a:round/>
            <a:headEnd/>
            <a:tailEnd/>
          </a:ln>
          <a:effectLst/>
        </p:spPr>
        <p:txBody>
          <a:bodyPr wrap="none" anchor="ctr"/>
          <a:lstStyle/>
          <a:p>
            <a:pPr eaLnBrk="0" hangingPunct="0">
              <a:defRPr/>
            </a:pPr>
            <a:endParaRPr lang="en-US" dirty="0">
              <a:solidFill>
                <a:prstClr val="white"/>
              </a:solidFill>
              <a:latin typeface="Arial" charset="0"/>
            </a:endParaRPr>
          </a:p>
        </p:txBody>
      </p:sp>
    </p:spTree>
    <p:extLst>
      <p:ext uri="{BB962C8B-B14F-4D97-AF65-F5344CB8AC3E}">
        <p14:creationId xmlns:p14="http://schemas.microsoft.com/office/powerpoint/2010/main" val="1249272135"/>
      </p:ext>
    </p:extLst>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292101" y="152400"/>
            <a:ext cx="84709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33795" name="Rectangle 3"/>
          <p:cNvSpPr>
            <a:spLocks noGrp="1" noChangeArrowheads="1"/>
          </p:cNvSpPr>
          <p:nvPr>
            <p:ph type="body" idx="1"/>
          </p:nvPr>
        </p:nvSpPr>
        <p:spPr bwMode="auto">
          <a:xfrm>
            <a:off x="292101" y="1431929"/>
            <a:ext cx="8470900" cy="4511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p:cNvSpPr>
            <a:spLocks noGrp="1"/>
          </p:cNvSpPr>
          <p:nvPr>
            <p:ph type="ftr" sz="quarter" idx="3"/>
          </p:nvPr>
        </p:nvSpPr>
        <p:spPr>
          <a:xfrm>
            <a:off x="2879635" y="6302953"/>
            <a:ext cx="3384735" cy="402651"/>
          </a:xfrm>
          <a:prstGeom prst="rect">
            <a:avLst/>
          </a:prstGeom>
          <a:noFill/>
        </p:spPr>
        <p:txBody>
          <a:bodyPr vert="horz" lIns="101882" tIns="50941" rIns="101882" bIns="50941" rtlCol="0" anchor="ctr"/>
          <a:lstStyle>
            <a:lvl1pPr algn="ctr">
              <a:defRPr sz="1100" baseline="0">
                <a:solidFill>
                  <a:srgbClr val="737373"/>
                </a:solidFill>
                <a:latin typeface="Xerox Sans" pitchFamily="50" charset="0"/>
              </a:defRPr>
            </a:lvl1pPr>
          </a:lstStyle>
          <a:p>
            <a:endParaRPr lang="en-IN"/>
          </a:p>
        </p:txBody>
      </p:sp>
      <p:sp>
        <p:nvSpPr>
          <p:cNvPr id="10" name="Date Placeholder 3"/>
          <p:cNvSpPr>
            <a:spLocks noGrp="1"/>
          </p:cNvSpPr>
          <p:nvPr>
            <p:ph type="dt" sz="half" idx="2"/>
          </p:nvPr>
        </p:nvSpPr>
        <p:spPr>
          <a:xfrm>
            <a:off x="1066800" y="6302953"/>
            <a:ext cx="1545072" cy="402651"/>
          </a:xfrm>
          <a:prstGeom prst="rect">
            <a:avLst/>
          </a:prstGeom>
          <a:noFill/>
        </p:spPr>
        <p:txBody>
          <a:bodyPr lIns="101882" tIns="50941" rIns="101882" bIns="50941" anchor="ctr" anchorCtr="1"/>
          <a:lstStyle>
            <a:lvl1pPr algn="ctr">
              <a:defRPr sz="1100" baseline="0">
                <a:solidFill>
                  <a:srgbClr val="737373"/>
                </a:solidFill>
                <a:latin typeface="Xerox Sans" pitchFamily="50" charset="0"/>
              </a:defRPr>
            </a:lvl1pPr>
          </a:lstStyle>
          <a:p>
            <a:fld id="{B6AA00D1-1827-4B63-A0CB-47E3CAA6B495}" type="datetimeFigureOut">
              <a:rPr lang="en-IN" smtClean="0"/>
              <a:pPr/>
              <a:t>17-03-2016</a:t>
            </a:fld>
            <a:endParaRPr lang="en-IN"/>
          </a:p>
        </p:txBody>
      </p:sp>
      <p:sp>
        <p:nvSpPr>
          <p:cNvPr id="11" name="Slide Number Placeholder 5"/>
          <p:cNvSpPr>
            <a:spLocks noGrp="1"/>
          </p:cNvSpPr>
          <p:nvPr>
            <p:ph type="sldNum" sz="quarter" idx="4"/>
          </p:nvPr>
        </p:nvSpPr>
        <p:spPr>
          <a:xfrm>
            <a:off x="304800" y="6302953"/>
            <a:ext cx="534432" cy="402651"/>
          </a:xfrm>
          <a:prstGeom prst="rect">
            <a:avLst/>
          </a:prstGeom>
          <a:noFill/>
        </p:spPr>
        <p:txBody>
          <a:bodyPr lIns="101882" tIns="54864" rIns="101882" bIns="50941" anchor="ctr" anchorCtr="1"/>
          <a:lstStyle>
            <a:lvl1pPr algn="ctr">
              <a:defRPr sz="1100" baseline="0">
                <a:solidFill>
                  <a:srgbClr val="737373"/>
                </a:solidFill>
                <a:latin typeface="Xerox Sans" pitchFamily="50" charset="0"/>
              </a:defRPr>
            </a:lvl1pPr>
          </a:lstStyle>
          <a:p>
            <a:fld id="{08F4BF97-A3F9-4DD4-BDA1-386E781CCCE7}" type="slidenum">
              <a:rPr lang="en-IN" smtClean="0"/>
              <a:pPr/>
              <a:t>‹#›</a:t>
            </a:fld>
            <a:endParaRPr lang="en-IN"/>
          </a:p>
        </p:txBody>
      </p:sp>
      <p:pic>
        <p:nvPicPr>
          <p:cNvPr id="12" name="Picture 11" descr="xer_3ln_r_rgb.png"/>
          <p:cNvPicPr>
            <a:picLocks noChangeAspect="1"/>
          </p:cNvPicPr>
          <p:nvPr/>
        </p:nvPicPr>
        <p:blipFill>
          <a:blip r:embed="rId9" cstate="print"/>
          <a:srcRect b="7102"/>
          <a:stretch>
            <a:fillRect/>
          </a:stretch>
        </p:blipFill>
        <p:spPr>
          <a:xfrm>
            <a:off x="7129461" y="6062663"/>
            <a:ext cx="1828804" cy="747524"/>
          </a:xfrm>
          <a:prstGeom prst="rect">
            <a:avLst/>
          </a:prstGeom>
        </p:spPr>
      </p:pic>
    </p:spTree>
    <p:extLst>
      <p:ext uri="{BB962C8B-B14F-4D97-AF65-F5344CB8AC3E}">
        <p14:creationId xmlns:p14="http://schemas.microsoft.com/office/powerpoint/2010/main" val="1032162442"/>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l" rtl="0" eaLnBrk="1" fontAlgn="base" hangingPunct="1">
        <a:spcBef>
          <a:spcPct val="0"/>
        </a:spcBef>
        <a:spcAft>
          <a:spcPct val="0"/>
        </a:spcAft>
        <a:defRPr sz="4000">
          <a:solidFill>
            <a:srgbClr val="2895D5"/>
          </a:solidFill>
          <a:latin typeface="+mj-lt"/>
          <a:ea typeface="+mj-ea"/>
          <a:cs typeface="+mj-cs"/>
        </a:defRPr>
      </a:lvl1pPr>
      <a:lvl2pPr algn="l" rtl="0" eaLnBrk="1" fontAlgn="base" hangingPunct="1">
        <a:spcBef>
          <a:spcPct val="0"/>
        </a:spcBef>
        <a:spcAft>
          <a:spcPct val="0"/>
        </a:spcAft>
        <a:defRPr sz="2800">
          <a:solidFill>
            <a:srgbClr val="2895D5"/>
          </a:solidFill>
          <a:latin typeface="Xerox Sans Light" pitchFamily="50" charset="0"/>
        </a:defRPr>
      </a:lvl2pPr>
      <a:lvl3pPr algn="l" rtl="0" eaLnBrk="1" fontAlgn="base" hangingPunct="1">
        <a:spcBef>
          <a:spcPct val="0"/>
        </a:spcBef>
        <a:spcAft>
          <a:spcPct val="0"/>
        </a:spcAft>
        <a:defRPr sz="2800">
          <a:solidFill>
            <a:srgbClr val="2895D5"/>
          </a:solidFill>
          <a:latin typeface="Xerox Sans Light" pitchFamily="50" charset="0"/>
        </a:defRPr>
      </a:lvl3pPr>
      <a:lvl4pPr algn="l" rtl="0" eaLnBrk="1" fontAlgn="base" hangingPunct="1">
        <a:spcBef>
          <a:spcPct val="0"/>
        </a:spcBef>
        <a:spcAft>
          <a:spcPct val="0"/>
        </a:spcAft>
        <a:defRPr sz="2800">
          <a:solidFill>
            <a:srgbClr val="2895D5"/>
          </a:solidFill>
          <a:latin typeface="Xerox Sans Light" pitchFamily="50" charset="0"/>
        </a:defRPr>
      </a:lvl4pPr>
      <a:lvl5pPr algn="l" rtl="0" eaLnBrk="1" fontAlgn="base" hangingPunct="1">
        <a:spcBef>
          <a:spcPct val="0"/>
        </a:spcBef>
        <a:spcAft>
          <a:spcPct val="0"/>
        </a:spcAft>
        <a:defRPr sz="2800">
          <a:solidFill>
            <a:srgbClr val="2895D5"/>
          </a:solidFill>
          <a:latin typeface="Xerox Sans Light" pitchFamily="50" charset="0"/>
        </a:defRPr>
      </a:lvl5pPr>
      <a:lvl6pPr marL="457189" algn="l" rtl="0" eaLnBrk="1" fontAlgn="base" hangingPunct="1">
        <a:spcBef>
          <a:spcPct val="0"/>
        </a:spcBef>
        <a:spcAft>
          <a:spcPct val="0"/>
        </a:spcAft>
        <a:defRPr sz="2800">
          <a:solidFill>
            <a:srgbClr val="2895D5"/>
          </a:solidFill>
          <a:latin typeface="Xerox Sans Light" pitchFamily="50" charset="0"/>
        </a:defRPr>
      </a:lvl6pPr>
      <a:lvl7pPr marL="914378" algn="l" rtl="0" eaLnBrk="1" fontAlgn="base" hangingPunct="1">
        <a:spcBef>
          <a:spcPct val="0"/>
        </a:spcBef>
        <a:spcAft>
          <a:spcPct val="0"/>
        </a:spcAft>
        <a:defRPr sz="2800">
          <a:solidFill>
            <a:srgbClr val="2895D5"/>
          </a:solidFill>
          <a:latin typeface="Xerox Sans Light" pitchFamily="50" charset="0"/>
        </a:defRPr>
      </a:lvl7pPr>
      <a:lvl8pPr marL="1371566" algn="l" rtl="0" eaLnBrk="1" fontAlgn="base" hangingPunct="1">
        <a:spcBef>
          <a:spcPct val="0"/>
        </a:spcBef>
        <a:spcAft>
          <a:spcPct val="0"/>
        </a:spcAft>
        <a:defRPr sz="2800">
          <a:solidFill>
            <a:srgbClr val="2895D5"/>
          </a:solidFill>
          <a:latin typeface="Xerox Sans Light" pitchFamily="50" charset="0"/>
        </a:defRPr>
      </a:lvl8pPr>
      <a:lvl9pPr marL="1828754" algn="l" rtl="0" eaLnBrk="1" fontAlgn="base" hangingPunct="1">
        <a:spcBef>
          <a:spcPct val="0"/>
        </a:spcBef>
        <a:spcAft>
          <a:spcPct val="0"/>
        </a:spcAft>
        <a:defRPr sz="2800">
          <a:solidFill>
            <a:srgbClr val="2895D5"/>
          </a:solidFill>
          <a:latin typeface="Xerox Sans Light" pitchFamily="50" charset="0"/>
        </a:defRPr>
      </a:lvl9pPr>
    </p:titleStyle>
    <p:bodyStyle>
      <a:lvl1pPr algn="l" rtl="0" eaLnBrk="1" fontAlgn="base" hangingPunct="1">
        <a:lnSpc>
          <a:spcPct val="90000"/>
        </a:lnSpc>
        <a:spcBef>
          <a:spcPct val="30000"/>
        </a:spcBef>
        <a:spcAft>
          <a:spcPct val="0"/>
        </a:spcAft>
        <a:defRPr sz="2000">
          <a:solidFill>
            <a:schemeClr val="tx1"/>
          </a:solidFill>
          <a:latin typeface="+mn-lt"/>
          <a:ea typeface="+mn-ea"/>
          <a:cs typeface="+mn-cs"/>
        </a:defRPr>
      </a:lvl1pPr>
      <a:lvl2pPr marL="227007" indent="-225419" algn="l" rtl="0" eaLnBrk="1" fontAlgn="base" hangingPunct="1">
        <a:lnSpc>
          <a:spcPct val="90000"/>
        </a:lnSpc>
        <a:spcBef>
          <a:spcPct val="30000"/>
        </a:spcBef>
        <a:spcAft>
          <a:spcPct val="0"/>
        </a:spcAft>
        <a:buSzPct val="75000"/>
        <a:buChar char="•"/>
        <a:defRPr sz="2000">
          <a:solidFill>
            <a:schemeClr val="tx1"/>
          </a:solidFill>
          <a:latin typeface="+mn-lt"/>
        </a:defRPr>
      </a:lvl2pPr>
      <a:lvl3pPr marL="457189" indent="-228594" algn="l" rtl="0" eaLnBrk="1" fontAlgn="base" hangingPunct="1">
        <a:lnSpc>
          <a:spcPct val="90000"/>
        </a:lnSpc>
        <a:spcBef>
          <a:spcPct val="30000"/>
        </a:spcBef>
        <a:spcAft>
          <a:spcPct val="0"/>
        </a:spcAft>
        <a:buSzPct val="75000"/>
        <a:buFont typeface="Xerox Sans" pitchFamily="50" charset="0"/>
        <a:buChar char="–"/>
        <a:defRPr sz="2000">
          <a:solidFill>
            <a:schemeClr val="tx1"/>
          </a:solidFill>
          <a:latin typeface="+mn-lt"/>
        </a:defRPr>
      </a:lvl3pPr>
      <a:lvl4pPr marL="684196" indent="-225419" algn="l" rtl="0" eaLnBrk="1" fontAlgn="base" hangingPunct="1">
        <a:lnSpc>
          <a:spcPct val="90000"/>
        </a:lnSpc>
        <a:spcBef>
          <a:spcPct val="30000"/>
        </a:spcBef>
        <a:spcAft>
          <a:spcPct val="0"/>
        </a:spcAft>
        <a:buSzPct val="75000"/>
        <a:buChar char="•"/>
        <a:defRPr>
          <a:solidFill>
            <a:schemeClr val="tx1"/>
          </a:solidFill>
          <a:latin typeface="+mn-lt"/>
        </a:defRPr>
      </a:lvl4pPr>
      <a:lvl5pPr marL="914378" indent="-228594"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5pPr>
      <a:lvl6pPr marL="1371566" indent="-228594"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6pPr>
      <a:lvl7pPr marL="1828754" indent="-228594"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7pPr>
      <a:lvl8pPr marL="2285943" indent="-228594"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8pPr>
      <a:lvl9pPr marL="2743132" indent="-228594" algn="l" rtl="0" eaLnBrk="1" fontAlgn="base" hangingPunct="1">
        <a:lnSpc>
          <a:spcPct val="90000"/>
        </a:lnSpc>
        <a:spcBef>
          <a:spcPct val="30000"/>
        </a:spcBef>
        <a:spcAft>
          <a:spcPct val="0"/>
        </a:spcAft>
        <a:buSzPct val="75000"/>
        <a:buFont typeface="Xerox Sans" pitchFamily="50" charset="0"/>
        <a:buChar char="–"/>
        <a:defRPr>
          <a:solidFill>
            <a:schemeClr val="tx1"/>
          </a:solidFill>
          <a:latin typeface="+mn-lt"/>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7823" y="291415"/>
            <a:ext cx="8412480" cy="822960"/>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377825" y="1310777"/>
            <a:ext cx="8412480" cy="475488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7318547" y="6267902"/>
            <a:ext cx="1536190" cy="408914"/>
          </a:xfrm>
          <a:prstGeom prst="rect">
            <a:avLst/>
          </a:prstGeom>
        </p:spPr>
      </p:pic>
      <p:sp>
        <p:nvSpPr>
          <p:cNvPr id="11" name="Date Placeholder 3"/>
          <p:cNvSpPr>
            <a:spLocks noGrp="1"/>
          </p:cNvSpPr>
          <p:nvPr>
            <p:ph type="dt" sz="half" idx="2"/>
          </p:nvPr>
        </p:nvSpPr>
        <p:spPr>
          <a:xfrm>
            <a:off x="1203820" y="6339572"/>
            <a:ext cx="201168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6D185504-C2CF-48B2-8F30-C3C2091E3228}" type="datetime4">
              <a:rPr lang="en-US"/>
              <a:pPr/>
              <a:t>March 17, 2016</a:t>
            </a:fld>
            <a:endParaRPr dirty="0"/>
          </a:p>
        </p:txBody>
      </p:sp>
      <p:sp>
        <p:nvSpPr>
          <p:cNvPr id="12" name="Footer Placeholder 5"/>
          <p:cNvSpPr>
            <a:spLocks noGrp="1"/>
          </p:cNvSpPr>
          <p:nvPr>
            <p:ph type="ftr" sz="quarter" idx="3"/>
          </p:nvPr>
        </p:nvSpPr>
        <p:spPr>
          <a:xfrm>
            <a:off x="3300369" y="6339572"/>
            <a:ext cx="2468880" cy="365125"/>
          </a:xfrm>
          <a:prstGeom prst="rect">
            <a:avLst/>
          </a:prstGeom>
        </p:spPr>
        <p:txBody>
          <a:bodyPr vert="horz" lIns="91440" tIns="45720" rIns="91440" bIns="45720" rtlCol="0" anchor="ctr"/>
          <a:lstStyle>
            <a:lvl1pPr marL="0" algn="ctr" defTabSz="457200" rtl="0" eaLnBrk="1" latinLnBrk="0" hangingPunct="1">
              <a:defRPr lang="en-US" sz="900" kern="1200" dirty="0">
                <a:solidFill>
                  <a:srgbClr val="777777"/>
                </a:solidFill>
                <a:latin typeface="+mn-lt"/>
                <a:ea typeface="+mn-ea"/>
                <a:cs typeface="+mn-cs"/>
              </a:defRPr>
            </a:lvl1pPr>
          </a:lstStyle>
          <a:p>
            <a:r>
              <a:rPr/>
              <a:t>Xerox Internal Use Only</a:t>
            </a:r>
          </a:p>
        </p:txBody>
      </p:sp>
      <p:sp>
        <p:nvSpPr>
          <p:cNvPr id="13" name="Slide Number Placeholder 9"/>
          <p:cNvSpPr>
            <a:spLocks noGrp="1"/>
          </p:cNvSpPr>
          <p:nvPr>
            <p:ph type="sldNum" sz="quarter" idx="4"/>
          </p:nvPr>
        </p:nvSpPr>
        <p:spPr>
          <a:xfrm>
            <a:off x="243281" y="6339572"/>
            <a:ext cx="914400" cy="365125"/>
          </a:xfrm>
          <a:prstGeom prst="rect">
            <a:avLst/>
          </a:prstGeom>
        </p:spPr>
        <p:txBody>
          <a:bodyPr vert="horz" lIns="91440" tIns="45720" rIns="91440" bIns="45720" rtlCol="0" anchor="ctr"/>
          <a:lstStyle>
            <a:lvl1pPr marL="0" algn="l" defTabSz="457200" rtl="0" eaLnBrk="1" latinLnBrk="0" hangingPunct="1">
              <a:defRPr lang="en-US" sz="900" kern="1200" smtClean="0">
                <a:solidFill>
                  <a:srgbClr val="777777"/>
                </a:solidFill>
                <a:latin typeface="+mn-lt"/>
                <a:ea typeface="+mn-ea"/>
                <a:cs typeface="+mn-cs"/>
              </a:defRPr>
            </a:lvl1pPr>
          </a:lstStyle>
          <a:p>
            <a:fld id="{A1A90B47-E214-4AA0-ABCC-FFA55F6C27DC}" type="slidenum">
              <a:rPr/>
              <a:pPr/>
              <a:t>‹#›</a:t>
            </a:fld>
            <a:endParaRPr dirty="0"/>
          </a:p>
        </p:txBody>
      </p:sp>
    </p:spTree>
    <p:extLst>
      <p:ext uri="{BB962C8B-B14F-4D97-AF65-F5344CB8AC3E}">
        <p14:creationId xmlns:p14="http://schemas.microsoft.com/office/powerpoint/2010/main" val="441747743"/>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 id="2147483874" r:id="rId14"/>
    <p:sldLayoutId id="2147483875" r:id="rId15"/>
    <p:sldLayoutId id="2147483876" r:id="rId16"/>
    <p:sldLayoutId id="2147483877" r:id="rId17"/>
    <p:sldLayoutId id="2147483878" r:id="rId18"/>
    <p:sldLayoutId id="2147483879" r:id="rId19"/>
    <p:sldLayoutId id="2147483880" r:id="rId20"/>
    <p:sldLayoutId id="2147483881" r:id="rId21"/>
    <p:sldLayoutId id="2147483882" r:id="rId22"/>
    <p:sldLayoutId id="2147483883" r:id="rId23"/>
    <p:sldLayoutId id="2147483884" r:id="rId24"/>
    <p:sldLayoutId id="2147483885" r:id="rId25"/>
    <p:sldLayoutId id="2147483886" r:id="rId26"/>
    <p:sldLayoutId id="2147483887" r:id="rId27"/>
    <p:sldLayoutId id="2147483888" r:id="rId28"/>
    <p:sldLayoutId id="2147483889" r:id="rId29"/>
    <p:sldLayoutId id="2147483890" r:id="rId30"/>
    <p:sldLayoutId id="2147483891" r:id="rId31"/>
    <p:sldLayoutId id="2147483892" r:id="rId32"/>
    <p:sldLayoutId id="2147483893" r:id="rId33"/>
    <p:sldLayoutId id="2147483894" r:id="rId34"/>
    <p:sldLayoutId id="2147483895" r:id="rId35"/>
    <p:sldLayoutId id="2147483896" r:id="rId36"/>
    <p:sldLayoutId id="2147483897" r:id="rId37"/>
    <p:sldLayoutId id="2147483898" r:id="rId38"/>
    <p:sldLayoutId id="2147483899" r:id="rId39"/>
    <p:sldLayoutId id="2147483900" r:id="rId40"/>
  </p:sldLayoutIdLst>
  <p:hf hdr="0"/>
  <p:txStyles>
    <p:titleStyle>
      <a:lvl1pPr algn="l" defTabSz="457200" rtl="0" eaLnBrk="1" latinLnBrk="0" hangingPunct="1">
        <a:lnSpc>
          <a:spcPct val="90000"/>
        </a:lnSpc>
        <a:spcBef>
          <a:spcPct val="0"/>
        </a:spcBef>
        <a:buNone/>
        <a:defRPr sz="2800" kern="1200">
          <a:solidFill>
            <a:schemeClr val="accent1"/>
          </a:solidFill>
          <a:latin typeface="+mj-lt"/>
          <a:ea typeface="+mj-ea"/>
          <a:cs typeface="+mj-cs"/>
        </a:defRPr>
      </a:lvl1pPr>
    </p:titleStyle>
    <p:bodyStyle>
      <a:lvl1pPr marL="0" indent="0" algn="l" defTabSz="457200" rtl="0" eaLnBrk="1" latinLnBrk="0" hangingPunct="1">
        <a:spcBef>
          <a:spcPts val="0"/>
        </a:spcBef>
        <a:spcAft>
          <a:spcPts val="0"/>
        </a:spcAft>
        <a:buFont typeface="Arial"/>
        <a:buNone/>
        <a:defRPr sz="2000" kern="1200">
          <a:solidFill>
            <a:schemeClr val="accent1"/>
          </a:solidFill>
          <a:latin typeface="+mn-lt"/>
          <a:ea typeface="+mn-ea"/>
          <a:cs typeface="+mn-cs"/>
        </a:defRPr>
      </a:lvl1pPr>
      <a:lvl2pPr marL="168275" indent="-168275" algn="l" defTabSz="457200" rtl="0" eaLnBrk="1" latinLnBrk="0" hangingPunct="1">
        <a:spcBef>
          <a:spcPts val="600"/>
        </a:spcBef>
        <a:spcAft>
          <a:spcPts val="600"/>
        </a:spcAft>
        <a:buFont typeface="Arial" pitchFamily="34" charset="0"/>
        <a:buChar char="•"/>
        <a:defRPr sz="1600" kern="1200">
          <a:solidFill>
            <a:schemeClr val="tx1"/>
          </a:solidFill>
          <a:latin typeface="+mn-lt"/>
          <a:ea typeface="+mn-ea"/>
          <a:cs typeface="+mn-cs"/>
        </a:defRPr>
      </a:lvl2pPr>
      <a:lvl3pPr marL="344488" indent="-168275" algn="l" defTabSz="457200" rtl="0" eaLnBrk="1" latinLnBrk="0" hangingPunct="1">
        <a:spcBef>
          <a:spcPts val="0"/>
        </a:spcBef>
        <a:spcAft>
          <a:spcPts val="600"/>
        </a:spcAft>
        <a:buFont typeface="Museo Sans For Dell" pitchFamily="2" charset="0"/>
        <a:buChar char="–"/>
        <a:defRPr sz="1600" kern="1200">
          <a:solidFill>
            <a:schemeClr val="tx1"/>
          </a:solidFill>
          <a:latin typeface="+mn-lt"/>
          <a:ea typeface="+mn-ea"/>
          <a:cs typeface="+mn-cs"/>
        </a:defRPr>
      </a:lvl3pPr>
      <a:lvl4pPr marL="511175" indent="-164592" algn="l" defTabSz="457200" rtl="0" eaLnBrk="1" latinLnBrk="0" hangingPunct="1">
        <a:spcBef>
          <a:spcPts val="0"/>
        </a:spcBef>
        <a:spcAft>
          <a:spcPts val="600"/>
        </a:spcAft>
        <a:buFont typeface="Arial" pitchFamily="34" charset="0"/>
        <a:buChar char="•"/>
        <a:defRPr sz="1400" kern="1200">
          <a:solidFill>
            <a:schemeClr val="tx1"/>
          </a:solidFill>
          <a:latin typeface="+mn-lt"/>
          <a:ea typeface="+mn-ea"/>
          <a:cs typeface="+mn-cs"/>
        </a:defRPr>
      </a:lvl4pPr>
      <a:lvl5pPr marL="676656" indent="-168275" algn="l" defTabSz="457200" rtl="0" eaLnBrk="1" latinLnBrk="0" hangingPunct="1">
        <a:spcBef>
          <a:spcPts val="0"/>
        </a:spcBef>
        <a:spcAft>
          <a:spcPts val="600"/>
        </a:spcAft>
        <a:buFont typeface="Museo Sans For Dell" pitchFamily="2"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7645" name="Rectangle 13"/>
          <p:cNvSpPr>
            <a:spLocks noChangeArrowheads="1"/>
          </p:cNvSpPr>
          <p:nvPr/>
        </p:nvSpPr>
        <p:spPr bwMode="auto">
          <a:xfrm>
            <a:off x="4565650" y="0"/>
            <a:ext cx="4564063" cy="6154738"/>
          </a:xfrm>
          <a:prstGeom prst="rect">
            <a:avLst/>
          </a:prstGeom>
          <a:solidFill>
            <a:schemeClr val="accent1"/>
          </a:solidFill>
          <a:ln w="38100" algn="ctr">
            <a:noFill/>
            <a:miter lim="800000"/>
            <a:headEnd/>
            <a:tailEnd/>
          </a:ln>
          <a:effectLst/>
        </p:spPr>
        <p:txBody>
          <a:bodyPr wrap="none" anchor="ctr"/>
          <a:lstStyle/>
          <a:p>
            <a:pPr eaLnBrk="0" hangingPunct="0">
              <a:defRPr/>
            </a:pPr>
            <a:endParaRPr lang="en-US" dirty="0">
              <a:latin typeface="Arial" charset="0"/>
              <a:cs typeface="+mn-cs"/>
            </a:endParaRPr>
          </a:p>
        </p:txBody>
      </p:sp>
      <p:sp>
        <p:nvSpPr>
          <p:cNvPr id="837643" name="Rectangle 11"/>
          <p:cNvSpPr>
            <a:spLocks noChangeArrowheads="1"/>
          </p:cNvSpPr>
          <p:nvPr/>
        </p:nvSpPr>
        <p:spPr bwMode="auto">
          <a:xfrm>
            <a:off x="-14288" y="0"/>
            <a:ext cx="4579938" cy="6154738"/>
          </a:xfrm>
          <a:prstGeom prst="rect">
            <a:avLst/>
          </a:prstGeom>
          <a:solidFill>
            <a:schemeClr val="bg1"/>
          </a:solidFill>
          <a:ln w="38100" algn="ctr">
            <a:noFill/>
            <a:prstDash val="dash"/>
            <a:miter lim="800000"/>
            <a:headEnd/>
            <a:tailEnd/>
          </a:ln>
          <a:effectLst/>
        </p:spPr>
        <p:txBody>
          <a:bodyPr wrap="none" anchor="ctr"/>
          <a:lstStyle/>
          <a:p>
            <a:pPr eaLnBrk="0" hangingPunct="0">
              <a:defRPr/>
            </a:pPr>
            <a:endParaRPr lang="en-US" dirty="0">
              <a:latin typeface="Arial" charset="0"/>
              <a:cs typeface="+mn-cs"/>
            </a:endParaRPr>
          </a:p>
        </p:txBody>
      </p:sp>
      <p:sp>
        <p:nvSpPr>
          <p:cNvPr id="837651" name="Line 19"/>
          <p:cNvSpPr>
            <a:spLocks noChangeShapeType="1"/>
          </p:cNvSpPr>
          <p:nvPr/>
        </p:nvSpPr>
        <p:spPr bwMode="auto">
          <a:xfrm>
            <a:off x="4564063" y="74613"/>
            <a:ext cx="0" cy="6154737"/>
          </a:xfrm>
          <a:prstGeom prst="line">
            <a:avLst/>
          </a:prstGeom>
          <a:noFill/>
          <a:ln w="38100">
            <a:solidFill>
              <a:schemeClr val="tx1"/>
            </a:solidFill>
            <a:prstDash val="dash"/>
            <a:round/>
            <a:headEnd/>
            <a:tailEnd/>
          </a:ln>
          <a:effectLst/>
        </p:spPr>
        <p:txBody>
          <a:bodyPr wrap="none" anchor="ctr"/>
          <a:lstStyle/>
          <a:p>
            <a:pPr eaLnBrk="0" hangingPunct="0">
              <a:defRPr/>
            </a:pPr>
            <a:endParaRPr lang="en-US" dirty="0">
              <a:latin typeface="Arial" charset="0"/>
              <a:cs typeface="+mn-cs"/>
            </a:endParaRPr>
          </a:p>
        </p:txBody>
      </p:sp>
      <p:sp>
        <p:nvSpPr>
          <p:cNvPr id="837634" name="Rectangle 2"/>
          <p:cNvSpPr>
            <a:spLocks noChangeArrowheads="1"/>
          </p:cNvSpPr>
          <p:nvPr/>
        </p:nvSpPr>
        <p:spPr bwMode="auto">
          <a:xfrm>
            <a:off x="0" y="6324600"/>
            <a:ext cx="9144000" cy="5334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37635" name="Rectangle 3"/>
          <p:cNvSpPr>
            <a:spLocks noGrp="1" noChangeArrowheads="1"/>
          </p:cNvSpPr>
          <p:nvPr>
            <p:ph type="title"/>
          </p:nvPr>
        </p:nvSpPr>
        <p:spPr bwMode="auto">
          <a:xfrm>
            <a:off x="449263" y="347663"/>
            <a:ext cx="3846512"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837637" name="Text Box 5"/>
          <p:cNvSpPr txBox="1">
            <a:spLocks noChangeArrowheads="1"/>
          </p:cNvSpPr>
          <p:nvPr/>
        </p:nvSpPr>
        <p:spPr bwMode="auto">
          <a:xfrm>
            <a:off x="0" y="6334125"/>
            <a:ext cx="2408238" cy="487363"/>
          </a:xfrm>
          <a:prstGeom prst="rect">
            <a:avLst/>
          </a:prstGeom>
          <a:noFill/>
          <a:ln w="28575" algn="ctr">
            <a:noFill/>
            <a:miter lim="800000"/>
            <a:headEnd/>
            <a:tailEnd/>
          </a:ln>
          <a:effectLst/>
        </p:spPr>
        <p:txBody>
          <a:bodyPr wrap="none">
            <a:spAutoFit/>
          </a:bodyPr>
          <a:lstStyle/>
          <a:p>
            <a:pPr>
              <a:defRPr/>
            </a:pPr>
            <a:r>
              <a:rPr lang="en-US" sz="1400" b="1" dirty="0">
                <a:solidFill>
                  <a:schemeClr val="accent2"/>
                </a:solidFill>
                <a:effectLst>
                  <a:outerShdw blurRad="38100" dist="38100" dir="2700000" algn="tl">
                    <a:srgbClr val="000000"/>
                  </a:outerShdw>
                </a:effectLst>
                <a:latin typeface="Times New Roman" pitchFamily="18" charset="0"/>
                <a:cs typeface="+mn-cs"/>
              </a:rPr>
              <a:t>Carnegie Mellon University</a:t>
            </a:r>
          </a:p>
          <a:p>
            <a:pPr>
              <a:defRPr/>
            </a:pPr>
            <a:r>
              <a:rPr lang="en-US" sz="1200" b="1" dirty="0">
                <a:solidFill>
                  <a:schemeClr val="accent2"/>
                </a:solidFill>
                <a:latin typeface="Arial" charset="0"/>
                <a:cs typeface="+mn-cs"/>
              </a:rPr>
              <a:t>Computer Science Department</a:t>
            </a:r>
          </a:p>
        </p:txBody>
      </p:sp>
      <p:sp>
        <p:nvSpPr>
          <p:cNvPr id="837639" name="Rectangle 7"/>
          <p:cNvSpPr>
            <a:spLocks noChangeArrowheads="1"/>
          </p:cNvSpPr>
          <p:nvPr/>
        </p:nvSpPr>
        <p:spPr bwMode="auto">
          <a:xfrm>
            <a:off x="0" y="0"/>
            <a:ext cx="9144000" cy="274638"/>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37640" name="Rectangle 8"/>
          <p:cNvSpPr>
            <a:spLocks noChangeArrowheads="1"/>
          </p:cNvSpPr>
          <p:nvPr/>
        </p:nvSpPr>
        <p:spPr bwMode="auto">
          <a:xfrm>
            <a:off x="0" y="6092825"/>
            <a:ext cx="9144000" cy="765175"/>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37642" name="Rectangle 10"/>
          <p:cNvSpPr>
            <a:spLocks noChangeArrowheads="1"/>
          </p:cNvSpPr>
          <p:nvPr/>
        </p:nvSpPr>
        <p:spPr bwMode="auto">
          <a:xfrm>
            <a:off x="0" y="0"/>
            <a:ext cx="9144000" cy="347663"/>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37654" name="Text Box 22"/>
          <p:cNvSpPr txBox="1">
            <a:spLocks noChangeArrowheads="1"/>
          </p:cNvSpPr>
          <p:nvPr/>
        </p:nvSpPr>
        <p:spPr bwMode="auto">
          <a:xfrm>
            <a:off x="8642350" y="6089650"/>
            <a:ext cx="463550" cy="336550"/>
          </a:xfrm>
          <a:prstGeom prst="rect">
            <a:avLst/>
          </a:prstGeom>
          <a:noFill/>
          <a:ln w="28575" algn="ctr">
            <a:noFill/>
            <a:miter lim="800000"/>
            <a:headEnd/>
            <a:tailEnd/>
          </a:ln>
          <a:effectLst/>
        </p:spPr>
        <p:txBody>
          <a:bodyPr>
            <a:spAutoFit/>
          </a:bodyPr>
          <a:lstStyle/>
          <a:p>
            <a:pPr algn="ctr">
              <a:defRPr/>
            </a:pPr>
            <a:fld id="{1188F884-08AD-4EC7-831B-0150AB3F1D75}" type="slidenum">
              <a:rPr lang="en-US" sz="1600">
                <a:latin typeface="Arial" charset="0"/>
                <a:cs typeface="+mn-cs"/>
              </a:rPr>
              <a:pPr algn="ctr">
                <a:defRPr/>
              </a:pPr>
              <a:t>‹#›</a:t>
            </a:fld>
            <a:endParaRPr lang="en-US" sz="1600" dirty="0">
              <a:latin typeface="Arial" charset="0"/>
              <a:cs typeface="+mn-cs"/>
            </a:endParaRPr>
          </a:p>
        </p:txBody>
      </p:sp>
      <p:sp>
        <p:nvSpPr>
          <p:cNvPr id="837661" name="Line 29"/>
          <p:cNvSpPr>
            <a:spLocks noChangeShapeType="1"/>
          </p:cNvSpPr>
          <p:nvPr/>
        </p:nvSpPr>
        <p:spPr bwMode="auto">
          <a:xfrm flipV="1">
            <a:off x="0" y="6096000"/>
            <a:ext cx="9144000"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
        <p:nvSpPr>
          <p:cNvPr id="837662" name="Line 30"/>
          <p:cNvSpPr>
            <a:spLocks noChangeShapeType="1"/>
          </p:cNvSpPr>
          <p:nvPr/>
        </p:nvSpPr>
        <p:spPr bwMode="auto">
          <a:xfrm flipV="1">
            <a:off x="-1588" y="355600"/>
            <a:ext cx="9150351"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36619" name="Rectangle 11"/>
          <p:cNvSpPr>
            <a:spLocks noChangeArrowheads="1"/>
          </p:cNvSpPr>
          <p:nvPr/>
        </p:nvSpPr>
        <p:spPr bwMode="auto">
          <a:xfrm>
            <a:off x="3657600" y="188913"/>
            <a:ext cx="5153025" cy="6457950"/>
          </a:xfrm>
          <a:prstGeom prst="rect">
            <a:avLst/>
          </a:prstGeom>
          <a:solidFill>
            <a:schemeClr val="accent1"/>
          </a:solidFill>
          <a:ln w="38100" algn="ctr">
            <a:solidFill>
              <a:schemeClr val="tx1"/>
            </a:solidFill>
            <a:miter lim="800000"/>
            <a:headEnd/>
            <a:tailEnd/>
          </a:ln>
          <a:effectLst/>
        </p:spPr>
        <p:txBody>
          <a:bodyPr wrap="none" anchor="ctr"/>
          <a:lstStyle/>
          <a:p>
            <a:pPr eaLnBrk="0" hangingPunct="0">
              <a:defRPr/>
            </a:pPr>
            <a:endParaRPr lang="en-US" dirty="0">
              <a:latin typeface="Arial" charset="0"/>
              <a:cs typeface="+mn-cs"/>
            </a:endParaRPr>
          </a:p>
        </p:txBody>
      </p:sp>
      <p:sp>
        <p:nvSpPr>
          <p:cNvPr id="836610" name="Rectangle 2"/>
          <p:cNvSpPr>
            <a:spLocks noChangeArrowheads="1"/>
          </p:cNvSpPr>
          <p:nvPr/>
        </p:nvSpPr>
        <p:spPr bwMode="auto">
          <a:xfrm>
            <a:off x="0" y="6324600"/>
            <a:ext cx="9144000" cy="5334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36611" name="Rectangle 3"/>
          <p:cNvSpPr>
            <a:spLocks noGrp="1" noChangeArrowheads="1"/>
          </p:cNvSpPr>
          <p:nvPr>
            <p:ph type="title"/>
          </p:nvPr>
        </p:nvSpPr>
        <p:spPr bwMode="auto">
          <a:xfrm>
            <a:off x="390525" y="2235200"/>
            <a:ext cx="3151188" cy="1193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36613" name="Text Box 5"/>
          <p:cNvSpPr txBox="1">
            <a:spLocks noChangeArrowheads="1"/>
          </p:cNvSpPr>
          <p:nvPr/>
        </p:nvSpPr>
        <p:spPr bwMode="auto">
          <a:xfrm>
            <a:off x="0" y="6334125"/>
            <a:ext cx="2408238" cy="487363"/>
          </a:xfrm>
          <a:prstGeom prst="rect">
            <a:avLst/>
          </a:prstGeom>
          <a:noFill/>
          <a:ln w="28575" algn="ctr">
            <a:noFill/>
            <a:miter lim="800000"/>
            <a:headEnd/>
            <a:tailEnd/>
          </a:ln>
          <a:effectLst/>
        </p:spPr>
        <p:txBody>
          <a:bodyPr wrap="none">
            <a:spAutoFit/>
          </a:bodyPr>
          <a:lstStyle/>
          <a:p>
            <a:pPr>
              <a:defRPr/>
            </a:pPr>
            <a:r>
              <a:rPr lang="en-US" sz="1400" b="1" dirty="0">
                <a:solidFill>
                  <a:schemeClr val="accent2"/>
                </a:solidFill>
                <a:effectLst>
                  <a:outerShdw blurRad="38100" dist="38100" dir="2700000" algn="tl">
                    <a:srgbClr val="000000"/>
                  </a:outerShdw>
                </a:effectLst>
                <a:latin typeface="Times New Roman" pitchFamily="18" charset="0"/>
                <a:cs typeface="+mn-cs"/>
              </a:rPr>
              <a:t>Carnegie Mellon University</a:t>
            </a:r>
          </a:p>
          <a:p>
            <a:pPr>
              <a:defRPr/>
            </a:pPr>
            <a:r>
              <a:rPr lang="en-US" sz="1200" b="1" dirty="0">
                <a:solidFill>
                  <a:schemeClr val="accent2"/>
                </a:solidFill>
                <a:latin typeface="Arial" charset="0"/>
                <a:cs typeface="+mn-cs"/>
              </a:rPr>
              <a:t>Computer Science Department</a:t>
            </a:r>
          </a:p>
        </p:txBody>
      </p:sp>
      <p:sp>
        <p:nvSpPr>
          <p:cNvPr id="836615" name="Rectangle 7"/>
          <p:cNvSpPr>
            <a:spLocks noChangeArrowheads="1"/>
          </p:cNvSpPr>
          <p:nvPr/>
        </p:nvSpPr>
        <p:spPr bwMode="auto">
          <a:xfrm>
            <a:off x="0" y="0"/>
            <a:ext cx="9144000" cy="274638"/>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36616" name="Rectangle 8"/>
          <p:cNvSpPr>
            <a:spLocks noChangeArrowheads="1"/>
          </p:cNvSpPr>
          <p:nvPr/>
        </p:nvSpPr>
        <p:spPr bwMode="auto">
          <a:xfrm>
            <a:off x="0" y="6092825"/>
            <a:ext cx="9144000" cy="765175"/>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36618" name="Rectangle 10"/>
          <p:cNvSpPr>
            <a:spLocks noChangeArrowheads="1"/>
          </p:cNvSpPr>
          <p:nvPr/>
        </p:nvSpPr>
        <p:spPr bwMode="auto">
          <a:xfrm>
            <a:off x="0" y="0"/>
            <a:ext cx="9144000" cy="347663"/>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36624" name="Text Box 16"/>
          <p:cNvSpPr txBox="1">
            <a:spLocks noChangeArrowheads="1"/>
          </p:cNvSpPr>
          <p:nvPr/>
        </p:nvSpPr>
        <p:spPr bwMode="auto">
          <a:xfrm>
            <a:off x="8642350" y="6089650"/>
            <a:ext cx="463550" cy="336550"/>
          </a:xfrm>
          <a:prstGeom prst="rect">
            <a:avLst/>
          </a:prstGeom>
          <a:noFill/>
          <a:ln w="28575" algn="ctr">
            <a:noFill/>
            <a:miter lim="800000"/>
            <a:headEnd/>
            <a:tailEnd/>
          </a:ln>
          <a:effectLst/>
        </p:spPr>
        <p:txBody>
          <a:bodyPr>
            <a:spAutoFit/>
          </a:bodyPr>
          <a:lstStyle/>
          <a:p>
            <a:pPr algn="ctr">
              <a:defRPr/>
            </a:pPr>
            <a:fld id="{0D350607-32DD-42CE-AC89-48E8B8525D5A}" type="slidenum">
              <a:rPr lang="en-US" sz="1600">
                <a:latin typeface="Arial" charset="0"/>
                <a:cs typeface="+mn-cs"/>
              </a:rPr>
              <a:pPr algn="ctr">
                <a:defRPr/>
              </a:pPr>
              <a:t>‹#›</a:t>
            </a:fld>
            <a:endParaRPr lang="en-US" sz="1600" dirty="0">
              <a:latin typeface="Arial" charset="0"/>
              <a:cs typeface="+mn-cs"/>
            </a:endParaRPr>
          </a:p>
        </p:txBody>
      </p:sp>
      <p:sp>
        <p:nvSpPr>
          <p:cNvPr id="836630" name="Line 22"/>
          <p:cNvSpPr>
            <a:spLocks noChangeShapeType="1"/>
          </p:cNvSpPr>
          <p:nvPr/>
        </p:nvSpPr>
        <p:spPr bwMode="auto">
          <a:xfrm flipV="1">
            <a:off x="0" y="6096000"/>
            <a:ext cx="9144000"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
        <p:nvSpPr>
          <p:cNvPr id="836631" name="Line 23"/>
          <p:cNvSpPr>
            <a:spLocks noChangeShapeType="1"/>
          </p:cNvSpPr>
          <p:nvPr/>
        </p:nvSpPr>
        <p:spPr bwMode="auto">
          <a:xfrm flipV="1">
            <a:off x="-1588" y="355600"/>
            <a:ext cx="9150351"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2pPr>
      <a:lvl3pPr algn="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3pPr>
      <a:lvl4pPr algn="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4pPr>
      <a:lvl5pPr algn="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5pPr>
      <a:lvl6pPr marL="457200" algn="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6pPr>
      <a:lvl7pPr marL="914400" algn="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7pPr>
      <a:lvl8pPr marL="1371600" algn="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8pPr>
      <a:lvl9pPr marL="1828800" algn="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64610" name="Rectangle 2"/>
          <p:cNvSpPr>
            <a:spLocks noChangeArrowheads="1"/>
          </p:cNvSpPr>
          <p:nvPr/>
        </p:nvSpPr>
        <p:spPr bwMode="auto">
          <a:xfrm>
            <a:off x="4354513" y="188913"/>
            <a:ext cx="4587875" cy="6457950"/>
          </a:xfrm>
          <a:prstGeom prst="rect">
            <a:avLst/>
          </a:prstGeom>
          <a:solidFill>
            <a:schemeClr val="accent1"/>
          </a:solidFill>
          <a:ln w="38100" algn="ctr">
            <a:solidFill>
              <a:schemeClr val="tx1"/>
            </a:solidFill>
            <a:miter lim="800000"/>
            <a:headEnd/>
            <a:tailEnd/>
          </a:ln>
          <a:effectLst/>
        </p:spPr>
        <p:txBody>
          <a:bodyPr wrap="none" anchor="ctr"/>
          <a:lstStyle/>
          <a:p>
            <a:pPr eaLnBrk="0" hangingPunct="0">
              <a:defRPr/>
            </a:pPr>
            <a:endParaRPr lang="en-US" dirty="0">
              <a:latin typeface="Arial" charset="0"/>
              <a:cs typeface="+mn-cs"/>
            </a:endParaRPr>
          </a:p>
        </p:txBody>
      </p:sp>
      <p:sp>
        <p:nvSpPr>
          <p:cNvPr id="964611" name="Rectangle 3"/>
          <p:cNvSpPr>
            <a:spLocks noChangeArrowheads="1"/>
          </p:cNvSpPr>
          <p:nvPr/>
        </p:nvSpPr>
        <p:spPr bwMode="auto">
          <a:xfrm>
            <a:off x="0" y="6324600"/>
            <a:ext cx="9144000" cy="5334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64612" name="Rectangle 4"/>
          <p:cNvSpPr>
            <a:spLocks noGrp="1" noChangeArrowheads="1"/>
          </p:cNvSpPr>
          <p:nvPr>
            <p:ph type="title"/>
          </p:nvPr>
        </p:nvSpPr>
        <p:spPr bwMode="auto">
          <a:xfrm>
            <a:off x="636588" y="1349375"/>
            <a:ext cx="3151187" cy="1193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4613" name="Text Box 5"/>
          <p:cNvSpPr txBox="1">
            <a:spLocks noChangeArrowheads="1"/>
          </p:cNvSpPr>
          <p:nvPr/>
        </p:nvSpPr>
        <p:spPr bwMode="auto">
          <a:xfrm>
            <a:off x="0" y="6334125"/>
            <a:ext cx="2408238" cy="487363"/>
          </a:xfrm>
          <a:prstGeom prst="rect">
            <a:avLst/>
          </a:prstGeom>
          <a:noFill/>
          <a:ln w="28575" algn="ctr">
            <a:noFill/>
            <a:miter lim="800000"/>
            <a:headEnd/>
            <a:tailEnd/>
          </a:ln>
          <a:effectLst/>
        </p:spPr>
        <p:txBody>
          <a:bodyPr wrap="none">
            <a:spAutoFit/>
          </a:bodyPr>
          <a:lstStyle/>
          <a:p>
            <a:pPr>
              <a:defRPr/>
            </a:pPr>
            <a:r>
              <a:rPr lang="en-US" sz="1400" b="1" dirty="0">
                <a:solidFill>
                  <a:schemeClr val="accent2"/>
                </a:solidFill>
                <a:effectLst>
                  <a:outerShdw blurRad="38100" dist="38100" dir="2700000" algn="tl">
                    <a:srgbClr val="000000"/>
                  </a:outerShdw>
                </a:effectLst>
                <a:latin typeface="Times New Roman" pitchFamily="18" charset="0"/>
                <a:cs typeface="+mn-cs"/>
              </a:rPr>
              <a:t>Carnegie Mellon University</a:t>
            </a:r>
          </a:p>
          <a:p>
            <a:pPr>
              <a:defRPr/>
            </a:pPr>
            <a:r>
              <a:rPr lang="en-US" sz="1200" b="1" dirty="0">
                <a:solidFill>
                  <a:schemeClr val="accent2"/>
                </a:solidFill>
                <a:latin typeface="Arial" charset="0"/>
                <a:cs typeface="+mn-cs"/>
              </a:rPr>
              <a:t>Computer Science Department</a:t>
            </a:r>
          </a:p>
        </p:txBody>
      </p:sp>
      <p:sp>
        <p:nvSpPr>
          <p:cNvPr id="964615" name="Rectangle 7"/>
          <p:cNvSpPr>
            <a:spLocks noChangeArrowheads="1"/>
          </p:cNvSpPr>
          <p:nvPr/>
        </p:nvSpPr>
        <p:spPr bwMode="auto">
          <a:xfrm>
            <a:off x="0" y="0"/>
            <a:ext cx="9144000" cy="274638"/>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64616" name="Rectangle 8"/>
          <p:cNvSpPr>
            <a:spLocks noChangeArrowheads="1"/>
          </p:cNvSpPr>
          <p:nvPr/>
        </p:nvSpPr>
        <p:spPr bwMode="auto">
          <a:xfrm>
            <a:off x="0" y="6092825"/>
            <a:ext cx="9144000" cy="765175"/>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64618" name="Rectangle 10"/>
          <p:cNvSpPr>
            <a:spLocks noChangeArrowheads="1"/>
          </p:cNvSpPr>
          <p:nvPr/>
        </p:nvSpPr>
        <p:spPr bwMode="auto">
          <a:xfrm>
            <a:off x="0" y="0"/>
            <a:ext cx="9144000" cy="347663"/>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64623" name="Text Box 15"/>
          <p:cNvSpPr txBox="1">
            <a:spLocks noChangeArrowheads="1"/>
          </p:cNvSpPr>
          <p:nvPr/>
        </p:nvSpPr>
        <p:spPr bwMode="auto">
          <a:xfrm>
            <a:off x="8642350" y="6089650"/>
            <a:ext cx="463550" cy="336550"/>
          </a:xfrm>
          <a:prstGeom prst="rect">
            <a:avLst/>
          </a:prstGeom>
          <a:noFill/>
          <a:ln w="28575" algn="ctr">
            <a:noFill/>
            <a:miter lim="800000"/>
            <a:headEnd/>
            <a:tailEnd/>
          </a:ln>
          <a:effectLst/>
        </p:spPr>
        <p:txBody>
          <a:bodyPr>
            <a:spAutoFit/>
          </a:bodyPr>
          <a:lstStyle/>
          <a:p>
            <a:pPr algn="ctr">
              <a:defRPr/>
            </a:pPr>
            <a:fld id="{E767656B-3DFE-4EE9-AEC3-62EFD09FE0CF}" type="slidenum">
              <a:rPr lang="en-US" sz="1600">
                <a:latin typeface="Arial" charset="0"/>
                <a:cs typeface="+mn-cs"/>
              </a:rPr>
              <a:pPr algn="ctr">
                <a:defRPr/>
              </a:pPr>
              <a:t>‹#›</a:t>
            </a:fld>
            <a:endParaRPr lang="en-US" sz="1600" dirty="0">
              <a:latin typeface="Arial" charset="0"/>
              <a:cs typeface="+mn-cs"/>
            </a:endParaRPr>
          </a:p>
        </p:txBody>
      </p:sp>
      <p:sp>
        <p:nvSpPr>
          <p:cNvPr id="964629" name="Line 21"/>
          <p:cNvSpPr>
            <a:spLocks noChangeShapeType="1"/>
          </p:cNvSpPr>
          <p:nvPr/>
        </p:nvSpPr>
        <p:spPr bwMode="auto">
          <a:xfrm flipV="1">
            <a:off x="0" y="6096000"/>
            <a:ext cx="9144000"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
        <p:nvSpPr>
          <p:cNvPr id="964630" name="Line 22"/>
          <p:cNvSpPr>
            <a:spLocks noChangeShapeType="1"/>
          </p:cNvSpPr>
          <p:nvPr/>
        </p:nvSpPr>
        <p:spPr bwMode="auto">
          <a:xfrm flipV="1">
            <a:off x="-1588" y="355600"/>
            <a:ext cx="9150351"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54050" name="Rectangle 2"/>
          <p:cNvSpPr>
            <a:spLocks noChangeArrowheads="1"/>
          </p:cNvSpPr>
          <p:nvPr/>
        </p:nvSpPr>
        <p:spPr bwMode="auto">
          <a:xfrm>
            <a:off x="5222875" y="188913"/>
            <a:ext cx="3805238" cy="6457950"/>
          </a:xfrm>
          <a:prstGeom prst="rect">
            <a:avLst/>
          </a:prstGeom>
          <a:solidFill>
            <a:schemeClr val="accent1"/>
          </a:solidFill>
          <a:ln w="38100" algn="ctr">
            <a:solidFill>
              <a:schemeClr val="tx1"/>
            </a:solidFill>
            <a:miter lim="800000"/>
            <a:headEnd/>
            <a:tailEnd/>
          </a:ln>
          <a:effectLst/>
        </p:spPr>
        <p:txBody>
          <a:bodyPr wrap="none" anchor="ctr"/>
          <a:lstStyle/>
          <a:p>
            <a:pPr eaLnBrk="0" hangingPunct="0">
              <a:defRPr/>
            </a:pPr>
            <a:endParaRPr lang="en-US" dirty="0">
              <a:latin typeface="Arial" charset="0"/>
              <a:cs typeface="+mn-cs"/>
            </a:endParaRPr>
          </a:p>
        </p:txBody>
      </p:sp>
      <p:sp>
        <p:nvSpPr>
          <p:cNvPr id="1154051" name="Rectangle 3"/>
          <p:cNvSpPr>
            <a:spLocks noChangeArrowheads="1"/>
          </p:cNvSpPr>
          <p:nvPr/>
        </p:nvSpPr>
        <p:spPr bwMode="auto">
          <a:xfrm>
            <a:off x="0" y="6324600"/>
            <a:ext cx="9144000" cy="5334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154052" name="Rectangle 4"/>
          <p:cNvSpPr>
            <a:spLocks noGrp="1" noChangeArrowheads="1"/>
          </p:cNvSpPr>
          <p:nvPr>
            <p:ph type="title"/>
          </p:nvPr>
        </p:nvSpPr>
        <p:spPr bwMode="auto">
          <a:xfrm>
            <a:off x="636588" y="1349375"/>
            <a:ext cx="3151187" cy="1193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54053" name="Text Box 5"/>
          <p:cNvSpPr txBox="1">
            <a:spLocks noChangeArrowheads="1"/>
          </p:cNvSpPr>
          <p:nvPr/>
        </p:nvSpPr>
        <p:spPr bwMode="auto">
          <a:xfrm>
            <a:off x="0" y="6334125"/>
            <a:ext cx="2408238" cy="487363"/>
          </a:xfrm>
          <a:prstGeom prst="rect">
            <a:avLst/>
          </a:prstGeom>
          <a:noFill/>
          <a:ln w="28575" algn="ctr">
            <a:noFill/>
            <a:miter lim="800000"/>
            <a:headEnd/>
            <a:tailEnd/>
          </a:ln>
          <a:effectLst/>
        </p:spPr>
        <p:txBody>
          <a:bodyPr wrap="none">
            <a:spAutoFit/>
          </a:bodyPr>
          <a:lstStyle/>
          <a:p>
            <a:pPr>
              <a:defRPr/>
            </a:pPr>
            <a:r>
              <a:rPr lang="en-US" sz="1400" b="1" dirty="0">
                <a:solidFill>
                  <a:schemeClr val="accent2"/>
                </a:solidFill>
                <a:effectLst>
                  <a:outerShdw blurRad="38100" dist="38100" dir="2700000" algn="tl">
                    <a:srgbClr val="000000"/>
                  </a:outerShdw>
                </a:effectLst>
                <a:latin typeface="Times New Roman" pitchFamily="18" charset="0"/>
                <a:cs typeface="+mn-cs"/>
              </a:rPr>
              <a:t>Carnegie Mellon University</a:t>
            </a:r>
          </a:p>
          <a:p>
            <a:pPr>
              <a:defRPr/>
            </a:pPr>
            <a:r>
              <a:rPr lang="en-US" sz="1200" b="1" dirty="0">
                <a:solidFill>
                  <a:schemeClr val="accent2"/>
                </a:solidFill>
                <a:latin typeface="Arial" charset="0"/>
                <a:cs typeface="+mn-cs"/>
              </a:rPr>
              <a:t>Computer Science Department</a:t>
            </a:r>
          </a:p>
        </p:txBody>
      </p:sp>
      <p:sp>
        <p:nvSpPr>
          <p:cNvPr id="1154054" name="Text Box 6"/>
          <p:cNvSpPr txBox="1">
            <a:spLocks noChangeArrowheads="1"/>
          </p:cNvSpPr>
          <p:nvPr/>
        </p:nvSpPr>
        <p:spPr bwMode="auto">
          <a:xfrm>
            <a:off x="8680450" y="6400800"/>
            <a:ext cx="463550" cy="304800"/>
          </a:xfrm>
          <a:prstGeom prst="rect">
            <a:avLst/>
          </a:prstGeom>
          <a:noFill/>
          <a:ln w="28575" algn="ctr">
            <a:noFill/>
            <a:miter lim="800000"/>
            <a:headEnd/>
            <a:tailEnd/>
          </a:ln>
          <a:effectLst/>
        </p:spPr>
        <p:txBody>
          <a:bodyPr>
            <a:spAutoFit/>
          </a:bodyPr>
          <a:lstStyle/>
          <a:p>
            <a:pPr algn="ctr">
              <a:defRPr/>
            </a:pPr>
            <a:fld id="{CA030576-6691-446B-9228-259DB6EE86D2}" type="slidenum">
              <a:rPr lang="en-US" sz="1400">
                <a:solidFill>
                  <a:schemeClr val="accent2"/>
                </a:solidFill>
                <a:latin typeface="Arial" charset="0"/>
                <a:cs typeface="+mn-cs"/>
              </a:rPr>
              <a:pPr algn="ctr">
                <a:defRPr/>
              </a:pPr>
              <a:t>‹#›</a:t>
            </a:fld>
            <a:endParaRPr lang="en-US" sz="1400" dirty="0">
              <a:solidFill>
                <a:schemeClr val="accent2"/>
              </a:solidFill>
              <a:latin typeface="Arial" charset="0"/>
              <a:cs typeface="+mn-cs"/>
            </a:endParaRPr>
          </a:p>
        </p:txBody>
      </p:sp>
      <p:sp>
        <p:nvSpPr>
          <p:cNvPr id="1154055" name="Rectangle 7"/>
          <p:cNvSpPr>
            <a:spLocks noChangeArrowheads="1"/>
          </p:cNvSpPr>
          <p:nvPr/>
        </p:nvSpPr>
        <p:spPr bwMode="auto">
          <a:xfrm>
            <a:off x="0" y="0"/>
            <a:ext cx="9144000" cy="274638"/>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154056" name="Rectangle 8"/>
          <p:cNvSpPr>
            <a:spLocks noChangeArrowheads="1"/>
          </p:cNvSpPr>
          <p:nvPr/>
        </p:nvSpPr>
        <p:spPr bwMode="auto">
          <a:xfrm>
            <a:off x="0" y="6092825"/>
            <a:ext cx="9144000" cy="765175"/>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154057" name="Rectangle 9"/>
          <p:cNvSpPr>
            <a:spLocks noChangeArrowheads="1"/>
          </p:cNvSpPr>
          <p:nvPr/>
        </p:nvSpPr>
        <p:spPr bwMode="auto">
          <a:xfrm>
            <a:off x="0" y="0"/>
            <a:ext cx="9144000" cy="347663"/>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154060" name="Text Box 12"/>
          <p:cNvSpPr txBox="1">
            <a:spLocks noChangeArrowheads="1"/>
          </p:cNvSpPr>
          <p:nvPr/>
        </p:nvSpPr>
        <p:spPr bwMode="auto">
          <a:xfrm>
            <a:off x="8642350" y="6089650"/>
            <a:ext cx="463550" cy="336550"/>
          </a:xfrm>
          <a:prstGeom prst="rect">
            <a:avLst/>
          </a:prstGeom>
          <a:noFill/>
          <a:ln w="28575" algn="ctr">
            <a:noFill/>
            <a:miter lim="800000"/>
            <a:headEnd/>
            <a:tailEnd/>
          </a:ln>
          <a:effectLst/>
        </p:spPr>
        <p:txBody>
          <a:bodyPr>
            <a:spAutoFit/>
          </a:bodyPr>
          <a:lstStyle/>
          <a:p>
            <a:pPr algn="ctr">
              <a:defRPr/>
            </a:pPr>
            <a:fld id="{FDA027C1-B478-43E1-828F-7AEC85B244CA}" type="slidenum">
              <a:rPr lang="en-US" sz="1600">
                <a:latin typeface="Arial" charset="0"/>
                <a:cs typeface="+mn-cs"/>
              </a:rPr>
              <a:pPr algn="ctr">
                <a:defRPr/>
              </a:pPr>
              <a:t>‹#›</a:t>
            </a:fld>
            <a:endParaRPr lang="en-US" sz="1600" dirty="0">
              <a:latin typeface="Arial" charset="0"/>
              <a:cs typeface="+mn-cs"/>
            </a:endParaRPr>
          </a:p>
        </p:txBody>
      </p:sp>
      <p:sp>
        <p:nvSpPr>
          <p:cNvPr id="1154066" name="Line 18"/>
          <p:cNvSpPr>
            <a:spLocks noChangeShapeType="1"/>
          </p:cNvSpPr>
          <p:nvPr/>
        </p:nvSpPr>
        <p:spPr bwMode="auto">
          <a:xfrm flipV="1">
            <a:off x="0" y="6096000"/>
            <a:ext cx="9144000"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
        <p:nvSpPr>
          <p:cNvPr id="1154067" name="Line 19"/>
          <p:cNvSpPr>
            <a:spLocks noChangeShapeType="1"/>
          </p:cNvSpPr>
          <p:nvPr/>
        </p:nvSpPr>
        <p:spPr bwMode="auto">
          <a:xfrm flipV="1">
            <a:off x="-1588" y="355600"/>
            <a:ext cx="9150351"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14114" name="Rectangle 2"/>
          <p:cNvSpPr>
            <a:spLocks noChangeArrowheads="1"/>
          </p:cNvSpPr>
          <p:nvPr/>
        </p:nvSpPr>
        <p:spPr bwMode="auto">
          <a:xfrm>
            <a:off x="-231775" y="2190750"/>
            <a:ext cx="9625013" cy="3641725"/>
          </a:xfrm>
          <a:prstGeom prst="rect">
            <a:avLst/>
          </a:prstGeom>
          <a:solidFill>
            <a:schemeClr val="accent1"/>
          </a:solidFill>
          <a:ln w="38100" algn="ctr">
            <a:solidFill>
              <a:schemeClr val="tx1"/>
            </a:solidFill>
            <a:miter lim="800000"/>
            <a:headEnd/>
            <a:tailEnd/>
          </a:ln>
          <a:effectLst/>
        </p:spPr>
        <p:txBody>
          <a:bodyPr wrap="none" anchor="ctr"/>
          <a:lstStyle/>
          <a:p>
            <a:pPr eaLnBrk="0" hangingPunct="0">
              <a:defRPr/>
            </a:pPr>
            <a:endParaRPr lang="en-US" dirty="0">
              <a:latin typeface="Arial" charset="0"/>
              <a:cs typeface="+mn-cs"/>
            </a:endParaRPr>
          </a:p>
        </p:txBody>
      </p:sp>
      <p:sp>
        <p:nvSpPr>
          <p:cNvPr id="1114115" name="Rectangle 3"/>
          <p:cNvSpPr>
            <a:spLocks noChangeArrowheads="1"/>
          </p:cNvSpPr>
          <p:nvPr/>
        </p:nvSpPr>
        <p:spPr bwMode="auto">
          <a:xfrm>
            <a:off x="0" y="6324600"/>
            <a:ext cx="9144000" cy="5334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114116" name="Rectangle 4"/>
          <p:cNvSpPr>
            <a:spLocks noGrp="1" noChangeArrowheads="1"/>
          </p:cNvSpPr>
          <p:nvPr>
            <p:ph type="title"/>
          </p:nvPr>
        </p:nvSpPr>
        <p:spPr bwMode="auto">
          <a:xfrm>
            <a:off x="3001963" y="565150"/>
            <a:ext cx="3151187" cy="1193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4117" name="Text Box 5"/>
          <p:cNvSpPr txBox="1">
            <a:spLocks noChangeArrowheads="1"/>
          </p:cNvSpPr>
          <p:nvPr/>
        </p:nvSpPr>
        <p:spPr bwMode="auto">
          <a:xfrm>
            <a:off x="0" y="6334125"/>
            <a:ext cx="2408238" cy="487363"/>
          </a:xfrm>
          <a:prstGeom prst="rect">
            <a:avLst/>
          </a:prstGeom>
          <a:noFill/>
          <a:ln w="28575" algn="ctr">
            <a:noFill/>
            <a:miter lim="800000"/>
            <a:headEnd/>
            <a:tailEnd/>
          </a:ln>
          <a:effectLst/>
        </p:spPr>
        <p:txBody>
          <a:bodyPr wrap="none">
            <a:spAutoFit/>
          </a:bodyPr>
          <a:lstStyle/>
          <a:p>
            <a:pPr>
              <a:defRPr/>
            </a:pPr>
            <a:r>
              <a:rPr lang="en-US" sz="1400" b="1" dirty="0">
                <a:solidFill>
                  <a:schemeClr val="accent2"/>
                </a:solidFill>
                <a:effectLst>
                  <a:outerShdw blurRad="38100" dist="38100" dir="2700000" algn="tl">
                    <a:srgbClr val="000000"/>
                  </a:outerShdw>
                </a:effectLst>
                <a:latin typeface="Times New Roman" pitchFamily="18" charset="0"/>
                <a:cs typeface="+mn-cs"/>
              </a:rPr>
              <a:t>Carnegie Mellon University</a:t>
            </a:r>
          </a:p>
          <a:p>
            <a:pPr>
              <a:defRPr/>
            </a:pPr>
            <a:r>
              <a:rPr lang="en-US" sz="1200" b="1" dirty="0">
                <a:solidFill>
                  <a:schemeClr val="accent2"/>
                </a:solidFill>
                <a:latin typeface="Arial" charset="0"/>
                <a:cs typeface="+mn-cs"/>
              </a:rPr>
              <a:t>Computer Science Department</a:t>
            </a:r>
          </a:p>
        </p:txBody>
      </p:sp>
      <p:sp>
        <p:nvSpPr>
          <p:cNvPr id="1114119" name="Rectangle 7"/>
          <p:cNvSpPr>
            <a:spLocks noChangeArrowheads="1"/>
          </p:cNvSpPr>
          <p:nvPr/>
        </p:nvSpPr>
        <p:spPr bwMode="auto">
          <a:xfrm>
            <a:off x="0" y="0"/>
            <a:ext cx="9144000" cy="274638"/>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114120" name="Rectangle 8"/>
          <p:cNvSpPr>
            <a:spLocks noChangeArrowheads="1"/>
          </p:cNvSpPr>
          <p:nvPr/>
        </p:nvSpPr>
        <p:spPr bwMode="auto">
          <a:xfrm>
            <a:off x="0" y="6092825"/>
            <a:ext cx="9144000" cy="765175"/>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114121" name="Rectangle 9"/>
          <p:cNvSpPr>
            <a:spLocks noChangeArrowheads="1"/>
          </p:cNvSpPr>
          <p:nvPr/>
        </p:nvSpPr>
        <p:spPr bwMode="auto">
          <a:xfrm>
            <a:off x="0" y="0"/>
            <a:ext cx="9144000" cy="347663"/>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114124" name="Text Box 12"/>
          <p:cNvSpPr txBox="1">
            <a:spLocks noChangeArrowheads="1"/>
          </p:cNvSpPr>
          <p:nvPr/>
        </p:nvSpPr>
        <p:spPr bwMode="auto">
          <a:xfrm>
            <a:off x="8642350" y="6089650"/>
            <a:ext cx="463550" cy="336550"/>
          </a:xfrm>
          <a:prstGeom prst="rect">
            <a:avLst/>
          </a:prstGeom>
          <a:noFill/>
          <a:ln w="28575" algn="ctr">
            <a:noFill/>
            <a:miter lim="800000"/>
            <a:headEnd/>
            <a:tailEnd/>
          </a:ln>
          <a:effectLst/>
        </p:spPr>
        <p:txBody>
          <a:bodyPr>
            <a:spAutoFit/>
          </a:bodyPr>
          <a:lstStyle/>
          <a:p>
            <a:pPr algn="ctr">
              <a:defRPr/>
            </a:pPr>
            <a:fld id="{F5A6B68D-C9BF-45FE-9A98-CCE2A0FA8630}" type="slidenum">
              <a:rPr lang="en-US" sz="1600">
                <a:latin typeface="Arial" charset="0"/>
                <a:cs typeface="+mn-cs"/>
              </a:rPr>
              <a:pPr algn="ctr">
                <a:defRPr/>
              </a:pPr>
              <a:t>‹#›</a:t>
            </a:fld>
            <a:endParaRPr lang="en-US" sz="1600" dirty="0">
              <a:latin typeface="Arial" charset="0"/>
              <a:cs typeface="+mn-cs"/>
            </a:endParaRPr>
          </a:p>
        </p:txBody>
      </p:sp>
      <p:sp>
        <p:nvSpPr>
          <p:cNvPr id="1114130" name="Line 18"/>
          <p:cNvSpPr>
            <a:spLocks noChangeShapeType="1"/>
          </p:cNvSpPr>
          <p:nvPr/>
        </p:nvSpPr>
        <p:spPr bwMode="auto">
          <a:xfrm flipV="1">
            <a:off x="0" y="6096000"/>
            <a:ext cx="9144000"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
        <p:nvSpPr>
          <p:cNvPr id="1114131" name="Line 19"/>
          <p:cNvSpPr>
            <a:spLocks noChangeShapeType="1"/>
          </p:cNvSpPr>
          <p:nvPr/>
        </p:nvSpPr>
        <p:spPr bwMode="auto">
          <a:xfrm flipV="1">
            <a:off x="-1588" y="355600"/>
            <a:ext cx="9150351"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2658" name="Rectangle 2"/>
          <p:cNvSpPr>
            <a:spLocks noChangeArrowheads="1"/>
          </p:cNvSpPr>
          <p:nvPr/>
        </p:nvSpPr>
        <p:spPr bwMode="auto">
          <a:xfrm>
            <a:off x="-231775" y="1477963"/>
            <a:ext cx="9625013" cy="3527425"/>
          </a:xfrm>
          <a:prstGeom prst="rect">
            <a:avLst/>
          </a:prstGeom>
          <a:solidFill>
            <a:schemeClr val="accent1"/>
          </a:solidFill>
          <a:ln w="38100" algn="ctr">
            <a:solidFill>
              <a:schemeClr val="tx1"/>
            </a:solidFill>
            <a:miter lim="800000"/>
            <a:headEnd/>
            <a:tailEnd/>
          </a:ln>
          <a:effectLst/>
        </p:spPr>
        <p:txBody>
          <a:bodyPr wrap="none" anchor="ctr"/>
          <a:lstStyle/>
          <a:p>
            <a:pPr eaLnBrk="0" hangingPunct="0">
              <a:defRPr/>
            </a:pPr>
            <a:endParaRPr lang="en-US" dirty="0">
              <a:latin typeface="Arial" charset="0"/>
              <a:cs typeface="+mn-cs"/>
            </a:endParaRPr>
          </a:p>
        </p:txBody>
      </p:sp>
      <p:sp>
        <p:nvSpPr>
          <p:cNvPr id="1222659" name="Rectangle 3"/>
          <p:cNvSpPr>
            <a:spLocks noChangeArrowheads="1"/>
          </p:cNvSpPr>
          <p:nvPr/>
        </p:nvSpPr>
        <p:spPr bwMode="auto">
          <a:xfrm>
            <a:off x="0" y="6324600"/>
            <a:ext cx="9144000" cy="5334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222660" name="Rectangle 4"/>
          <p:cNvSpPr>
            <a:spLocks noGrp="1" noChangeArrowheads="1"/>
          </p:cNvSpPr>
          <p:nvPr>
            <p:ph type="title"/>
          </p:nvPr>
        </p:nvSpPr>
        <p:spPr bwMode="auto">
          <a:xfrm>
            <a:off x="1839913" y="565150"/>
            <a:ext cx="5561012"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2661" name="Text Box 5"/>
          <p:cNvSpPr txBox="1">
            <a:spLocks noChangeArrowheads="1"/>
          </p:cNvSpPr>
          <p:nvPr/>
        </p:nvSpPr>
        <p:spPr bwMode="auto">
          <a:xfrm>
            <a:off x="0" y="6334125"/>
            <a:ext cx="2408238" cy="487363"/>
          </a:xfrm>
          <a:prstGeom prst="rect">
            <a:avLst/>
          </a:prstGeom>
          <a:noFill/>
          <a:ln w="28575" algn="ctr">
            <a:noFill/>
            <a:miter lim="800000"/>
            <a:headEnd/>
            <a:tailEnd/>
          </a:ln>
          <a:effectLst/>
        </p:spPr>
        <p:txBody>
          <a:bodyPr wrap="none">
            <a:spAutoFit/>
          </a:bodyPr>
          <a:lstStyle/>
          <a:p>
            <a:pPr>
              <a:defRPr/>
            </a:pPr>
            <a:r>
              <a:rPr lang="en-US" sz="1400" b="1" dirty="0">
                <a:solidFill>
                  <a:schemeClr val="accent2"/>
                </a:solidFill>
                <a:effectLst>
                  <a:outerShdw blurRad="38100" dist="38100" dir="2700000" algn="tl">
                    <a:srgbClr val="000000"/>
                  </a:outerShdw>
                </a:effectLst>
                <a:latin typeface="Times New Roman" pitchFamily="18" charset="0"/>
                <a:cs typeface="+mn-cs"/>
              </a:rPr>
              <a:t>Carnegie Mellon University</a:t>
            </a:r>
          </a:p>
          <a:p>
            <a:pPr>
              <a:defRPr/>
            </a:pPr>
            <a:r>
              <a:rPr lang="en-US" sz="1200" b="1" dirty="0">
                <a:solidFill>
                  <a:schemeClr val="accent2"/>
                </a:solidFill>
                <a:latin typeface="Arial" charset="0"/>
                <a:cs typeface="+mn-cs"/>
              </a:rPr>
              <a:t>Computer Science Department</a:t>
            </a:r>
          </a:p>
        </p:txBody>
      </p:sp>
      <p:sp>
        <p:nvSpPr>
          <p:cNvPr id="1222663" name="Rectangle 7"/>
          <p:cNvSpPr>
            <a:spLocks noChangeArrowheads="1"/>
          </p:cNvSpPr>
          <p:nvPr/>
        </p:nvSpPr>
        <p:spPr bwMode="auto">
          <a:xfrm>
            <a:off x="0" y="0"/>
            <a:ext cx="9144000" cy="274638"/>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222664" name="Rectangle 8"/>
          <p:cNvSpPr>
            <a:spLocks noChangeArrowheads="1"/>
          </p:cNvSpPr>
          <p:nvPr/>
        </p:nvSpPr>
        <p:spPr bwMode="auto">
          <a:xfrm>
            <a:off x="0" y="6092825"/>
            <a:ext cx="9144000" cy="765175"/>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222665" name="Rectangle 9"/>
          <p:cNvSpPr>
            <a:spLocks noChangeArrowheads="1"/>
          </p:cNvSpPr>
          <p:nvPr/>
        </p:nvSpPr>
        <p:spPr bwMode="auto">
          <a:xfrm>
            <a:off x="0" y="0"/>
            <a:ext cx="9144000" cy="347663"/>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1222668" name="Text Box 12"/>
          <p:cNvSpPr txBox="1">
            <a:spLocks noChangeArrowheads="1"/>
          </p:cNvSpPr>
          <p:nvPr/>
        </p:nvSpPr>
        <p:spPr bwMode="auto">
          <a:xfrm>
            <a:off x="8642350" y="6089650"/>
            <a:ext cx="463550" cy="336550"/>
          </a:xfrm>
          <a:prstGeom prst="rect">
            <a:avLst/>
          </a:prstGeom>
          <a:noFill/>
          <a:ln w="28575" algn="ctr">
            <a:noFill/>
            <a:miter lim="800000"/>
            <a:headEnd/>
            <a:tailEnd/>
          </a:ln>
          <a:effectLst/>
        </p:spPr>
        <p:txBody>
          <a:bodyPr>
            <a:spAutoFit/>
          </a:bodyPr>
          <a:lstStyle/>
          <a:p>
            <a:pPr algn="ctr">
              <a:defRPr/>
            </a:pPr>
            <a:fld id="{3646895F-7600-4830-973E-C125E9310AAA}" type="slidenum">
              <a:rPr lang="en-US" sz="1600">
                <a:latin typeface="Arial" charset="0"/>
                <a:cs typeface="+mn-cs"/>
              </a:rPr>
              <a:pPr algn="ctr">
                <a:defRPr/>
              </a:pPr>
              <a:t>‹#›</a:t>
            </a:fld>
            <a:endParaRPr lang="en-US" sz="1600" dirty="0">
              <a:latin typeface="Arial" charset="0"/>
              <a:cs typeface="+mn-cs"/>
            </a:endParaRPr>
          </a:p>
        </p:txBody>
      </p:sp>
      <p:sp>
        <p:nvSpPr>
          <p:cNvPr id="1222674" name="Line 18"/>
          <p:cNvSpPr>
            <a:spLocks noChangeShapeType="1"/>
          </p:cNvSpPr>
          <p:nvPr/>
        </p:nvSpPr>
        <p:spPr bwMode="auto">
          <a:xfrm flipV="1">
            <a:off x="0" y="6096000"/>
            <a:ext cx="9144000"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
        <p:nvSpPr>
          <p:cNvPr id="1222675" name="Line 19"/>
          <p:cNvSpPr>
            <a:spLocks noChangeShapeType="1"/>
          </p:cNvSpPr>
          <p:nvPr/>
        </p:nvSpPr>
        <p:spPr bwMode="auto">
          <a:xfrm flipV="1">
            <a:off x="-1588" y="355600"/>
            <a:ext cx="9150351"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92931" name="Rectangle 3"/>
          <p:cNvSpPr>
            <a:spLocks noChangeArrowheads="1"/>
          </p:cNvSpPr>
          <p:nvPr/>
        </p:nvSpPr>
        <p:spPr bwMode="auto">
          <a:xfrm>
            <a:off x="0" y="6324600"/>
            <a:ext cx="9144000" cy="5334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92932" name="Rectangle 4"/>
          <p:cNvSpPr>
            <a:spLocks noGrp="1" noChangeArrowheads="1"/>
          </p:cNvSpPr>
          <p:nvPr>
            <p:ph type="title"/>
          </p:nvPr>
        </p:nvSpPr>
        <p:spPr bwMode="auto">
          <a:xfrm>
            <a:off x="449263" y="1595438"/>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92933" name="Text Box 5"/>
          <p:cNvSpPr txBox="1">
            <a:spLocks noChangeArrowheads="1"/>
          </p:cNvSpPr>
          <p:nvPr/>
        </p:nvSpPr>
        <p:spPr bwMode="auto">
          <a:xfrm>
            <a:off x="0" y="6334125"/>
            <a:ext cx="2408238" cy="487363"/>
          </a:xfrm>
          <a:prstGeom prst="rect">
            <a:avLst/>
          </a:prstGeom>
          <a:noFill/>
          <a:ln w="28575" algn="ctr">
            <a:noFill/>
            <a:miter lim="800000"/>
            <a:headEnd/>
            <a:tailEnd/>
          </a:ln>
          <a:effectLst/>
        </p:spPr>
        <p:txBody>
          <a:bodyPr wrap="none">
            <a:spAutoFit/>
          </a:bodyPr>
          <a:lstStyle/>
          <a:p>
            <a:pPr>
              <a:defRPr/>
            </a:pPr>
            <a:r>
              <a:rPr lang="en-US" sz="1400" b="1" dirty="0">
                <a:solidFill>
                  <a:schemeClr val="accent2"/>
                </a:solidFill>
                <a:effectLst>
                  <a:outerShdw blurRad="38100" dist="38100" dir="2700000" algn="tl">
                    <a:srgbClr val="000000"/>
                  </a:outerShdw>
                </a:effectLst>
                <a:latin typeface="Times New Roman" pitchFamily="18" charset="0"/>
                <a:cs typeface="+mn-cs"/>
              </a:rPr>
              <a:t>Carnegie Mellon University</a:t>
            </a:r>
          </a:p>
          <a:p>
            <a:pPr>
              <a:defRPr/>
            </a:pPr>
            <a:r>
              <a:rPr lang="en-US" sz="1200" b="1" dirty="0">
                <a:solidFill>
                  <a:schemeClr val="accent2"/>
                </a:solidFill>
                <a:latin typeface="Arial" charset="0"/>
                <a:cs typeface="+mn-cs"/>
              </a:rPr>
              <a:t>Computer Science Department</a:t>
            </a:r>
          </a:p>
        </p:txBody>
      </p:sp>
      <p:sp>
        <p:nvSpPr>
          <p:cNvPr id="892934" name="Text Box 6"/>
          <p:cNvSpPr txBox="1">
            <a:spLocks noChangeArrowheads="1"/>
          </p:cNvSpPr>
          <p:nvPr/>
        </p:nvSpPr>
        <p:spPr bwMode="auto">
          <a:xfrm>
            <a:off x="8680450" y="6400800"/>
            <a:ext cx="463550" cy="304800"/>
          </a:xfrm>
          <a:prstGeom prst="rect">
            <a:avLst/>
          </a:prstGeom>
          <a:noFill/>
          <a:ln w="28575" algn="ctr">
            <a:noFill/>
            <a:miter lim="800000"/>
            <a:headEnd/>
            <a:tailEnd/>
          </a:ln>
          <a:effectLst/>
        </p:spPr>
        <p:txBody>
          <a:bodyPr>
            <a:spAutoFit/>
          </a:bodyPr>
          <a:lstStyle/>
          <a:p>
            <a:pPr algn="ctr">
              <a:defRPr/>
            </a:pPr>
            <a:fld id="{1242C0B5-FDBB-4211-BA34-BBD6B1272EC0}" type="slidenum">
              <a:rPr lang="en-US" sz="1400">
                <a:solidFill>
                  <a:schemeClr val="accent2"/>
                </a:solidFill>
                <a:latin typeface="Arial" charset="0"/>
                <a:cs typeface="+mn-cs"/>
              </a:rPr>
              <a:pPr algn="ctr">
                <a:defRPr/>
              </a:pPr>
              <a:t>‹#›</a:t>
            </a:fld>
            <a:endParaRPr lang="en-US" sz="1400" dirty="0">
              <a:solidFill>
                <a:schemeClr val="accent2"/>
              </a:solidFill>
              <a:latin typeface="Arial" charset="0"/>
              <a:cs typeface="+mn-cs"/>
            </a:endParaRPr>
          </a:p>
        </p:txBody>
      </p:sp>
      <p:sp>
        <p:nvSpPr>
          <p:cNvPr id="892935" name="Rectangle 7"/>
          <p:cNvSpPr>
            <a:spLocks noChangeArrowheads="1"/>
          </p:cNvSpPr>
          <p:nvPr/>
        </p:nvSpPr>
        <p:spPr bwMode="auto">
          <a:xfrm>
            <a:off x="0" y="0"/>
            <a:ext cx="9144000" cy="274638"/>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92936" name="Rectangle 8"/>
          <p:cNvSpPr>
            <a:spLocks noChangeArrowheads="1"/>
          </p:cNvSpPr>
          <p:nvPr/>
        </p:nvSpPr>
        <p:spPr bwMode="auto">
          <a:xfrm>
            <a:off x="0" y="4467225"/>
            <a:ext cx="9144000" cy="2390775"/>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92938" name="Rectangle 10"/>
          <p:cNvSpPr>
            <a:spLocks noChangeArrowheads="1"/>
          </p:cNvSpPr>
          <p:nvPr/>
        </p:nvSpPr>
        <p:spPr bwMode="auto">
          <a:xfrm>
            <a:off x="0" y="0"/>
            <a:ext cx="9144000" cy="1000125"/>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892942" name="Text Box 14"/>
          <p:cNvSpPr txBox="1">
            <a:spLocks noChangeArrowheads="1"/>
          </p:cNvSpPr>
          <p:nvPr/>
        </p:nvSpPr>
        <p:spPr bwMode="auto">
          <a:xfrm>
            <a:off x="8604250" y="4508500"/>
            <a:ext cx="463550" cy="336550"/>
          </a:xfrm>
          <a:prstGeom prst="rect">
            <a:avLst/>
          </a:prstGeom>
          <a:noFill/>
          <a:ln w="28575" algn="ctr">
            <a:noFill/>
            <a:miter lim="800000"/>
            <a:headEnd/>
            <a:tailEnd/>
          </a:ln>
          <a:effectLst/>
        </p:spPr>
        <p:txBody>
          <a:bodyPr>
            <a:spAutoFit/>
          </a:bodyPr>
          <a:lstStyle/>
          <a:p>
            <a:pPr algn="ctr">
              <a:defRPr/>
            </a:pPr>
            <a:fld id="{03CA2F11-4039-43DD-BD0A-2D49A0322FE7}" type="slidenum">
              <a:rPr lang="en-US" sz="1600">
                <a:latin typeface="Arial" charset="0"/>
                <a:cs typeface="+mn-cs"/>
              </a:rPr>
              <a:pPr algn="ctr">
                <a:defRPr/>
              </a:pPr>
              <a:t>‹#›</a:t>
            </a:fld>
            <a:endParaRPr lang="en-US" sz="1600" dirty="0">
              <a:latin typeface="Arial" charset="0"/>
              <a:cs typeface="+mn-cs"/>
            </a:endParaRPr>
          </a:p>
        </p:txBody>
      </p:sp>
      <p:sp>
        <p:nvSpPr>
          <p:cNvPr id="892949" name="Line 21"/>
          <p:cNvSpPr>
            <a:spLocks noChangeShapeType="1"/>
          </p:cNvSpPr>
          <p:nvPr/>
        </p:nvSpPr>
        <p:spPr bwMode="auto">
          <a:xfrm flipV="1">
            <a:off x="0" y="4486275"/>
            <a:ext cx="9144000"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
        <p:nvSpPr>
          <p:cNvPr id="892950" name="Line 22"/>
          <p:cNvSpPr>
            <a:spLocks noChangeShapeType="1"/>
          </p:cNvSpPr>
          <p:nvPr/>
        </p:nvSpPr>
        <p:spPr bwMode="auto">
          <a:xfrm flipV="1">
            <a:off x="0" y="995363"/>
            <a:ext cx="9150350"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62562" name="Rectangle 2"/>
          <p:cNvSpPr>
            <a:spLocks noChangeArrowheads="1"/>
          </p:cNvSpPr>
          <p:nvPr/>
        </p:nvSpPr>
        <p:spPr bwMode="auto">
          <a:xfrm>
            <a:off x="0" y="6324600"/>
            <a:ext cx="9144000" cy="5334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62563" name="Rectangle 3"/>
          <p:cNvSpPr>
            <a:spLocks noGrp="1" noChangeArrowheads="1"/>
          </p:cNvSpPr>
          <p:nvPr>
            <p:ph type="title"/>
          </p:nvPr>
        </p:nvSpPr>
        <p:spPr bwMode="auto">
          <a:xfrm>
            <a:off x="449263" y="1204913"/>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564" name="Text Box 4"/>
          <p:cNvSpPr txBox="1">
            <a:spLocks noChangeArrowheads="1"/>
          </p:cNvSpPr>
          <p:nvPr/>
        </p:nvSpPr>
        <p:spPr bwMode="auto">
          <a:xfrm>
            <a:off x="0" y="6334125"/>
            <a:ext cx="2408238" cy="487363"/>
          </a:xfrm>
          <a:prstGeom prst="rect">
            <a:avLst/>
          </a:prstGeom>
          <a:noFill/>
          <a:ln w="28575" algn="ctr">
            <a:noFill/>
            <a:miter lim="800000"/>
            <a:headEnd/>
            <a:tailEnd/>
          </a:ln>
          <a:effectLst/>
        </p:spPr>
        <p:txBody>
          <a:bodyPr wrap="none">
            <a:spAutoFit/>
          </a:bodyPr>
          <a:lstStyle/>
          <a:p>
            <a:pPr>
              <a:defRPr/>
            </a:pPr>
            <a:r>
              <a:rPr lang="en-US" sz="1400" b="1" dirty="0">
                <a:solidFill>
                  <a:schemeClr val="accent2"/>
                </a:solidFill>
                <a:effectLst>
                  <a:outerShdw blurRad="38100" dist="38100" dir="2700000" algn="tl">
                    <a:srgbClr val="000000"/>
                  </a:outerShdw>
                </a:effectLst>
                <a:latin typeface="Times New Roman" pitchFamily="18" charset="0"/>
                <a:cs typeface="+mn-cs"/>
              </a:rPr>
              <a:t>Carnegie Mellon University</a:t>
            </a:r>
          </a:p>
          <a:p>
            <a:pPr>
              <a:defRPr/>
            </a:pPr>
            <a:r>
              <a:rPr lang="en-US" sz="1200" b="1" dirty="0">
                <a:solidFill>
                  <a:schemeClr val="accent2"/>
                </a:solidFill>
                <a:latin typeface="Arial" charset="0"/>
                <a:cs typeface="+mn-cs"/>
              </a:rPr>
              <a:t>Computer Science Department</a:t>
            </a:r>
          </a:p>
        </p:txBody>
      </p:sp>
      <p:sp>
        <p:nvSpPr>
          <p:cNvPr id="962566" name="Rectangle 6"/>
          <p:cNvSpPr>
            <a:spLocks noChangeArrowheads="1"/>
          </p:cNvSpPr>
          <p:nvPr/>
        </p:nvSpPr>
        <p:spPr bwMode="auto">
          <a:xfrm>
            <a:off x="0" y="0"/>
            <a:ext cx="9144000" cy="274638"/>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62567" name="Rectangle 7"/>
          <p:cNvSpPr>
            <a:spLocks noChangeArrowheads="1"/>
          </p:cNvSpPr>
          <p:nvPr/>
        </p:nvSpPr>
        <p:spPr bwMode="auto">
          <a:xfrm>
            <a:off x="0" y="4916488"/>
            <a:ext cx="9144000" cy="1941512"/>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62569" name="Rectangle 9"/>
          <p:cNvSpPr>
            <a:spLocks noChangeArrowheads="1"/>
          </p:cNvSpPr>
          <p:nvPr/>
        </p:nvSpPr>
        <p:spPr bwMode="auto">
          <a:xfrm>
            <a:off x="0" y="0"/>
            <a:ext cx="9144000" cy="622300"/>
          </a:xfrm>
          <a:prstGeom prst="rect">
            <a:avLst/>
          </a:prstGeom>
          <a:solidFill>
            <a:schemeClr val="bg2"/>
          </a:solidFill>
          <a:ln w="3175">
            <a:noFill/>
            <a:miter lim="800000"/>
            <a:headEnd/>
            <a:tailEnd/>
          </a:ln>
          <a:effectLst/>
        </p:spPr>
        <p:txBody>
          <a:bodyPr wrap="none" anchor="ctr"/>
          <a:lstStyle/>
          <a:p>
            <a:pPr algn="ctr">
              <a:defRPr/>
            </a:pPr>
            <a:endParaRPr lang="nl-NL">
              <a:latin typeface="Arial" charset="0"/>
              <a:cs typeface="+mn-cs"/>
            </a:endParaRPr>
          </a:p>
        </p:txBody>
      </p:sp>
      <p:sp>
        <p:nvSpPr>
          <p:cNvPr id="962572" name="Text Box 12"/>
          <p:cNvSpPr txBox="1">
            <a:spLocks noChangeArrowheads="1"/>
          </p:cNvSpPr>
          <p:nvPr/>
        </p:nvSpPr>
        <p:spPr bwMode="auto">
          <a:xfrm>
            <a:off x="8642350" y="4927600"/>
            <a:ext cx="463550" cy="336550"/>
          </a:xfrm>
          <a:prstGeom prst="rect">
            <a:avLst/>
          </a:prstGeom>
          <a:noFill/>
          <a:ln w="28575" algn="ctr">
            <a:noFill/>
            <a:miter lim="800000"/>
            <a:headEnd/>
            <a:tailEnd/>
          </a:ln>
          <a:effectLst/>
        </p:spPr>
        <p:txBody>
          <a:bodyPr>
            <a:spAutoFit/>
          </a:bodyPr>
          <a:lstStyle/>
          <a:p>
            <a:pPr algn="ctr">
              <a:defRPr/>
            </a:pPr>
            <a:fld id="{3E6F6919-12D8-469B-A9DD-627845FBD527}" type="slidenum">
              <a:rPr lang="en-US" sz="1600">
                <a:latin typeface="Arial" charset="0"/>
                <a:cs typeface="+mn-cs"/>
              </a:rPr>
              <a:pPr algn="ctr">
                <a:defRPr/>
              </a:pPr>
              <a:t>‹#›</a:t>
            </a:fld>
            <a:endParaRPr lang="en-US" sz="1600" dirty="0">
              <a:latin typeface="Arial" charset="0"/>
              <a:cs typeface="+mn-cs"/>
            </a:endParaRPr>
          </a:p>
        </p:txBody>
      </p:sp>
      <p:sp>
        <p:nvSpPr>
          <p:cNvPr id="962578" name="Line 18"/>
          <p:cNvSpPr>
            <a:spLocks noChangeShapeType="1"/>
          </p:cNvSpPr>
          <p:nvPr/>
        </p:nvSpPr>
        <p:spPr bwMode="auto">
          <a:xfrm flipV="1">
            <a:off x="0" y="4930775"/>
            <a:ext cx="9144000"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
        <p:nvSpPr>
          <p:cNvPr id="962579" name="Line 19"/>
          <p:cNvSpPr>
            <a:spLocks noChangeShapeType="1"/>
          </p:cNvSpPr>
          <p:nvPr/>
        </p:nvSpPr>
        <p:spPr bwMode="auto">
          <a:xfrm flipV="1">
            <a:off x="-9525" y="617538"/>
            <a:ext cx="9150350" cy="0"/>
          </a:xfrm>
          <a:prstGeom prst="line">
            <a:avLst/>
          </a:prstGeom>
          <a:noFill/>
          <a:ln w="38100">
            <a:solidFill>
              <a:schemeClr val="tx1"/>
            </a:solidFill>
            <a:round/>
            <a:headEnd/>
            <a:tailEnd/>
          </a:ln>
          <a:effectLst/>
        </p:spPr>
        <p:txBody>
          <a:bodyPr wrap="none" anchor="ctr"/>
          <a:lstStyle/>
          <a:p>
            <a:pPr eaLnBrk="0" hangingPunct="0">
              <a:defRPr/>
            </a:pPr>
            <a:endParaRPr lang="en-US" dirty="0">
              <a:latin typeface="Arial" charset="0"/>
              <a:cs typeface="+mn-cs"/>
            </a:endParaRPr>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hf sldNum="0" hdr="0" ftr="0" dt="0"/>
  <p:txStyles>
    <p:title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cs typeface="Arial" charset="0"/>
        </a:defRPr>
      </a:lvl9pPr>
    </p:titleStyle>
    <p:body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cs typeface="+mn-cs"/>
        </a:defRPr>
      </a:lvl2pPr>
      <a:lvl3pPr marL="1143000" indent="-228600" algn="l" rtl="0" eaLnBrk="1" fontAlgn="base" hangingPunct="1">
        <a:spcBef>
          <a:spcPct val="20000"/>
        </a:spcBef>
        <a:spcAft>
          <a:spcPct val="0"/>
        </a:spcAft>
        <a:buChar char="•"/>
        <a:defRPr sz="2400" b="1">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a:solidFill>
            <a:schemeClr val="tx1"/>
          </a:solidFill>
          <a:latin typeface="+mn-lt"/>
          <a:cs typeface="+mn-cs"/>
        </a:defRPr>
      </a:lvl6pPr>
      <a:lvl7pPr marL="2971800" indent="-228600" algn="l" rtl="0" eaLnBrk="1" fontAlgn="base" hangingPunct="1">
        <a:spcBef>
          <a:spcPct val="20000"/>
        </a:spcBef>
        <a:spcAft>
          <a:spcPct val="0"/>
        </a:spcAft>
        <a:buChar char="»"/>
        <a:defRPr>
          <a:solidFill>
            <a:schemeClr val="tx1"/>
          </a:solidFill>
          <a:latin typeface="+mn-lt"/>
          <a:cs typeface="+mn-cs"/>
        </a:defRPr>
      </a:lvl7pPr>
      <a:lvl8pPr marL="3429000" indent="-228600" algn="l" rtl="0" eaLnBrk="1" fontAlgn="base" hangingPunct="1">
        <a:spcBef>
          <a:spcPct val="20000"/>
        </a:spcBef>
        <a:spcAft>
          <a:spcPct val="0"/>
        </a:spcAft>
        <a:buChar char="»"/>
        <a:defRPr>
          <a:solidFill>
            <a:schemeClr val="tx1"/>
          </a:solidFill>
          <a:latin typeface="+mn-lt"/>
          <a:cs typeface="+mn-cs"/>
        </a:defRPr>
      </a:lvl8pPr>
      <a:lvl9pPr marL="3886200" indent="-228600"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46.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8.gif"/><Relationship Id="rId11" Type="http://schemas.openxmlformats.org/officeDocument/2006/relationships/image" Target="../media/image12.png"/><Relationship Id="rId5" Type="http://schemas.openxmlformats.org/officeDocument/2006/relationships/image" Target="../media/image47.gif"/><Relationship Id="rId10" Type="http://schemas.openxmlformats.org/officeDocument/2006/relationships/image" Target="../media/image11.png"/><Relationship Id="rId4" Type="http://schemas.openxmlformats.org/officeDocument/2006/relationships/image" Target="../media/image47.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4.png"/><Relationship Id="rId12"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11" Type="http://schemas.openxmlformats.org/officeDocument/2006/relationships/image" Target="../media/image11.png"/><Relationship Id="rId5" Type="http://schemas.openxmlformats.org/officeDocument/2006/relationships/image" Target="../media/image48.gif"/><Relationship Id="rId10" Type="http://schemas.openxmlformats.org/officeDocument/2006/relationships/image" Target="../media/image10.png"/><Relationship Id="rId4" Type="http://schemas.openxmlformats.org/officeDocument/2006/relationships/image" Target="../media/image47.gif"/><Relationship Id="rId9" Type="http://schemas.openxmlformats.org/officeDocument/2006/relationships/image" Target="../media/image90.png"/><Relationship Id="rId14"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2.png"/><Relationship Id="rId3" Type="http://schemas.openxmlformats.org/officeDocument/2006/relationships/image" Target="../media/image47.gif"/><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11" Type="http://schemas.openxmlformats.org/officeDocument/2006/relationships/image" Target="../media/image11.png"/><Relationship Id="rId15" Type="http://schemas.openxmlformats.org/officeDocument/2006/relationships/image" Target="../media/image47.png"/><Relationship Id="rId10" Type="http://schemas.openxmlformats.org/officeDocument/2006/relationships/image" Target="../media/image10.png"/><Relationship Id="rId4" Type="http://schemas.openxmlformats.org/officeDocument/2006/relationships/image" Target="../media/image48.gif"/><Relationship Id="rId9" Type="http://schemas.openxmlformats.org/officeDocument/2006/relationships/image" Target="../media/image90.png"/><Relationship Id="rId1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40.png"/><Relationship Id="rId13" Type="http://schemas.openxmlformats.org/officeDocument/2006/relationships/image" Target="../media/image13.png"/><Relationship Id="rId3" Type="http://schemas.openxmlformats.org/officeDocument/2006/relationships/image" Target="../media/image47.gif"/><Relationship Id="rId12"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xml"/><Relationship Id="rId11" Type="http://schemas.openxmlformats.org/officeDocument/2006/relationships/image" Target="../media/image150.png"/><Relationship Id="rId15" Type="http://schemas.openxmlformats.org/officeDocument/2006/relationships/image" Target="../media/image47.png"/><Relationship Id="rId10" Type="http://schemas.openxmlformats.org/officeDocument/2006/relationships/image" Target="../media/image10.png"/><Relationship Id="rId4" Type="http://schemas.openxmlformats.org/officeDocument/2006/relationships/image" Target="../media/image48.gif"/><Relationship Id="rId9" Type="http://schemas.openxmlformats.org/officeDocument/2006/relationships/image" Target="../media/image90.png"/><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7.png"/><Relationship Id="rId3" Type="http://schemas.openxmlformats.org/officeDocument/2006/relationships/image" Target="../media/image47.gif"/><Relationship Id="rId7" Type="http://schemas.openxmlformats.org/officeDocument/2006/relationships/image" Target="../media/image160.png"/><Relationship Id="rId12"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48.gif"/><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47.png"/><Relationship Id="rId3" Type="http://schemas.openxmlformats.org/officeDocument/2006/relationships/image" Target="../media/image47.gif"/><Relationship Id="rId7" Type="http://schemas.openxmlformats.org/officeDocument/2006/relationships/image" Target="../media/image160.png"/><Relationship Id="rId12"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0.png"/><Relationship Id="rId11" Type="http://schemas.openxmlformats.org/officeDocument/2006/relationships/image" Target="../media/image13.png"/><Relationship Id="rId10" Type="http://schemas.openxmlformats.org/officeDocument/2006/relationships/image" Target="../media/image12.png"/><Relationship Id="rId4" Type="http://schemas.openxmlformats.org/officeDocument/2006/relationships/image" Target="../media/image48.gif"/><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7.gif"/><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16.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48.gif"/><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7.gif"/><Relationship Id="rId7" Type="http://schemas.openxmlformats.org/officeDocument/2006/relationships/image" Target="../media/image25.png"/><Relationship Id="rId12"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19.png"/><Relationship Id="rId10" Type="http://schemas.openxmlformats.org/officeDocument/2006/relationships/image" Target="../media/image27.png"/><Relationship Id="rId4" Type="http://schemas.openxmlformats.org/officeDocument/2006/relationships/image" Target="../media/image48.gif"/><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47.gif"/><Relationship Id="rId7" Type="http://schemas.openxmlformats.org/officeDocument/2006/relationships/image" Target="../media/image21.png"/><Relationship Id="rId12"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16.png"/><Relationship Id="rId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48.gif"/><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47.gif"/><Relationship Id="rId7" Type="http://schemas.openxmlformats.org/officeDocument/2006/relationships/image" Target="../media/image20.png"/><Relationship Id="rId12"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15.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48.gif"/><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62.png"/><Relationship Id="rId7" Type="http://schemas.openxmlformats.org/officeDocument/2006/relationships/image" Target="../media/image47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8.gif"/><Relationship Id="rId5" Type="http://schemas.openxmlformats.org/officeDocument/2006/relationships/image" Target="../media/image47.gif"/><Relationship Id="rId10" Type="http://schemas.openxmlformats.org/officeDocument/2006/relationships/image" Target="../media/image502.png"/><Relationship Id="rId4" Type="http://schemas.openxmlformats.org/officeDocument/2006/relationships/image" Target="../media/image461.png"/><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62.png"/><Relationship Id="rId7"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48.gif"/><Relationship Id="rId4" Type="http://schemas.openxmlformats.org/officeDocument/2006/relationships/image" Target="../media/image47.gif"/><Relationship Id="rId9" Type="http://schemas.openxmlformats.org/officeDocument/2006/relationships/image" Target="../media/image50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8.gif"/><Relationship Id="rId4" Type="http://schemas.openxmlformats.org/officeDocument/2006/relationships/image" Target="../media/image47.gif"/></Relationships>
</file>

<file path=ppt/slides/_rels/slide25.xml.rels><?xml version="1.0" encoding="UTF-8" standalone="yes"?>
<Relationships xmlns="http://schemas.openxmlformats.org/package/2006/relationships"><Relationship Id="rId3" Type="http://schemas.openxmlformats.org/officeDocument/2006/relationships/image" Target="../media/image46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media/image43.jpeg"/><Relationship Id="rId7" Type="http://schemas.openxmlformats.org/officeDocument/2006/relationships/image" Target="../media/image47.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6.gif"/><Relationship Id="rId5" Type="http://schemas.openxmlformats.org/officeDocument/2006/relationships/image" Target="../media/image45.gif"/><Relationship Id="rId10" Type="http://schemas.openxmlformats.org/officeDocument/2006/relationships/image" Target="../media/image50.png"/><Relationship Id="rId4" Type="http://schemas.openxmlformats.org/officeDocument/2006/relationships/image" Target="../media/image44.gif"/><Relationship Id="rId9" Type="http://schemas.openxmlformats.org/officeDocument/2006/relationships/image" Target="../media/image49.wmf"/></Relationships>
</file>

<file path=ppt/slides/_rels/slide30.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NULL"/><Relationship Id="rId26"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NULL"/><Relationship Id="rId25" Type="http://schemas.openxmlformats.org/officeDocument/2006/relationships/image" Target="NUL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NULL"/><Relationship Id="rId24"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NULL"/></Relationships>
</file>

<file path=ppt/slides/_rels/slide31.xml.rels><?xml version="1.0" encoding="UTF-8" standalone="yes"?>
<Relationships xmlns="http://schemas.openxmlformats.org/package/2006/relationships"><Relationship Id="rId13" Type="http://schemas.openxmlformats.org/officeDocument/2006/relationships/image" Target="NULL"/><Relationship Id="rId18" Type="http://schemas.openxmlformats.org/officeDocument/2006/relationships/image" Target="../media/image501.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480.png"/><Relationship Id="rId17" Type="http://schemas.openxmlformats.org/officeDocument/2006/relationships/image" Target="../media/image48.gif"/><Relationship Id="rId2" Type="http://schemas.openxmlformats.org/officeDocument/2006/relationships/notesSlide" Target="../notesSlides/notesSlide31.xml"/><Relationship Id="rId16" Type="http://schemas.openxmlformats.org/officeDocument/2006/relationships/image" Target="../media/image47.gif"/><Relationship Id="rId1" Type="http://schemas.openxmlformats.org/officeDocument/2006/relationships/slideLayout" Target="../slideLayouts/slideLayout2.xml"/><Relationship Id="rId6" Type="http://schemas.openxmlformats.org/officeDocument/2006/relationships/image" Target="NULL"/><Relationship Id="rId11" Type="http://schemas.openxmlformats.org/officeDocument/2006/relationships/image" Target="../media/image470.png"/><Relationship Id="rId5" Type="http://schemas.openxmlformats.org/officeDocument/2006/relationships/image" Target="NULL"/><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14" Type="http://schemas.openxmlformats.org/officeDocument/2006/relationships/image" Target="../media/image490.png"/></Relationships>
</file>

<file path=ppt/slides/_rels/slide32.xml.rels><?xml version="1.0" encoding="UTF-8" standalone="yes"?>
<Relationships xmlns="http://schemas.openxmlformats.org/package/2006/relationships"><Relationship Id="rId8" Type="http://schemas.openxmlformats.org/officeDocument/2006/relationships/image" Target="../media/image48.gif"/><Relationship Id="rId3" Type="http://schemas.openxmlformats.org/officeDocument/2006/relationships/image" Target="NULL"/><Relationship Id="rId7" Type="http://schemas.openxmlformats.org/officeDocument/2006/relationships/image" Target="../media/image47.gi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500.png"/></Relationships>
</file>

<file path=ppt/slides/_rels/slide33.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4.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3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NULL"/></Relationships>
</file>

<file path=ppt/slides/_rels/slide3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3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NULL"/></Relationships>
</file>

<file path=ppt/slides/_rels/slide3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s>
</file>

<file path=ppt/slides/_rels/slide3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NUL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8.gif"/><Relationship Id="rId4" Type="http://schemas.openxmlformats.org/officeDocument/2006/relationships/image" Target="../media/image47.gif"/></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8.gif"/><Relationship Id="rId5" Type="http://schemas.openxmlformats.org/officeDocument/2006/relationships/image" Target="../media/image47.gif"/><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8.gif"/><Relationship Id="rId4" Type="http://schemas.openxmlformats.org/officeDocument/2006/relationships/image" Target="../media/image47.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8.gif"/><Relationship Id="rId4" Type="http://schemas.openxmlformats.org/officeDocument/2006/relationships/image" Target="../media/image4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bwMode="auto">
          <a:xfrm>
            <a:off x="2102738" y="4419600"/>
            <a:ext cx="6420611" cy="1905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2400" b="1">
                <a:solidFill>
                  <a:schemeClr val="tx1"/>
                </a:solidFill>
                <a:latin typeface="+mn-lt"/>
                <a:ea typeface="+mn-ea"/>
                <a:cs typeface="+mn-cs"/>
              </a:defRPr>
            </a:lvl1pPr>
            <a:lvl2pPr marL="457200" indent="0" algn="ctr" rtl="0" eaLnBrk="1" fontAlgn="base" hangingPunct="1">
              <a:spcBef>
                <a:spcPct val="20000"/>
              </a:spcBef>
              <a:spcAft>
                <a:spcPct val="0"/>
              </a:spcAft>
              <a:buNone/>
              <a:defRPr sz="2000" b="1">
                <a:solidFill>
                  <a:schemeClr val="tx1"/>
                </a:solidFill>
                <a:latin typeface="+mn-lt"/>
              </a:defRPr>
            </a:lvl2pPr>
            <a:lvl3pPr marL="914400" indent="0" algn="ctr" rtl="0" eaLnBrk="1" fontAlgn="base" hangingPunct="1">
              <a:spcBef>
                <a:spcPct val="20000"/>
              </a:spcBef>
              <a:spcAft>
                <a:spcPct val="0"/>
              </a:spcAft>
              <a:buNone/>
              <a:defRPr sz="2400" b="1">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a:solidFill>
                  <a:schemeClr val="tx1"/>
                </a:solidFill>
                <a:latin typeface="+mn-lt"/>
              </a:defRPr>
            </a:lvl6pPr>
            <a:lvl7pPr marL="2743200" indent="0" algn="ctr" rtl="0" eaLnBrk="1" fontAlgn="base" hangingPunct="1">
              <a:spcBef>
                <a:spcPct val="20000"/>
              </a:spcBef>
              <a:spcAft>
                <a:spcPct val="0"/>
              </a:spcAft>
              <a:buNone/>
              <a:defRPr>
                <a:solidFill>
                  <a:schemeClr val="tx1"/>
                </a:solidFill>
                <a:latin typeface="+mn-lt"/>
              </a:defRPr>
            </a:lvl7pPr>
            <a:lvl8pPr marL="3200400" indent="0" algn="ctr" rtl="0" eaLnBrk="1" fontAlgn="base" hangingPunct="1">
              <a:spcBef>
                <a:spcPct val="20000"/>
              </a:spcBef>
              <a:spcAft>
                <a:spcPct val="0"/>
              </a:spcAft>
              <a:buNone/>
              <a:defRPr>
                <a:solidFill>
                  <a:schemeClr val="tx1"/>
                </a:solidFill>
                <a:latin typeface="+mn-lt"/>
              </a:defRPr>
            </a:lvl8pPr>
            <a:lvl9pPr marL="3657600" indent="0" algn="ctr" rtl="0" eaLnBrk="1" fontAlgn="base" hangingPunct="1">
              <a:spcBef>
                <a:spcPct val="20000"/>
              </a:spcBef>
              <a:spcAft>
                <a:spcPct val="0"/>
              </a:spcAft>
              <a:buNone/>
              <a:defRPr>
                <a:solidFill>
                  <a:schemeClr val="tx1"/>
                </a:solidFill>
                <a:latin typeface="+mn-lt"/>
              </a:defRPr>
            </a:lvl9pPr>
          </a:lstStyle>
          <a:p>
            <a:pPr algn="r"/>
            <a:r>
              <a:rPr lang="en-US" sz="2000" dirty="0">
                <a:solidFill>
                  <a:schemeClr val="accent2"/>
                </a:solidFill>
              </a:rPr>
              <a:t>Ragavendran Gopalakrishnan</a:t>
            </a:r>
            <a:br>
              <a:rPr lang="en-US" sz="2000" dirty="0">
                <a:solidFill>
                  <a:schemeClr val="accent2"/>
                </a:solidFill>
              </a:rPr>
            </a:br>
            <a:r>
              <a:rPr lang="en-US" sz="2000" dirty="0">
                <a:solidFill>
                  <a:schemeClr val="accent2"/>
                </a:solidFill>
              </a:rPr>
              <a:t>Xerox Research Centre India (XRCI)</a:t>
            </a:r>
          </a:p>
          <a:p>
            <a:pPr algn="r"/>
            <a:endParaRPr lang="en-US" sz="2000" dirty="0">
              <a:solidFill>
                <a:schemeClr val="accent1"/>
              </a:solidFill>
            </a:endParaRPr>
          </a:p>
          <a:p>
            <a:pPr algn="r"/>
            <a:r>
              <a:rPr lang="en-US" sz="2000" dirty="0">
                <a:solidFill>
                  <a:schemeClr val="accent1"/>
                </a:solidFill>
              </a:rPr>
              <a:t>Adam </a:t>
            </a:r>
            <a:r>
              <a:rPr lang="en-US" sz="2000" dirty="0" err="1">
                <a:solidFill>
                  <a:schemeClr val="accent1"/>
                </a:solidFill>
              </a:rPr>
              <a:t>Wierman</a:t>
            </a:r>
            <a:r>
              <a:rPr lang="en-US" sz="2000" dirty="0">
                <a:solidFill>
                  <a:schemeClr val="accent1"/>
                </a:solidFill>
              </a:rPr>
              <a:t> (Caltech)</a:t>
            </a:r>
          </a:p>
          <a:p>
            <a:pPr algn="r"/>
            <a:r>
              <a:rPr lang="en-US" sz="2000" dirty="0">
                <a:solidFill>
                  <a:schemeClr val="accent1"/>
                </a:solidFill>
              </a:rPr>
              <a:t>Jason </a:t>
            </a:r>
            <a:r>
              <a:rPr lang="en-US" sz="2000" dirty="0" err="1">
                <a:solidFill>
                  <a:schemeClr val="accent1"/>
                </a:solidFill>
              </a:rPr>
              <a:t>Marden</a:t>
            </a:r>
            <a:r>
              <a:rPr lang="en-US" sz="2000" dirty="0">
                <a:solidFill>
                  <a:schemeClr val="accent1"/>
                </a:solidFill>
              </a:rPr>
              <a:t> (CU-Boulder)</a:t>
            </a:r>
          </a:p>
        </p:txBody>
      </p:sp>
      <p:sp>
        <p:nvSpPr>
          <p:cNvPr id="4" name="Title 1"/>
          <p:cNvSpPr txBox="1">
            <a:spLocks/>
          </p:cNvSpPr>
          <p:nvPr/>
        </p:nvSpPr>
        <p:spPr bwMode="auto">
          <a:xfrm>
            <a:off x="1990725" y="3188970"/>
            <a:ext cx="6644639" cy="1021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sz="2800" b="1" dirty="0">
                <a:solidFill>
                  <a:schemeClr val="tx1"/>
                </a:solidFill>
                <a:effectLst/>
              </a:rPr>
              <a:t>Potential games are </a:t>
            </a:r>
            <a:r>
              <a:rPr lang="en-US" sz="2800" b="1" i="1" dirty="0">
                <a:solidFill>
                  <a:schemeClr val="tx1"/>
                </a:solidFill>
                <a:effectLst/>
              </a:rPr>
              <a:t>necessary</a:t>
            </a:r>
            <a:r>
              <a:rPr lang="en-US" sz="2800" b="1" dirty="0">
                <a:solidFill>
                  <a:schemeClr val="tx1"/>
                </a:solidFill>
                <a:effectLst/>
              </a:rPr>
              <a:t> to ensure pure Nash equilibria in cost sharing games</a:t>
            </a:r>
          </a:p>
        </p:txBody>
      </p:sp>
      <p:sp>
        <p:nvSpPr>
          <p:cNvPr id="2" name="TextBox 1"/>
          <p:cNvSpPr txBox="1"/>
          <p:nvPr/>
        </p:nvSpPr>
        <p:spPr>
          <a:xfrm>
            <a:off x="914400" y="1143000"/>
            <a:ext cx="6431569" cy="707886"/>
          </a:xfrm>
          <a:prstGeom prst="rect">
            <a:avLst/>
          </a:prstGeom>
        </p:spPr>
        <p:txBody>
          <a:bodyPr wrap="none" rtlCol="0">
            <a:spAutoFit/>
          </a:bodyPr>
          <a:lstStyle/>
          <a:p>
            <a:pPr eaLnBrk="0" fontAlgn="base" hangingPunct="0">
              <a:spcBef>
                <a:spcPct val="20000"/>
              </a:spcBef>
              <a:spcAft>
                <a:spcPct val="0"/>
              </a:spcAft>
            </a:pPr>
            <a:r>
              <a:rPr lang="en-IN" sz="2000" b="1" kern="0" dirty="0"/>
              <a:t>Published in </a:t>
            </a:r>
            <a:r>
              <a:rPr lang="en-IN" sz="2000" b="1" i="1" kern="0" dirty="0"/>
              <a:t>Mathematics of Operations Research</a:t>
            </a:r>
            <a:r>
              <a:rPr lang="en-IN" sz="2000" b="1" kern="0" dirty="0"/>
              <a:t>,</a:t>
            </a:r>
            <a:br>
              <a:rPr lang="en-IN" sz="2000" b="1" kern="0" dirty="0"/>
            </a:br>
            <a:r>
              <a:rPr lang="en-IN" sz="2000" b="1" kern="0" dirty="0"/>
              <a:t>available on </a:t>
            </a:r>
            <a:r>
              <a:rPr lang="en-IN" sz="2000" b="1" kern="0" dirty="0" err="1"/>
              <a:t>arXiv</a:t>
            </a:r>
            <a:r>
              <a:rPr lang="en-IN" sz="2000" b="1" kern="0" dirty="0"/>
              <a:t>: http://arxiv.org/abs/1402.3610</a:t>
            </a:r>
            <a:endParaRPr lang="en-US" sz="2000" b="1" kern="0" dirty="0"/>
          </a:p>
        </p:txBody>
      </p:sp>
    </p:spTree>
    <p:extLst>
      <p:ext uri="{BB962C8B-B14F-4D97-AF65-F5344CB8AC3E}">
        <p14:creationId xmlns:p14="http://schemas.microsoft.com/office/powerpoint/2010/main" val="3621836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Box 91"/>
          <p:cNvSpPr txBox="1"/>
          <p:nvPr/>
        </p:nvSpPr>
        <p:spPr>
          <a:xfrm>
            <a:off x="5193792" y="1523850"/>
            <a:ext cx="3493007" cy="156966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accent2"/>
                </a:solidFill>
              </a:rPr>
              <a:t>Can we design a  cost sharing scheme so that “everyone is happy”</a:t>
            </a:r>
            <a:r>
              <a:rPr lang="en-US" sz="2400" b="1" kern="0" dirty="0">
                <a:solidFill>
                  <a:schemeClr val="accent2"/>
                </a:solidFill>
              </a:rPr>
              <a:t>?</a:t>
            </a:r>
          </a:p>
        </p:txBody>
      </p:sp>
      <p:sp>
        <p:nvSpPr>
          <p:cNvPr id="2" name="Rectangle 1"/>
          <p:cNvSpPr/>
          <p:nvPr/>
        </p:nvSpPr>
        <p:spPr bwMode="auto">
          <a:xfrm>
            <a:off x="5193792" y="1466272"/>
            <a:ext cx="3493007" cy="838200"/>
          </a:xfrm>
          <a:prstGeom prst="rect">
            <a:avLst/>
          </a:prstGeom>
          <a:solidFill>
            <a:schemeClr val="bg1"/>
          </a:solidFill>
          <a:ln w="15875" cap="flat" cmpd="sng" algn="ctr">
            <a:solidFill>
              <a:schemeClr val="bg1"/>
            </a:solidFill>
            <a:prstDash val="solid"/>
            <a:round/>
            <a:headEnd type="none" w="med" len="med"/>
            <a:tailEnd type="arrow" w="lg" len="lg"/>
          </a:ln>
          <a:effectLst/>
        </p:spPr>
        <p:txBody>
          <a:bodyPr rtlCol="0" anchor="ctr"/>
          <a:lstStyle/>
          <a:p>
            <a:pPr algn="ctr"/>
            <a:endParaRPr lang="en-US"/>
          </a:p>
        </p:txBody>
      </p:sp>
      <p:sp>
        <p:nvSpPr>
          <p:cNvPr id="35" name="Rectangle 34"/>
          <p:cNvSpPr/>
          <p:nvPr/>
        </p:nvSpPr>
        <p:spPr bwMode="auto">
          <a:xfrm>
            <a:off x="5193791" y="2286000"/>
            <a:ext cx="1130809" cy="381000"/>
          </a:xfrm>
          <a:prstGeom prst="rect">
            <a:avLst/>
          </a:prstGeom>
          <a:solidFill>
            <a:schemeClr val="bg1"/>
          </a:solidFill>
          <a:ln w="15875" cap="flat" cmpd="sng" algn="ctr">
            <a:solidFill>
              <a:schemeClr val="bg1"/>
            </a:solidFill>
            <a:prstDash val="solid"/>
            <a:round/>
            <a:headEnd type="none" w="med" len="med"/>
            <a:tailEnd type="arrow" w="lg" len="lg"/>
          </a:ln>
          <a:effectLst/>
        </p:spPr>
        <p:txBody>
          <a:bodyPr rtlCol="0" anchor="ctr"/>
          <a:lstStyle/>
          <a:p>
            <a:pPr algn="ctr"/>
            <a:endParaRPr lang="en-US"/>
          </a:p>
        </p:txBody>
      </p:sp>
      <p:sp>
        <p:nvSpPr>
          <p:cNvPr id="3" name="Left Brace 2"/>
          <p:cNvSpPr/>
          <p:nvPr/>
        </p:nvSpPr>
        <p:spPr bwMode="auto">
          <a:xfrm>
            <a:off x="5867400" y="2133600"/>
            <a:ext cx="228600" cy="1129799"/>
          </a:xfrm>
          <a:prstGeom prst="leftBrace">
            <a:avLst>
              <a:gd name="adj1" fmla="val 101262"/>
              <a:gd name="adj2" fmla="val 50000"/>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4" name="TextBox 3"/>
          <p:cNvSpPr txBox="1"/>
          <p:nvPr/>
        </p:nvSpPr>
        <p:spPr>
          <a:xfrm>
            <a:off x="1946134" y="2465849"/>
            <a:ext cx="3921266"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How do we capture this?</a:t>
            </a:r>
            <a:endParaRPr lang="en-US" sz="2400" b="1" kern="0" dirty="0">
              <a:latin typeface="+mn-lt"/>
              <a:cs typeface="+mn-cs"/>
            </a:endParaRPr>
          </a:p>
        </p:txBody>
      </p:sp>
      <p:sp>
        <p:nvSpPr>
          <p:cNvPr id="38" name="TextBox 37"/>
          <p:cNvSpPr txBox="1"/>
          <p:nvPr/>
        </p:nvSpPr>
        <p:spPr>
          <a:xfrm>
            <a:off x="279467" y="3664803"/>
            <a:ext cx="8635934" cy="830997"/>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400" b="1" u="sng" kern="0" dirty="0"/>
              <a:t>One approach:</a:t>
            </a:r>
            <a:r>
              <a:rPr lang="en-IN" sz="2400" b="1" kern="0" dirty="0"/>
              <a:t> An equilibrium concept (e.g., Nash equilibrium) from game theory.</a:t>
            </a:r>
            <a:endParaRPr lang="en-US" sz="2400" b="1" kern="0" dirty="0">
              <a:latin typeface="+mn-lt"/>
              <a:cs typeface="+mn-cs"/>
            </a:endParaRPr>
          </a:p>
        </p:txBody>
      </p:sp>
    </p:spTree>
    <p:extLst>
      <p:ext uri="{BB962C8B-B14F-4D97-AF65-F5344CB8AC3E}">
        <p14:creationId xmlns:p14="http://schemas.microsoft.com/office/powerpoint/2010/main" val="4102636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A quick recap of non-cooperative game theory</a:t>
            </a:r>
            <a:endParaRPr lang="en-US" kern="0" dirty="0">
              <a:solidFill>
                <a:schemeClr val="accent2"/>
              </a:solidFill>
            </a:endParaRPr>
          </a:p>
        </p:txBody>
      </p:sp>
      <mc:AlternateContent xmlns:mc="http://schemas.openxmlformats.org/markup-compatibility/2006" xmlns:a14="http://schemas.microsoft.com/office/drawing/2010/main">
        <mc:Choice Requires="a14">
          <p:sp>
            <p:nvSpPr>
              <p:cNvPr id="9" name="TextBox 8"/>
              <p:cNvSpPr txBox="1"/>
              <p:nvPr/>
            </p:nvSpPr>
            <p:spPr>
              <a:xfrm>
                <a:off x="5624790" y="786807"/>
                <a:ext cx="3355287" cy="2671437"/>
              </a:xfrm>
              <a:prstGeom prst="rect">
                <a:avLst/>
              </a:prstGeom>
            </p:spPr>
            <p:txBody>
              <a:bodyPr wrap="square" rtlCol="0">
                <a:spAutoFit/>
              </a:bodyPr>
              <a:lstStyle/>
              <a:p>
                <a:pPr marL="342900" indent="-342900" eaLnBrk="0" fontAlgn="base" hangingPunct="0">
                  <a:spcBef>
                    <a:spcPct val="20000"/>
                  </a:spcBef>
                  <a:spcAft>
                    <a:spcPct val="0"/>
                  </a:spcAft>
                  <a:buFont typeface="Arial" panose="020B0604020202020204" pitchFamily="34" charset="0"/>
                  <a:buChar char="•"/>
                </a:pPr>
                <a:r>
                  <a:rPr lang="en-IN" sz="2200" b="1" kern="0" dirty="0"/>
                  <a:t>A set of players, </a:t>
                </a:r>
                <a14:m>
                  <m:oMath xmlns:m="http://schemas.openxmlformats.org/officeDocument/2006/math">
                    <m:r>
                      <a:rPr lang="en-IN" sz="2200" b="1" i="1" kern="0" smtClean="0">
                        <a:latin typeface="Cambria Math" panose="02040503050406030204" pitchFamily="18" charset="0"/>
                      </a:rPr>
                      <m:t>𝑵</m:t>
                    </m:r>
                  </m:oMath>
                </a14:m>
                <a:endParaRPr lang="en-IN" sz="2200" b="1" kern="0" dirty="0"/>
              </a:p>
              <a:p>
                <a:pPr marL="342900" indent="-342900" eaLnBrk="0" fontAlgn="base" hangingPunct="0">
                  <a:spcBef>
                    <a:spcPct val="20000"/>
                  </a:spcBef>
                  <a:spcAft>
                    <a:spcPct val="0"/>
                  </a:spcAft>
                  <a:buFont typeface="Arial" panose="020B0604020202020204" pitchFamily="34" charset="0"/>
                  <a:buChar char="•"/>
                </a:pPr>
                <a:r>
                  <a:rPr lang="en-IN" sz="2200" b="1" kern="0" dirty="0"/>
                  <a:t>A set of resources, </a:t>
                </a:r>
                <a14:m>
                  <m:oMath xmlns:m="http://schemas.openxmlformats.org/officeDocument/2006/math">
                    <m:r>
                      <a:rPr lang="en-IN" sz="2200" b="1" i="1" kern="0" smtClean="0">
                        <a:latin typeface="Cambria Math" panose="02040503050406030204" pitchFamily="18" charset="0"/>
                      </a:rPr>
                      <m:t>𝑹</m:t>
                    </m:r>
                  </m:oMath>
                </a14:m>
                <a:endParaRPr lang="en-IN" sz="2200" b="1" kern="0" dirty="0"/>
              </a:p>
              <a:p>
                <a:pPr marL="342900" indent="-342900" eaLnBrk="0" fontAlgn="base" hangingPunct="0">
                  <a:spcBef>
                    <a:spcPct val="20000"/>
                  </a:spcBef>
                  <a:spcAft>
                    <a:spcPct val="0"/>
                  </a:spcAft>
                  <a:buFont typeface="Arial" panose="020B0604020202020204" pitchFamily="34" charset="0"/>
                  <a:buChar char="•"/>
                </a:pPr>
                <a:r>
                  <a:rPr lang="en-IN" sz="2200" b="1" kern="0" dirty="0"/>
                  <a:t>A set of possible actions for each player, </a:t>
                </a:r>
                <a14:m>
                  <m:oMath xmlns:m="http://schemas.openxmlformats.org/officeDocument/2006/math">
                    <m:sSub>
                      <m:sSubPr>
                        <m:ctrlPr>
                          <a:rPr lang="en-US" sz="2200" b="1" i="1" kern="0">
                            <a:solidFill>
                              <a:prstClr val="white"/>
                            </a:solidFill>
                            <a:latin typeface="Cambria Math" panose="02040503050406030204" pitchFamily="18" charset="0"/>
                            <a:ea typeface="Cambria Math"/>
                          </a:rPr>
                        </m:ctrlPr>
                      </m:sSubPr>
                      <m:e>
                        <m:r>
                          <a:rPr lang="en-US" sz="2200" b="1" i="1" kern="0">
                            <a:solidFill>
                              <a:prstClr val="white"/>
                            </a:solidFill>
                            <a:latin typeface="Cambria Math"/>
                            <a:ea typeface="Cambria Math"/>
                          </a:rPr>
                          <m:t>𝓐</m:t>
                        </m:r>
                      </m:e>
                      <m:sub>
                        <m:r>
                          <a:rPr lang="en-US" sz="2200" b="1" i="1" kern="0">
                            <a:solidFill>
                              <a:prstClr val="white"/>
                            </a:solidFill>
                            <a:latin typeface="Cambria Math"/>
                            <a:ea typeface="Cambria Math"/>
                          </a:rPr>
                          <m:t>𝒊</m:t>
                        </m:r>
                      </m:sub>
                    </m:sSub>
                    <m:r>
                      <a:rPr lang="en-IN" sz="2200" b="1" i="1" kern="0" smtClean="0">
                        <a:solidFill>
                          <a:prstClr val="white"/>
                        </a:solidFill>
                        <a:latin typeface="Cambria Math" panose="02040503050406030204" pitchFamily="18" charset="0"/>
                        <a:ea typeface="Cambria Math"/>
                      </a:rPr>
                      <m:t>⊆</m:t>
                    </m:r>
                    <m:sSup>
                      <m:sSupPr>
                        <m:ctrlPr>
                          <a:rPr lang="en-IN" sz="2200" b="1" i="1" kern="0" smtClean="0">
                            <a:solidFill>
                              <a:prstClr val="white"/>
                            </a:solidFill>
                            <a:latin typeface="Cambria Math" panose="02040503050406030204" pitchFamily="18" charset="0"/>
                            <a:ea typeface="Cambria Math"/>
                          </a:rPr>
                        </m:ctrlPr>
                      </m:sSupPr>
                      <m:e>
                        <m:r>
                          <a:rPr lang="en-IN" sz="2200" b="1" i="1" kern="0" smtClean="0">
                            <a:solidFill>
                              <a:prstClr val="white"/>
                            </a:solidFill>
                            <a:latin typeface="Cambria Math" panose="02040503050406030204" pitchFamily="18" charset="0"/>
                            <a:ea typeface="Cambria Math"/>
                          </a:rPr>
                          <m:t>𝟐</m:t>
                        </m:r>
                      </m:e>
                      <m:sup>
                        <m:r>
                          <a:rPr lang="en-IN" sz="2200" b="1" i="1" kern="0" smtClean="0">
                            <a:solidFill>
                              <a:prstClr val="white"/>
                            </a:solidFill>
                            <a:latin typeface="Cambria Math" panose="02040503050406030204" pitchFamily="18" charset="0"/>
                            <a:ea typeface="Cambria Math"/>
                          </a:rPr>
                          <m:t>𝑹</m:t>
                        </m:r>
                      </m:sup>
                    </m:sSup>
                  </m:oMath>
                </a14:m>
                <a:endParaRPr lang="en-IN" sz="2200" b="1" kern="0" dirty="0"/>
              </a:p>
              <a:p>
                <a:pPr marL="342900" indent="-342900" eaLnBrk="0" fontAlgn="base" hangingPunct="0">
                  <a:spcBef>
                    <a:spcPct val="20000"/>
                  </a:spcBef>
                  <a:spcAft>
                    <a:spcPct val="0"/>
                  </a:spcAft>
                  <a:buFont typeface="Arial" panose="020B0604020202020204" pitchFamily="34" charset="0"/>
                  <a:buChar char="•"/>
                </a:pPr>
                <a:r>
                  <a:rPr lang="en-IN" sz="2200" b="1" kern="0" dirty="0"/>
                  <a:t>A utility function for each player, </a:t>
                </a:r>
                <a14:m>
                  <m:oMath xmlns:m="http://schemas.openxmlformats.org/officeDocument/2006/math">
                    <m:sSub>
                      <m:sSubPr>
                        <m:ctrlPr>
                          <a:rPr lang="en-US" sz="2200" b="1" i="1" kern="0">
                            <a:solidFill>
                              <a:prstClr val="white"/>
                            </a:solidFill>
                            <a:latin typeface="Cambria Math" panose="02040503050406030204" pitchFamily="18" charset="0"/>
                            <a:ea typeface="Cambria Math"/>
                          </a:rPr>
                        </m:ctrlPr>
                      </m:sSubPr>
                      <m:e>
                        <m:r>
                          <a:rPr lang="en-US" sz="2200" b="1" i="1" kern="0">
                            <a:solidFill>
                              <a:prstClr val="white"/>
                            </a:solidFill>
                            <a:latin typeface="Cambria Math" panose="02040503050406030204" pitchFamily="18" charset="0"/>
                            <a:ea typeface="Cambria Math" panose="02040503050406030204" pitchFamily="18" charset="0"/>
                          </a:rPr>
                          <m:t>𝓤</m:t>
                        </m:r>
                      </m:e>
                      <m:sub>
                        <m:r>
                          <a:rPr lang="en-US" sz="2200" b="1" i="1" kern="0">
                            <a:solidFill>
                              <a:prstClr val="white"/>
                            </a:solidFill>
                            <a:latin typeface="Cambria Math"/>
                            <a:ea typeface="Cambria Math"/>
                          </a:rPr>
                          <m:t>𝒊</m:t>
                        </m:r>
                      </m:sub>
                    </m:sSub>
                  </m:oMath>
                </a14:m>
                <a:endParaRPr lang="en-IN" sz="2200" b="1" kern="0" dirty="0"/>
              </a:p>
            </p:txBody>
          </p:sp>
        </mc:Choice>
        <mc:Fallback xmlns="">
          <p:sp>
            <p:nvSpPr>
              <p:cNvPr id="9" name="TextBox 8"/>
              <p:cNvSpPr txBox="1">
                <a:spLocks noRot="1" noChangeAspect="1" noMove="1" noResize="1" noEditPoints="1" noAdjustHandles="1" noChangeArrowheads="1" noChangeShapeType="1" noTextEdit="1"/>
              </p:cNvSpPr>
              <p:nvPr/>
            </p:nvSpPr>
            <p:spPr>
              <a:xfrm>
                <a:off x="5624790" y="786807"/>
                <a:ext cx="3355287" cy="2671437"/>
              </a:xfrm>
              <a:prstGeom prst="rect">
                <a:avLst/>
              </a:prstGeom>
              <a:blipFill rotWithShape="0">
                <a:blip r:embed="rId3"/>
                <a:stretch>
                  <a:fillRect l="-2182" t="-1598" b="-38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65897" y="3818749"/>
                <a:ext cx="4622836" cy="523220"/>
              </a:xfrm>
              <a:prstGeom prst="rect">
                <a:avLst/>
              </a:prstGeom>
            </p:spPr>
            <p:txBody>
              <a:bodyPr wrap="square">
                <a:spAutoFit/>
              </a:bodyPr>
              <a:lstStyle/>
              <a:p>
                <a:pPr lvl="0" eaLnBrk="0" hangingPunct="0">
                  <a:spcBef>
                    <a:spcPct val="20000"/>
                  </a:spcBef>
                </a:pPr>
                <a14:m>
                  <m:oMathPara xmlns:m="http://schemas.openxmlformats.org/officeDocument/2006/math">
                    <m:oMathParaPr>
                      <m:jc m:val="left"/>
                    </m:oMathParaPr>
                    <m:oMath xmlns:m="http://schemas.openxmlformats.org/officeDocument/2006/math">
                      <m:r>
                        <a:rPr lang="en-US" sz="2800" b="1" i="1" kern="0" smtClean="0">
                          <a:solidFill>
                            <a:prstClr val="white"/>
                          </a:solidFill>
                          <a:latin typeface="Cambria Math"/>
                        </a:rPr>
                        <m:t>𝑮</m:t>
                      </m:r>
                      <m:r>
                        <a:rPr lang="en-US" sz="2800" b="1" i="1" kern="0" smtClean="0">
                          <a:solidFill>
                            <a:prstClr val="white"/>
                          </a:solidFill>
                          <a:latin typeface="Cambria Math"/>
                        </a:rPr>
                        <m:t>=</m:t>
                      </m:r>
                      <m:d>
                        <m:dPr>
                          <m:ctrlPr>
                            <a:rPr lang="en-US" sz="2800" b="1" i="1" kern="0" smtClean="0">
                              <a:solidFill>
                                <a:prstClr val="white"/>
                              </a:solidFill>
                              <a:latin typeface="Cambria Math" panose="02040503050406030204" pitchFamily="18" charset="0"/>
                            </a:rPr>
                          </m:ctrlPr>
                        </m:dPr>
                        <m:e>
                          <m:r>
                            <a:rPr lang="en-US" sz="2800" b="1" i="1" kern="0" smtClean="0">
                              <a:solidFill>
                                <a:prstClr val="white"/>
                              </a:solidFill>
                              <a:latin typeface="Cambria Math"/>
                            </a:rPr>
                            <m:t> </m:t>
                          </m:r>
                          <m:r>
                            <a:rPr lang="en-US" sz="2800" b="1" i="1" kern="0" smtClean="0">
                              <a:solidFill>
                                <a:schemeClr val="tx1"/>
                              </a:solidFill>
                              <a:latin typeface="Cambria Math"/>
                            </a:rPr>
                            <m:t>𝑵</m:t>
                          </m:r>
                          <m:r>
                            <a:rPr lang="en-US" sz="2800" b="1" i="1" kern="0" smtClean="0">
                              <a:solidFill>
                                <a:prstClr val="white"/>
                              </a:solidFill>
                              <a:latin typeface="Cambria Math"/>
                            </a:rPr>
                            <m:t>,</m:t>
                          </m:r>
                          <m:r>
                            <a:rPr lang="en-IN" sz="2800" b="1" i="1" kern="0" smtClean="0">
                              <a:solidFill>
                                <a:prstClr val="white"/>
                              </a:solidFill>
                              <a:latin typeface="Cambria Math" panose="02040503050406030204" pitchFamily="18" charset="0"/>
                            </a:rPr>
                            <m:t>𝑹</m:t>
                          </m:r>
                          <m:r>
                            <a:rPr lang="en-IN" sz="2800" b="1" i="1" kern="0" smtClean="0">
                              <a:solidFill>
                                <a:prstClr val="white"/>
                              </a:solidFill>
                              <a:latin typeface="Cambria Math" panose="02040503050406030204" pitchFamily="18" charset="0"/>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prstClr val="white"/>
                                          </a:solidFill>
                                          <a:latin typeface="Cambria Math" panose="02040503050406030204" pitchFamily="18" charset="0"/>
                                          <a:ea typeface="Cambria Math"/>
                                        </a:rPr>
                                      </m:ctrlPr>
                                    </m:sSubPr>
                                    <m:e>
                                      <m:r>
                                        <a:rPr lang="en-US" sz="2800" b="1" i="1" kern="0">
                                          <a:solidFill>
                                            <a:prstClr val="white"/>
                                          </a:solidFill>
                                          <a:latin typeface="Cambria Math"/>
                                          <a:ea typeface="Cambria Math"/>
                                        </a:rPr>
                                        <m:t>𝓐</m:t>
                                      </m:r>
                                    </m:e>
                                    <m:sub>
                                      <m:r>
                                        <a:rPr lang="en-US" sz="2800" b="1" i="1" kern="0" smtClea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a:solidFill>
                                            <a:prstClr val="white"/>
                                          </a:solidFill>
                                          <a:latin typeface="Cambria Math" panose="02040503050406030204" pitchFamily="18" charset="0"/>
                                          <a:ea typeface="Cambria Math"/>
                                        </a:rPr>
                                      </m:ctrlPr>
                                    </m:sSubPr>
                                    <m:e>
                                      <m:r>
                                        <a:rPr lang="en-US" sz="2800" b="1" i="1" kern="0" smtClean="0">
                                          <a:solidFill>
                                            <a:prstClr val="white"/>
                                          </a:solidFill>
                                          <a:latin typeface="Cambria Math" panose="02040503050406030204" pitchFamily="18" charset="0"/>
                                          <a:ea typeface="Cambria Math" panose="02040503050406030204" pitchFamily="18" charset="0"/>
                                        </a:rPr>
                                        <m:t>𝓤</m:t>
                                      </m:r>
                                    </m:e>
                                    <m:sub>
                                      <m:r>
                                        <a:rPr lang="en-US" sz="2800" b="1" i="1" ker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IN" sz="2800" b="1" i="1" kern="0" smtClean="0">
                              <a:solidFill>
                                <a:prstClr val="white"/>
                              </a:solidFill>
                              <a:latin typeface="Cambria Math" panose="02040503050406030204" pitchFamily="18" charset="0"/>
                            </a:rPr>
                            <m:t> </m:t>
                          </m:r>
                        </m:e>
                      </m:d>
                    </m:oMath>
                  </m:oMathPara>
                </a14:m>
                <a:endParaRPr lang="en-US" sz="2800" b="1" kern="0" dirty="0">
                  <a:solidFill>
                    <a:prstClr val="white"/>
                  </a:solidFill>
                  <a:latin typeface="Century Gothic"/>
                </a:endParaRPr>
              </a:p>
            </p:txBody>
          </p:sp>
        </mc:Choice>
        <mc:Fallback xmlns="">
          <p:sp>
            <p:nvSpPr>
              <p:cNvPr id="10" name="Rectangle 9"/>
              <p:cNvSpPr>
                <a:spLocks noRot="1" noChangeAspect="1" noMove="1" noResize="1" noEditPoints="1" noAdjustHandles="1" noChangeArrowheads="1" noChangeShapeType="1" noTextEdit="1"/>
              </p:cNvSpPr>
              <p:nvPr/>
            </p:nvSpPr>
            <p:spPr>
              <a:xfrm>
                <a:off x="365897" y="3818749"/>
                <a:ext cx="4622836" cy="523220"/>
              </a:xfrm>
              <a:prstGeom prst="rect">
                <a:avLst/>
              </a:prstGeom>
              <a:blipFill rotWithShape="0">
                <a:blip r:embed="rId4"/>
                <a:stretch>
                  <a:fillRect/>
                </a:stretch>
              </a:blipFill>
            </p:spPr>
            <p:txBody>
              <a:bodyPr/>
              <a:lstStyle/>
              <a:p>
                <a:r>
                  <a:rPr lang="en-US">
                    <a:noFill/>
                  </a:rPr>
                  <a:t> </a:t>
                </a:r>
              </a:p>
            </p:txBody>
          </p:sp>
        </mc:Fallback>
      </mc:AlternateContent>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5" name="Picture 3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36" name="Group 35"/>
          <p:cNvGrpSpPr/>
          <p:nvPr/>
        </p:nvGrpSpPr>
        <p:grpSpPr>
          <a:xfrm>
            <a:off x="1165774" y="933757"/>
            <a:ext cx="4320626" cy="2765429"/>
            <a:chOff x="1165774" y="933757"/>
            <a:chExt cx="4320626" cy="2765429"/>
          </a:xfrm>
        </p:grpSpPr>
        <p:sp>
          <p:nvSpPr>
            <p:cNvPr id="38" name="Oval 37"/>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0" name="Oval 39"/>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1" name="Oval 40"/>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2" name="Oval 41"/>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3" name="Straight Connector 42"/>
            <p:cNvCxnSpPr>
              <a:stCxn id="38" idx="6"/>
              <a:endCxn id="42"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4" name="Straight Connector 43"/>
            <p:cNvCxnSpPr>
              <a:stCxn id="40" idx="6"/>
              <a:endCxn id="41"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5" name="Straight Connector 44"/>
            <p:cNvCxnSpPr>
              <a:stCxn id="40" idx="7"/>
              <a:endCxn id="39"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6" name="Straight Connector 45"/>
            <p:cNvCxnSpPr>
              <a:stCxn id="41" idx="1"/>
              <a:endCxn id="49"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7" name="Straight Connector 46"/>
            <p:cNvCxnSpPr>
              <a:stCxn id="39" idx="1"/>
              <a:endCxn id="38"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8" name="Straight Connector 47"/>
            <p:cNvCxnSpPr>
              <a:stCxn id="39" idx="6"/>
              <a:endCxn id="49"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9" name="Oval 48"/>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50" name="Straight Connector 49"/>
            <p:cNvCxnSpPr>
              <a:stCxn id="42" idx="3"/>
              <a:endCxn id="49"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TextBox 50"/>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52" name="TextBox 51"/>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3" name="TextBox 52"/>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4" name="TextBox 53"/>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5" name="TextBox 54"/>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6" name="TextBox 55"/>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8" name="TextBox 57"/>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9" name="TextBox 58"/>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60" name="TextBox 59"/>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61" name="TextBox 60"/>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grpSp>
        <p:nvGrpSpPr>
          <p:cNvPr id="72" name="Group 71"/>
          <p:cNvGrpSpPr/>
          <p:nvPr/>
        </p:nvGrpSpPr>
        <p:grpSpPr>
          <a:xfrm>
            <a:off x="4883030" y="3610692"/>
            <a:ext cx="3727570" cy="2732693"/>
            <a:chOff x="4883030" y="3610692"/>
            <a:chExt cx="3727570" cy="2732693"/>
          </a:xfrm>
        </p:grpSpPr>
        <p:sp>
          <p:nvSpPr>
            <p:cNvPr id="2" name="Rectangle 1"/>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4" name="Straight Connector 3"/>
            <p:cNvCxnSpPr>
              <a:stCxn id="2" idx="0"/>
              <a:endCxn id="2"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62" name="Straight Connector 61"/>
            <p:cNvCxnSpPr>
              <a:stCxn id="2" idx="1"/>
              <a:endCxn id="2"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68" name="TextBox 67"/>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69" name="TextBox 68"/>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0" name="TextBox 69"/>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1" name="TextBox 70"/>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80" name="TextBox 79"/>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𝟏𝟐</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𝟏𝟐</m:t>
                          </m:r>
                        </m:e>
                      </m:d>
                    </m:oMath>
                  </m:oMathPara>
                </a14:m>
                <a:endParaRPr lang="en-US" sz="2400" b="1" kern="0" dirty="0">
                  <a:cs typeface="+mn-cs"/>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𝟏𝟔</m:t>
                          </m:r>
                        </m:e>
                      </m:d>
                    </m:oMath>
                  </m:oMathPara>
                </a14:m>
                <a:endParaRPr lang="en-US" sz="2400" b="1" kern="0" dirty="0">
                  <a:cs typeface="+mn-cs"/>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𝟏𝟒</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𝟏𝟒</m:t>
                          </m:r>
                        </m:e>
                      </m:d>
                    </m:oMath>
                  </m:oMathPara>
                </a14:m>
                <a:endParaRPr lang="en-US" sz="2400" b="1" kern="0" dirty="0">
                  <a:cs typeface="+mn-cs"/>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7293011" y="5712956"/>
                <a:ext cx="1377878"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𝟏𝟏</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𝟏𝟏</m:t>
                          </m:r>
                        </m:e>
                      </m:d>
                    </m:oMath>
                  </m:oMathPara>
                </a14:m>
                <a:endParaRPr lang="en-US" sz="2400" b="1" kern="0" dirty="0">
                  <a:cs typeface="+mn-cs"/>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7293011" y="5712956"/>
                <a:ext cx="1377878"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44713" y="4426824"/>
                <a:ext cx="4257873" cy="509178"/>
              </a:xfrm>
              <a:prstGeom prst="rect">
                <a:avLst/>
              </a:prstGeom>
            </p:spPr>
            <p:txBody>
              <a:bodyPr wrap="square" rtlCol="0">
                <a:spAutoFit/>
              </a:bodyPr>
              <a:lstStyle/>
              <a:p>
                <a:pPr eaLnBrk="0" fontAlgn="base" hangingPunct="0">
                  <a:spcBef>
                    <a:spcPct val="20000"/>
                  </a:spcBef>
                  <a:spcAft>
                    <a:spcPct val="0"/>
                  </a:spcAft>
                </a:pPr>
                <a:r>
                  <a:rPr lang="en-IN" sz="2400" b="1" kern="0" dirty="0"/>
                  <a:t>Notation: </a:t>
                </a:r>
                <a14:m>
                  <m:oMath xmlns:m="http://schemas.openxmlformats.org/officeDocument/2006/math">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𝟏</m:t>
                            </m:r>
                          </m:sub>
                        </m:sSub>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𝒂</m:t>
                            </m:r>
                          </m:e>
                        </m:d>
                        <m:r>
                          <a:rPr lang="en-IN" sz="2400" b="1" i="1" kern="0" smtClean="0">
                            <a:latin typeface="Cambria Math" panose="02040503050406030204" pitchFamily="18" charset="0"/>
                          </a:rPr>
                          <m:t>,−</m:t>
                        </m:r>
                        <m:sSub>
                          <m:sSubPr>
                            <m:ctrlPr>
                              <a:rPr lang="en-IN" sz="2400" b="1" i="1" kern="0">
                                <a:latin typeface="Cambria Math" panose="02040503050406030204" pitchFamily="18" charset="0"/>
                              </a:rPr>
                            </m:ctrlPr>
                          </m:sSubPr>
                          <m:e>
                            <m:r>
                              <a:rPr lang="en-IN" sz="2400" b="1" i="1" ker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𝟐</m:t>
                            </m:r>
                          </m:sub>
                        </m:sSub>
                        <m:d>
                          <m:dPr>
                            <m:ctrlPr>
                              <a:rPr lang="en-IN" sz="2400" b="1" i="1" kern="0">
                                <a:latin typeface="Cambria Math" panose="02040503050406030204" pitchFamily="18" charset="0"/>
                              </a:rPr>
                            </m:ctrlPr>
                          </m:dPr>
                          <m:e>
                            <m:r>
                              <a:rPr lang="en-IN" sz="2400" b="1" i="1" kern="0" smtClean="0">
                                <a:latin typeface="Cambria Math" panose="02040503050406030204" pitchFamily="18" charset="0"/>
                              </a:rPr>
                              <m:t>𝒂</m:t>
                            </m:r>
                          </m:e>
                        </m:d>
                      </m:e>
                    </m:d>
                  </m:oMath>
                </a14:m>
                <a:endParaRPr lang="en-US" sz="2400" b="1" kern="0" dirty="0"/>
              </a:p>
            </p:txBody>
          </p:sp>
        </mc:Choice>
        <mc:Fallback xmlns="">
          <p:sp>
            <p:nvSpPr>
              <p:cNvPr id="63" name="TextBox 62"/>
              <p:cNvSpPr txBox="1">
                <a:spLocks noRot="1" noChangeAspect="1" noMove="1" noResize="1" noEditPoints="1" noAdjustHandles="1" noChangeArrowheads="1" noChangeShapeType="1" noTextEdit="1"/>
              </p:cNvSpPr>
              <p:nvPr/>
            </p:nvSpPr>
            <p:spPr>
              <a:xfrm>
                <a:off x="644713" y="4426824"/>
                <a:ext cx="4257873" cy="509178"/>
              </a:xfrm>
              <a:prstGeom prst="rect">
                <a:avLst/>
              </a:prstGeom>
              <a:blipFill rotWithShape="0">
                <a:blip r:embed="rId11"/>
                <a:stretch>
                  <a:fillRect l="-2292" t="-5952" b="-20238"/>
                </a:stretch>
              </a:blipFill>
            </p:spPr>
            <p:txBody>
              <a:bodyPr/>
              <a:lstStyle/>
              <a:p>
                <a:r>
                  <a:rPr lang="en-US">
                    <a:noFill/>
                  </a:rPr>
                  <a:t> </a:t>
                </a:r>
              </a:p>
            </p:txBody>
          </p:sp>
        </mc:Fallback>
      </mc:AlternateContent>
      <p:cxnSp>
        <p:nvCxnSpPr>
          <p:cNvPr id="64" name="Straight Arrow Connector 63"/>
          <p:cNvCxnSpPr/>
          <p:nvPr/>
        </p:nvCxnSpPr>
        <p:spPr bwMode="auto">
          <a:xfrm flipH="1">
            <a:off x="2657532" y="4860655"/>
            <a:ext cx="0" cy="458373"/>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cxnSp>
        <p:nvCxnSpPr>
          <p:cNvPr id="65" name="Straight Arrow Connector 64"/>
          <p:cNvCxnSpPr/>
          <p:nvPr/>
        </p:nvCxnSpPr>
        <p:spPr bwMode="auto">
          <a:xfrm>
            <a:off x="3849415" y="4861828"/>
            <a:ext cx="0" cy="457200"/>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7686" y="5439492"/>
            <a:ext cx="527170" cy="576372"/>
          </a:xfrm>
          <a:prstGeom prst="rect">
            <a:avLst/>
          </a:prstGeom>
        </p:spPr>
      </p:pic>
      <p:pic>
        <p:nvPicPr>
          <p:cNvPr id="77" name="Picture 7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4031" y="5439492"/>
            <a:ext cx="530769" cy="580308"/>
          </a:xfrm>
          <a:prstGeom prst="rect">
            <a:avLst/>
          </a:prstGeom>
        </p:spPr>
      </p:pic>
      <p:sp>
        <p:nvSpPr>
          <p:cNvPr id="84" name="TextBox 83"/>
          <p:cNvSpPr txBox="1"/>
          <p:nvPr/>
        </p:nvSpPr>
        <p:spPr>
          <a:xfrm>
            <a:off x="5737312" y="6353872"/>
            <a:ext cx="3228769"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2"/>
                </a:solidFill>
              </a:rPr>
              <a:t>Global equal distribution</a:t>
            </a:r>
            <a:endParaRPr lang="en-US" sz="2000" b="1" kern="0" dirty="0">
              <a:solidFill>
                <a:schemeClr val="accent2"/>
              </a:solidFill>
            </a:endParaRPr>
          </a:p>
        </p:txBody>
      </p:sp>
      <mc:AlternateContent xmlns:mc="http://schemas.openxmlformats.org/markup-compatibility/2006" xmlns:a14="http://schemas.microsoft.com/office/drawing/2010/main">
        <mc:Choice Requires="a14">
          <p:sp>
            <p:nvSpPr>
              <p:cNvPr id="73" name="TextBox 72"/>
              <p:cNvSpPr txBox="1"/>
              <p:nvPr/>
            </p:nvSpPr>
            <p:spPr>
              <a:xfrm>
                <a:off x="568512" y="5024735"/>
                <a:ext cx="1869888" cy="461665"/>
              </a:xfrm>
              <a:prstGeom prst="rect">
                <a:avLst/>
              </a:prstGeom>
            </p:spPr>
            <p:txBody>
              <a:bodyPr wrap="square" rtlCol="0">
                <a:spAutoFit/>
              </a:bodyPr>
              <a:lstStyle/>
              <a:p>
                <a:pP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𝒂</m:t>
                      </m:r>
                      <m:r>
                        <a:rPr lang="en-IN" sz="2400" b="1" i="1" kern="0" smtClean="0">
                          <a:latin typeface="Cambria Math" panose="02040503050406030204" pitchFamily="18" charset="0"/>
                        </a:rPr>
                        <m:t>=</m:t>
                      </m:r>
                      <m:d>
                        <m:dPr>
                          <m:ctrlPr>
                            <a:rPr lang="en-IN" sz="2400" b="1" i="1" kern="0" smtClean="0">
                              <a:latin typeface="Cambria Math" panose="02040503050406030204" pitchFamily="18" charset="0"/>
                            </a:rPr>
                          </m:ctrlPr>
                        </m:dPr>
                        <m:e>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𝟏</m:t>
                              </m:r>
                            </m:sub>
                          </m:sSub>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𝟐</m:t>
                              </m:r>
                            </m:sub>
                          </m:sSub>
                        </m:e>
                      </m:d>
                    </m:oMath>
                  </m:oMathPara>
                </a14:m>
                <a:endParaRPr lang="en-US" sz="2400" b="1" kern="0" dirty="0"/>
              </a:p>
            </p:txBody>
          </p:sp>
        </mc:Choice>
        <mc:Fallback xmlns="">
          <p:sp>
            <p:nvSpPr>
              <p:cNvPr id="73" name="TextBox 72"/>
              <p:cNvSpPr txBox="1">
                <a:spLocks noRot="1" noChangeAspect="1" noMove="1" noResize="1" noEditPoints="1" noAdjustHandles="1" noChangeArrowheads="1" noChangeShapeType="1" noTextEdit="1"/>
              </p:cNvSpPr>
              <p:nvPr/>
            </p:nvSpPr>
            <p:spPr>
              <a:xfrm>
                <a:off x="568512" y="5024735"/>
                <a:ext cx="1869888" cy="461665"/>
              </a:xfrm>
              <a:prstGeom prst="rect">
                <a:avLst/>
              </a:prstGeom>
              <a:blipFill rotWithShape="0">
                <a:blip r:embed="rId12"/>
                <a:stretch>
                  <a:fillRect b="-5263"/>
                </a:stretch>
              </a:blipFill>
            </p:spPr>
            <p:txBody>
              <a:bodyPr/>
              <a:lstStyle/>
              <a:p>
                <a:r>
                  <a:rPr lang="en-US">
                    <a:noFill/>
                  </a:rPr>
                  <a:t> </a:t>
                </a:r>
              </a:p>
            </p:txBody>
          </p:sp>
        </mc:Fallback>
      </mc:AlternateContent>
    </p:spTree>
    <p:extLst>
      <p:ext uri="{BB962C8B-B14F-4D97-AF65-F5344CB8AC3E}">
        <p14:creationId xmlns:p14="http://schemas.microsoft.com/office/powerpoint/2010/main" val="1548002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80" grpId="0"/>
      <p:bldP spid="81" grpId="0"/>
      <p:bldP spid="82" grpId="0"/>
      <p:bldP spid="83" grpId="0"/>
      <p:bldP spid="63" grpId="0"/>
      <p:bldP spid="84"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A quick recap of non-cooperative game theory</a:t>
            </a:r>
            <a:endParaRPr lang="en-US" kern="0" dirty="0">
              <a:solidFill>
                <a:schemeClr val="accent2"/>
              </a:solidFill>
            </a:endParaRPr>
          </a:p>
        </p:txBody>
      </p:sp>
      <mc:AlternateContent xmlns:mc="http://schemas.openxmlformats.org/markup-compatibility/2006" xmlns:a14="http://schemas.microsoft.com/office/drawing/2010/main">
        <mc:Choice Requires="a14">
          <p:sp>
            <p:nvSpPr>
              <p:cNvPr id="9" name="TextBox 8"/>
              <p:cNvSpPr txBox="1"/>
              <p:nvPr/>
            </p:nvSpPr>
            <p:spPr>
              <a:xfrm>
                <a:off x="4909922" y="951181"/>
                <a:ext cx="4157878" cy="1945148"/>
              </a:xfrm>
              <a:prstGeom prst="rect">
                <a:avLst/>
              </a:prstGeom>
            </p:spPr>
            <p:txBody>
              <a:bodyPr wrap="square" rtlCol="0">
                <a:spAutoFit/>
              </a:bodyPr>
              <a:lstStyle/>
              <a:p>
                <a:pPr algn="ctr" eaLnBrk="0" fontAlgn="base" hangingPunct="0">
                  <a:spcBef>
                    <a:spcPct val="20000"/>
                  </a:spcBef>
                  <a:spcAft>
                    <a:spcPct val="0"/>
                  </a:spcAft>
                </a:pPr>
                <a:r>
                  <a:rPr lang="en-IN" sz="2800" b="1" u="sng" kern="0" dirty="0">
                    <a:solidFill>
                      <a:schemeClr val="tx2"/>
                    </a:solidFill>
                  </a:rPr>
                  <a:t>Nash equilibrium</a:t>
                </a:r>
              </a:p>
              <a:p>
                <a:pPr algn="ctr" eaLnBrk="0" fontAlgn="base" hangingPunct="0">
                  <a:spcBef>
                    <a:spcPct val="20000"/>
                  </a:spcBef>
                  <a:spcAft>
                    <a:spcPct val="0"/>
                  </a:spcAft>
                </a:pPr>
                <a:r>
                  <a:rPr lang="en-IN" sz="2200" b="1" kern="0" dirty="0"/>
                  <a:t>An action profile </a:t>
                </a:r>
                <a14:m>
                  <m:oMath xmlns:m="http://schemas.openxmlformats.org/officeDocument/2006/math">
                    <m:sSup>
                      <m:sSupPr>
                        <m:ctrlPr>
                          <a:rPr lang="en-IN" sz="2200" b="1" i="1" kern="0" smtClean="0">
                            <a:latin typeface="Cambria Math" panose="02040503050406030204" pitchFamily="18" charset="0"/>
                          </a:rPr>
                        </m:ctrlPr>
                      </m:sSupPr>
                      <m:e>
                        <m:r>
                          <a:rPr lang="en-IN" sz="2200" b="1" i="1" kern="0" smtClean="0">
                            <a:latin typeface="Cambria Math" panose="02040503050406030204" pitchFamily="18" charset="0"/>
                          </a:rPr>
                          <m:t>𝒂</m:t>
                        </m:r>
                      </m:e>
                      <m:sup>
                        <m:r>
                          <a:rPr lang="en-IN" sz="2200" b="1" i="1" kern="0" smtClean="0">
                            <a:latin typeface="Cambria Math" panose="02040503050406030204" pitchFamily="18" charset="0"/>
                          </a:rPr>
                          <m:t>∗</m:t>
                        </m:r>
                      </m:sup>
                    </m:sSup>
                    <m:r>
                      <a:rPr lang="en-IN" sz="2200" b="1" i="1" kern="0" smtClean="0">
                        <a:latin typeface="Cambria Math" panose="02040503050406030204" pitchFamily="18" charset="0"/>
                      </a:rPr>
                      <m:t>=</m:t>
                    </m:r>
                    <m:d>
                      <m:dPr>
                        <m:ctrlPr>
                          <a:rPr lang="en-IN" sz="2200" b="1" i="1" kern="0" smtClean="0">
                            <a:latin typeface="Cambria Math" panose="02040503050406030204" pitchFamily="18" charset="0"/>
                          </a:rPr>
                        </m:ctrlPr>
                      </m:dPr>
                      <m:e>
                        <m:sSubSup>
                          <m:sSubSupPr>
                            <m:ctrlPr>
                              <a:rPr lang="en-IN" sz="2200" b="1" i="1" kern="0" smtClean="0">
                                <a:latin typeface="Cambria Math" panose="02040503050406030204" pitchFamily="18" charset="0"/>
                              </a:rPr>
                            </m:ctrlPr>
                          </m:sSubSup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𝟏</m:t>
                            </m:r>
                          </m:sub>
                          <m:sup>
                            <m:r>
                              <a:rPr lang="en-IN" sz="2200" b="1" i="1" kern="0" smtClean="0">
                                <a:latin typeface="Cambria Math" panose="02040503050406030204" pitchFamily="18" charset="0"/>
                              </a:rPr>
                              <m:t>∗</m:t>
                            </m:r>
                          </m:sup>
                        </m:sSubSup>
                        <m:r>
                          <a:rPr lang="en-IN" sz="2200" b="1" i="1" kern="0" smtClean="0">
                            <a:latin typeface="Cambria Math" panose="02040503050406030204" pitchFamily="18" charset="0"/>
                          </a:rPr>
                          <m:t>,</m:t>
                        </m:r>
                        <m:sSubSup>
                          <m:sSubSupPr>
                            <m:ctrlPr>
                              <a:rPr lang="en-IN" sz="2200" b="1" i="1" kern="0" smtClean="0">
                                <a:latin typeface="Cambria Math" panose="02040503050406030204" pitchFamily="18" charset="0"/>
                              </a:rPr>
                            </m:ctrlPr>
                          </m:sSubSup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𝟐</m:t>
                            </m:r>
                          </m:sub>
                          <m:sup>
                            <m:r>
                              <a:rPr lang="en-IN" sz="2200" b="1" i="1" kern="0" smtClean="0">
                                <a:latin typeface="Cambria Math" panose="02040503050406030204" pitchFamily="18" charset="0"/>
                              </a:rPr>
                              <m:t>∗</m:t>
                            </m:r>
                          </m:sup>
                        </m:sSubSup>
                      </m:e>
                    </m:d>
                  </m:oMath>
                </a14:m>
                <a:r>
                  <a:rPr lang="en-IN" sz="2200" b="1" kern="0" dirty="0"/>
                  <a:t> where no player has an incentive to unilaterally change their action.</a:t>
                </a:r>
              </a:p>
            </p:txBody>
          </p:sp>
        </mc:Choice>
        <mc:Fallback xmlns="">
          <p:sp>
            <p:nvSpPr>
              <p:cNvPr id="9" name="TextBox 8"/>
              <p:cNvSpPr txBox="1">
                <a:spLocks noRot="1" noChangeAspect="1" noMove="1" noResize="1" noEditPoints="1" noAdjustHandles="1" noChangeArrowheads="1" noChangeShapeType="1" noTextEdit="1"/>
              </p:cNvSpPr>
              <p:nvPr/>
            </p:nvSpPr>
            <p:spPr>
              <a:xfrm>
                <a:off x="4909922" y="951181"/>
                <a:ext cx="4157878" cy="1945148"/>
              </a:xfrm>
              <a:prstGeom prst="rect">
                <a:avLst/>
              </a:prstGeom>
              <a:blipFill rotWithShape="0">
                <a:blip r:embed="rId3"/>
                <a:stretch>
                  <a:fillRect l="-1025" t="-3135" b="-5643"/>
                </a:stretch>
              </a:blipFill>
            </p:spPr>
            <p:txBody>
              <a:bodyPr/>
              <a:lstStyle/>
              <a:p>
                <a:r>
                  <a:rPr lang="en-US">
                    <a:noFill/>
                  </a:rPr>
                  <a:t> </a:t>
                </a:r>
              </a:p>
            </p:txBody>
          </p:sp>
        </mc:Fallback>
      </mc:AlternateContent>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36" name="Group 35"/>
          <p:cNvGrpSpPr/>
          <p:nvPr/>
        </p:nvGrpSpPr>
        <p:grpSpPr>
          <a:xfrm>
            <a:off x="1165774" y="933757"/>
            <a:ext cx="4320626" cy="2765429"/>
            <a:chOff x="1165774" y="933757"/>
            <a:chExt cx="4320626" cy="2765429"/>
          </a:xfrm>
        </p:grpSpPr>
        <p:sp>
          <p:nvSpPr>
            <p:cNvPr id="38" name="Oval 37"/>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0" name="Oval 39"/>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1" name="Oval 40"/>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2" name="Oval 41"/>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3" name="Straight Connector 42"/>
            <p:cNvCxnSpPr>
              <a:stCxn id="38" idx="6"/>
              <a:endCxn id="42"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4" name="Straight Connector 43"/>
            <p:cNvCxnSpPr>
              <a:stCxn id="40" idx="6"/>
              <a:endCxn id="41"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5" name="Straight Connector 44"/>
            <p:cNvCxnSpPr>
              <a:stCxn id="40" idx="7"/>
              <a:endCxn id="39"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6" name="Straight Connector 45"/>
            <p:cNvCxnSpPr>
              <a:stCxn id="41" idx="1"/>
              <a:endCxn id="49"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7" name="Straight Connector 46"/>
            <p:cNvCxnSpPr>
              <a:stCxn id="39" idx="1"/>
              <a:endCxn id="38"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8" name="Straight Connector 47"/>
            <p:cNvCxnSpPr>
              <a:stCxn id="39" idx="6"/>
              <a:endCxn id="49"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9" name="Oval 48"/>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50" name="Straight Connector 49"/>
            <p:cNvCxnSpPr>
              <a:stCxn id="42" idx="3"/>
              <a:endCxn id="49"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TextBox 50"/>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52" name="TextBox 51"/>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3" name="TextBox 52"/>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4" name="TextBox 53"/>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5" name="TextBox 54"/>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6" name="TextBox 55"/>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8" name="TextBox 57"/>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9" name="TextBox 58"/>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60" name="TextBox 59"/>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61" name="TextBox 60"/>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grpSp>
        <p:nvGrpSpPr>
          <p:cNvPr id="72" name="Group 71"/>
          <p:cNvGrpSpPr/>
          <p:nvPr/>
        </p:nvGrpSpPr>
        <p:grpSpPr>
          <a:xfrm>
            <a:off x="4883030" y="3610692"/>
            <a:ext cx="3727570" cy="2732693"/>
            <a:chOff x="4883030" y="3610692"/>
            <a:chExt cx="3727570" cy="2732693"/>
          </a:xfrm>
        </p:grpSpPr>
        <p:sp>
          <p:nvSpPr>
            <p:cNvPr id="2" name="Rectangle 1"/>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4" name="Straight Connector 3"/>
            <p:cNvCxnSpPr>
              <a:stCxn id="2" idx="0"/>
              <a:endCxn id="2"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62" name="Straight Connector 61"/>
            <p:cNvCxnSpPr>
              <a:stCxn id="2" idx="1"/>
              <a:endCxn id="2"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66" name="Picture 6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67" name="Picture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68" name="TextBox 67"/>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69" name="TextBox 68"/>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0" name="TextBox 69"/>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1" name="TextBox 70"/>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80" name="TextBox 79"/>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𝟏𝟐</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𝟏𝟐</m:t>
                          </m:r>
                        </m:e>
                      </m:d>
                    </m:oMath>
                  </m:oMathPara>
                </a14:m>
                <a:endParaRPr lang="en-US" sz="2400" b="1" kern="0" dirty="0">
                  <a:cs typeface="+mn-cs"/>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𝟏𝟔</m:t>
                          </m:r>
                        </m:e>
                      </m:d>
                    </m:oMath>
                  </m:oMathPara>
                </a14:m>
                <a:endParaRPr lang="en-US" sz="2400" b="1" kern="0" dirty="0">
                  <a:cs typeface="+mn-cs"/>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𝟏𝟒</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𝟏𝟒</m:t>
                          </m:r>
                        </m:e>
                      </m:d>
                    </m:oMath>
                  </m:oMathPara>
                </a14:m>
                <a:endParaRPr lang="en-US" sz="2400" b="1" kern="0" dirty="0">
                  <a:cs typeface="+mn-cs"/>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7293011" y="5712956"/>
                <a:ext cx="1377878"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𝟏𝟏</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𝟏𝟏</m:t>
                          </m:r>
                        </m:e>
                      </m:d>
                    </m:oMath>
                  </m:oMathPara>
                </a14:m>
                <a:endParaRPr lang="en-US" sz="2400" b="1" kern="0" dirty="0">
                  <a:cs typeface="+mn-cs"/>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7293011" y="5712956"/>
                <a:ext cx="1377878"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44713" y="4426824"/>
                <a:ext cx="4257873" cy="509178"/>
              </a:xfrm>
              <a:prstGeom prst="rect">
                <a:avLst/>
              </a:prstGeom>
            </p:spPr>
            <p:txBody>
              <a:bodyPr wrap="square" rtlCol="0">
                <a:spAutoFit/>
              </a:bodyPr>
              <a:lstStyle/>
              <a:p>
                <a:pPr eaLnBrk="0" fontAlgn="base" hangingPunct="0">
                  <a:spcBef>
                    <a:spcPct val="20000"/>
                  </a:spcBef>
                  <a:spcAft>
                    <a:spcPct val="0"/>
                  </a:spcAft>
                </a:pPr>
                <a:r>
                  <a:rPr lang="en-IN" sz="2400" b="1" kern="0" dirty="0"/>
                  <a:t>Notation: </a:t>
                </a:r>
                <a14:m>
                  <m:oMath xmlns:m="http://schemas.openxmlformats.org/officeDocument/2006/math">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𝟏</m:t>
                            </m:r>
                          </m:sub>
                        </m:sSub>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𝒂</m:t>
                            </m:r>
                          </m:e>
                        </m:d>
                        <m:r>
                          <a:rPr lang="en-IN" sz="2400" b="1" i="1" kern="0" smtClean="0">
                            <a:latin typeface="Cambria Math" panose="02040503050406030204" pitchFamily="18" charset="0"/>
                          </a:rPr>
                          <m:t>,−</m:t>
                        </m:r>
                        <m:sSub>
                          <m:sSubPr>
                            <m:ctrlPr>
                              <a:rPr lang="en-IN" sz="2400" b="1" i="1" kern="0">
                                <a:latin typeface="Cambria Math" panose="02040503050406030204" pitchFamily="18" charset="0"/>
                              </a:rPr>
                            </m:ctrlPr>
                          </m:sSubPr>
                          <m:e>
                            <m:r>
                              <a:rPr lang="en-IN" sz="2400" b="1" i="1" ker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𝟐</m:t>
                            </m:r>
                          </m:sub>
                        </m:sSub>
                        <m:d>
                          <m:dPr>
                            <m:ctrlPr>
                              <a:rPr lang="en-IN" sz="2400" b="1" i="1" kern="0">
                                <a:latin typeface="Cambria Math" panose="02040503050406030204" pitchFamily="18" charset="0"/>
                              </a:rPr>
                            </m:ctrlPr>
                          </m:dPr>
                          <m:e>
                            <m:r>
                              <a:rPr lang="en-IN" sz="2400" b="1" i="1" kern="0" smtClean="0">
                                <a:latin typeface="Cambria Math" panose="02040503050406030204" pitchFamily="18" charset="0"/>
                              </a:rPr>
                              <m:t>𝒂</m:t>
                            </m:r>
                          </m:e>
                        </m:d>
                      </m:e>
                    </m:d>
                  </m:oMath>
                </a14:m>
                <a:endParaRPr lang="en-US" sz="2400" b="1" kern="0" dirty="0"/>
              </a:p>
            </p:txBody>
          </p:sp>
        </mc:Choice>
        <mc:Fallback xmlns="">
          <p:sp>
            <p:nvSpPr>
              <p:cNvPr id="63" name="TextBox 62"/>
              <p:cNvSpPr txBox="1">
                <a:spLocks noRot="1" noChangeAspect="1" noMove="1" noResize="1" noEditPoints="1" noAdjustHandles="1" noChangeArrowheads="1" noChangeShapeType="1" noTextEdit="1"/>
              </p:cNvSpPr>
              <p:nvPr/>
            </p:nvSpPr>
            <p:spPr>
              <a:xfrm>
                <a:off x="644713" y="4426824"/>
                <a:ext cx="4257873" cy="509178"/>
              </a:xfrm>
              <a:prstGeom prst="rect">
                <a:avLst/>
              </a:prstGeom>
              <a:blipFill rotWithShape="0">
                <a:blip r:embed="rId12"/>
                <a:stretch>
                  <a:fillRect l="-2292" t="-5952" b="-20238"/>
                </a:stretch>
              </a:blipFill>
            </p:spPr>
            <p:txBody>
              <a:bodyPr/>
              <a:lstStyle/>
              <a:p>
                <a:r>
                  <a:rPr lang="en-US">
                    <a:noFill/>
                  </a:rPr>
                  <a:t> </a:t>
                </a:r>
              </a:p>
            </p:txBody>
          </p:sp>
        </mc:Fallback>
      </mc:AlternateContent>
      <p:cxnSp>
        <p:nvCxnSpPr>
          <p:cNvPr id="64" name="Straight Arrow Connector 63"/>
          <p:cNvCxnSpPr/>
          <p:nvPr/>
        </p:nvCxnSpPr>
        <p:spPr bwMode="auto">
          <a:xfrm flipH="1">
            <a:off x="2657532" y="4860655"/>
            <a:ext cx="0" cy="458373"/>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cxnSp>
        <p:nvCxnSpPr>
          <p:cNvPr id="75" name="Straight Arrow Connector 74"/>
          <p:cNvCxnSpPr/>
          <p:nvPr/>
        </p:nvCxnSpPr>
        <p:spPr bwMode="auto">
          <a:xfrm>
            <a:off x="3849415" y="4861828"/>
            <a:ext cx="0" cy="457200"/>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7686" y="5439492"/>
            <a:ext cx="527170" cy="576372"/>
          </a:xfrm>
          <a:prstGeom prst="rect">
            <a:avLst/>
          </a:prstGeom>
        </p:spPr>
      </p:pic>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4031" y="5439492"/>
            <a:ext cx="530769" cy="580308"/>
          </a:xfrm>
          <a:prstGeom prst="rect">
            <a:avLst/>
          </a:prstGeom>
        </p:spPr>
      </p:pic>
      <mc:AlternateContent xmlns:mc="http://schemas.openxmlformats.org/markup-compatibility/2006" xmlns:a14="http://schemas.microsoft.com/office/drawing/2010/main">
        <mc:Choice Requires="a14">
          <p:sp>
            <p:nvSpPr>
              <p:cNvPr id="85" name="TextBox 84"/>
              <p:cNvSpPr txBox="1"/>
              <p:nvPr/>
            </p:nvSpPr>
            <p:spPr>
              <a:xfrm>
                <a:off x="568512" y="5024735"/>
                <a:ext cx="1869888" cy="461665"/>
              </a:xfrm>
              <a:prstGeom prst="rect">
                <a:avLst/>
              </a:prstGeom>
            </p:spPr>
            <p:txBody>
              <a:bodyPr wrap="square" rtlCol="0">
                <a:spAutoFit/>
              </a:bodyPr>
              <a:lstStyle/>
              <a:p>
                <a:pP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𝒂</m:t>
                      </m:r>
                      <m:r>
                        <a:rPr lang="en-IN" sz="2400" b="1" i="1" kern="0" smtClean="0">
                          <a:latin typeface="Cambria Math" panose="02040503050406030204" pitchFamily="18" charset="0"/>
                        </a:rPr>
                        <m:t>=</m:t>
                      </m:r>
                      <m:d>
                        <m:dPr>
                          <m:ctrlPr>
                            <a:rPr lang="en-IN" sz="2400" b="1" i="1" kern="0" smtClean="0">
                              <a:latin typeface="Cambria Math" panose="02040503050406030204" pitchFamily="18" charset="0"/>
                            </a:rPr>
                          </m:ctrlPr>
                        </m:dPr>
                        <m:e>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𝟏</m:t>
                              </m:r>
                            </m:sub>
                          </m:sSub>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𝟐</m:t>
                              </m:r>
                            </m:sub>
                          </m:sSub>
                        </m:e>
                      </m:d>
                    </m:oMath>
                  </m:oMathPara>
                </a14:m>
                <a:endParaRPr lang="en-US" sz="2400" b="1" kern="0" dirty="0"/>
              </a:p>
            </p:txBody>
          </p:sp>
        </mc:Choice>
        <mc:Fallback xmlns="">
          <p:sp>
            <p:nvSpPr>
              <p:cNvPr id="85" name="TextBox 84"/>
              <p:cNvSpPr txBox="1">
                <a:spLocks noRot="1" noChangeAspect="1" noMove="1" noResize="1" noEditPoints="1" noAdjustHandles="1" noChangeArrowheads="1" noChangeShapeType="1" noTextEdit="1"/>
              </p:cNvSpPr>
              <p:nvPr/>
            </p:nvSpPr>
            <p:spPr>
              <a:xfrm>
                <a:off x="568512" y="5024735"/>
                <a:ext cx="1869888" cy="461665"/>
              </a:xfrm>
              <a:prstGeom prst="rect">
                <a:avLst/>
              </a:prstGeom>
              <a:blipFill rotWithShape="0">
                <a:blip r:embed="rId13"/>
                <a:stretch>
                  <a:fillRect b="-5263"/>
                </a:stretch>
              </a:blipFill>
            </p:spPr>
            <p:txBody>
              <a:bodyPr/>
              <a:lstStyle/>
              <a:p>
                <a:r>
                  <a:rPr lang="en-US">
                    <a:noFill/>
                  </a:rPr>
                  <a:t> </a:t>
                </a:r>
              </a:p>
            </p:txBody>
          </p:sp>
        </mc:Fallback>
      </mc:AlternateContent>
      <p:sp>
        <p:nvSpPr>
          <p:cNvPr id="73" name="TextBox 72"/>
          <p:cNvSpPr txBox="1"/>
          <p:nvPr/>
        </p:nvSpPr>
        <p:spPr>
          <a:xfrm>
            <a:off x="5737312" y="6353872"/>
            <a:ext cx="3228769"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2"/>
                </a:solidFill>
              </a:rPr>
              <a:t>Global equal distribution</a:t>
            </a:r>
            <a:endParaRPr lang="en-US" sz="2000" b="1" kern="0" dirty="0">
              <a:solidFill>
                <a:schemeClr val="accent2"/>
              </a:solidFill>
            </a:endParaRPr>
          </a:p>
        </p:txBody>
      </p:sp>
      <mc:AlternateContent xmlns:mc="http://schemas.openxmlformats.org/markup-compatibility/2006" xmlns:a14="http://schemas.microsoft.com/office/drawing/2010/main">
        <mc:Choice Requires="a14">
          <p:sp>
            <p:nvSpPr>
              <p:cNvPr id="65" name="Rectangle 64"/>
              <p:cNvSpPr/>
              <p:nvPr/>
            </p:nvSpPr>
            <p:spPr>
              <a:xfrm>
                <a:off x="365897" y="3818749"/>
                <a:ext cx="4622836" cy="523220"/>
              </a:xfrm>
              <a:prstGeom prst="rect">
                <a:avLst/>
              </a:prstGeom>
            </p:spPr>
            <p:txBody>
              <a:bodyPr wrap="square">
                <a:spAutoFit/>
              </a:bodyPr>
              <a:lstStyle/>
              <a:p>
                <a:pPr lvl="0" eaLnBrk="0" hangingPunct="0">
                  <a:spcBef>
                    <a:spcPct val="20000"/>
                  </a:spcBef>
                </a:pPr>
                <a14:m>
                  <m:oMathPara xmlns:m="http://schemas.openxmlformats.org/officeDocument/2006/math">
                    <m:oMathParaPr>
                      <m:jc m:val="left"/>
                    </m:oMathParaPr>
                    <m:oMath xmlns:m="http://schemas.openxmlformats.org/officeDocument/2006/math">
                      <m:r>
                        <a:rPr lang="en-US" sz="2800" b="1" i="1" kern="0" smtClean="0">
                          <a:solidFill>
                            <a:prstClr val="white"/>
                          </a:solidFill>
                          <a:latin typeface="Cambria Math"/>
                        </a:rPr>
                        <m:t>𝑮</m:t>
                      </m:r>
                      <m:r>
                        <a:rPr lang="en-US" sz="2800" b="1" i="1" kern="0" smtClean="0">
                          <a:solidFill>
                            <a:prstClr val="white"/>
                          </a:solidFill>
                          <a:latin typeface="Cambria Math"/>
                        </a:rPr>
                        <m:t>=</m:t>
                      </m:r>
                      <m:d>
                        <m:dPr>
                          <m:ctrlPr>
                            <a:rPr lang="en-US" sz="2800" b="1" i="1" kern="0" smtClean="0">
                              <a:solidFill>
                                <a:prstClr val="white"/>
                              </a:solidFill>
                              <a:latin typeface="Cambria Math" panose="02040503050406030204" pitchFamily="18" charset="0"/>
                            </a:rPr>
                          </m:ctrlPr>
                        </m:dPr>
                        <m:e>
                          <m:r>
                            <a:rPr lang="en-US" sz="2800" b="1" i="1" kern="0" smtClean="0">
                              <a:solidFill>
                                <a:prstClr val="white"/>
                              </a:solidFill>
                              <a:latin typeface="Cambria Math"/>
                            </a:rPr>
                            <m:t> </m:t>
                          </m:r>
                          <m:r>
                            <a:rPr lang="en-US" sz="2800" b="1" i="1" kern="0" smtClean="0">
                              <a:solidFill>
                                <a:schemeClr val="tx1"/>
                              </a:solidFill>
                              <a:latin typeface="Cambria Math"/>
                            </a:rPr>
                            <m:t>𝑵</m:t>
                          </m:r>
                          <m:r>
                            <a:rPr lang="en-US" sz="2800" b="1" i="1" kern="0" smtClean="0">
                              <a:solidFill>
                                <a:prstClr val="white"/>
                              </a:solidFill>
                              <a:latin typeface="Cambria Math"/>
                            </a:rPr>
                            <m:t>,</m:t>
                          </m:r>
                          <m:r>
                            <a:rPr lang="en-IN" sz="2800" b="1" i="1" kern="0" smtClean="0">
                              <a:solidFill>
                                <a:prstClr val="white"/>
                              </a:solidFill>
                              <a:latin typeface="Cambria Math" panose="02040503050406030204" pitchFamily="18" charset="0"/>
                            </a:rPr>
                            <m:t>𝑹</m:t>
                          </m:r>
                          <m:r>
                            <a:rPr lang="en-IN" sz="2800" b="1" i="1" kern="0" smtClean="0">
                              <a:solidFill>
                                <a:prstClr val="white"/>
                              </a:solidFill>
                              <a:latin typeface="Cambria Math" panose="02040503050406030204" pitchFamily="18" charset="0"/>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prstClr val="white"/>
                                          </a:solidFill>
                                          <a:latin typeface="Cambria Math" panose="02040503050406030204" pitchFamily="18" charset="0"/>
                                          <a:ea typeface="Cambria Math"/>
                                        </a:rPr>
                                      </m:ctrlPr>
                                    </m:sSubPr>
                                    <m:e>
                                      <m:r>
                                        <a:rPr lang="en-US" sz="2800" b="1" i="1" kern="0">
                                          <a:solidFill>
                                            <a:prstClr val="white"/>
                                          </a:solidFill>
                                          <a:latin typeface="Cambria Math"/>
                                          <a:ea typeface="Cambria Math"/>
                                        </a:rPr>
                                        <m:t>𝓐</m:t>
                                      </m:r>
                                    </m:e>
                                    <m:sub>
                                      <m:r>
                                        <a:rPr lang="en-US" sz="2800" b="1" i="1" kern="0" smtClea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a:solidFill>
                                            <a:prstClr val="white"/>
                                          </a:solidFill>
                                          <a:latin typeface="Cambria Math" panose="02040503050406030204" pitchFamily="18" charset="0"/>
                                          <a:ea typeface="Cambria Math"/>
                                        </a:rPr>
                                      </m:ctrlPr>
                                    </m:sSubPr>
                                    <m:e>
                                      <m:r>
                                        <a:rPr lang="en-US" sz="2800" b="1" i="1" kern="0" smtClean="0">
                                          <a:solidFill>
                                            <a:prstClr val="white"/>
                                          </a:solidFill>
                                          <a:latin typeface="Cambria Math" panose="02040503050406030204" pitchFamily="18" charset="0"/>
                                          <a:ea typeface="Cambria Math" panose="02040503050406030204" pitchFamily="18" charset="0"/>
                                        </a:rPr>
                                        <m:t>𝓤</m:t>
                                      </m:r>
                                    </m:e>
                                    <m:sub>
                                      <m:r>
                                        <a:rPr lang="en-US" sz="2800" b="1" i="1" ker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IN" sz="2800" b="1" i="1" kern="0" smtClean="0">
                              <a:solidFill>
                                <a:prstClr val="white"/>
                              </a:solidFill>
                              <a:latin typeface="Cambria Math" panose="02040503050406030204" pitchFamily="18" charset="0"/>
                            </a:rPr>
                            <m:t> </m:t>
                          </m:r>
                        </m:e>
                      </m:d>
                    </m:oMath>
                  </m:oMathPara>
                </a14:m>
                <a:endParaRPr lang="en-US" sz="2800" b="1" kern="0" dirty="0">
                  <a:solidFill>
                    <a:prstClr val="white"/>
                  </a:solidFill>
                  <a:latin typeface="Century Gothic"/>
                </a:endParaRPr>
              </a:p>
            </p:txBody>
          </p:sp>
        </mc:Choice>
        <mc:Fallback xmlns="">
          <p:sp>
            <p:nvSpPr>
              <p:cNvPr id="65" name="Rectangle 64"/>
              <p:cNvSpPr>
                <a:spLocks noRot="1" noChangeAspect="1" noMove="1" noResize="1" noEditPoints="1" noAdjustHandles="1" noChangeArrowheads="1" noChangeShapeType="1" noTextEdit="1"/>
              </p:cNvSpPr>
              <p:nvPr/>
            </p:nvSpPr>
            <p:spPr>
              <a:xfrm>
                <a:off x="365897" y="3818749"/>
                <a:ext cx="4622836" cy="523220"/>
              </a:xfrm>
              <a:prstGeom prst="rect">
                <a:avLst/>
              </a:prstGeom>
              <a:blipFill rotWithShape="0">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745703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A quick recap of non-cooperative game theory</a:t>
            </a:r>
            <a:endParaRPr lang="en-US" kern="0" dirty="0">
              <a:solidFill>
                <a:schemeClr val="accent2"/>
              </a:solidFill>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36" name="Group 35"/>
          <p:cNvGrpSpPr/>
          <p:nvPr/>
        </p:nvGrpSpPr>
        <p:grpSpPr>
          <a:xfrm>
            <a:off x="1165774" y="933757"/>
            <a:ext cx="4320626" cy="2765429"/>
            <a:chOff x="1165774" y="933757"/>
            <a:chExt cx="4320626" cy="2765429"/>
          </a:xfrm>
        </p:grpSpPr>
        <p:sp>
          <p:nvSpPr>
            <p:cNvPr id="38" name="Oval 37"/>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0" name="Oval 39"/>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1" name="Oval 40"/>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2" name="Oval 41"/>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3" name="Straight Connector 42"/>
            <p:cNvCxnSpPr>
              <a:stCxn id="38" idx="6"/>
              <a:endCxn id="42"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4" name="Straight Connector 43"/>
            <p:cNvCxnSpPr>
              <a:stCxn id="40" idx="6"/>
              <a:endCxn id="41"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5" name="Straight Connector 44"/>
            <p:cNvCxnSpPr>
              <a:stCxn id="40" idx="7"/>
              <a:endCxn id="39"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6" name="Straight Connector 45"/>
            <p:cNvCxnSpPr>
              <a:stCxn id="41" idx="1"/>
              <a:endCxn id="49"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7" name="Straight Connector 46"/>
            <p:cNvCxnSpPr>
              <a:stCxn id="39" idx="1"/>
              <a:endCxn id="38"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8" name="Straight Connector 47"/>
            <p:cNvCxnSpPr>
              <a:stCxn id="39" idx="6"/>
              <a:endCxn id="49"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9" name="Oval 48"/>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50" name="Straight Connector 49"/>
            <p:cNvCxnSpPr>
              <a:stCxn id="42" idx="3"/>
              <a:endCxn id="49"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TextBox 50"/>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52" name="TextBox 51"/>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3" name="TextBox 52"/>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4" name="TextBox 53"/>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5" name="TextBox 54"/>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6" name="TextBox 55"/>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8" name="TextBox 57"/>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9" name="TextBox 58"/>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60" name="TextBox 59"/>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61" name="TextBox 60"/>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grpSp>
        <p:nvGrpSpPr>
          <p:cNvPr id="72" name="Group 71"/>
          <p:cNvGrpSpPr/>
          <p:nvPr/>
        </p:nvGrpSpPr>
        <p:grpSpPr>
          <a:xfrm>
            <a:off x="4883030" y="3610692"/>
            <a:ext cx="3727570" cy="2732693"/>
            <a:chOff x="4883030" y="3610692"/>
            <a:chExt cx="3727570" cy="2732693"/>
          </a:xfrm>
        </p:grpSpPr>
        <p:sp>
          <p:nvSpPr>
            <p:cNvPr id="2" name="Rectangle 1"/>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4" name="Straight Connector 3"/>
            <p:cNvCxnSpPr>
              <a:stCxn id="2" idx="0"/>
              <a:endCxn id="2"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62" name="Straight Connector 61"/>
            <p:cNvCxnSpPr>
              <a:stCxn id="2" idx="1"/>
              <a:endCxn id="2"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68" name="TextBox 67"/>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69" name="TextBox 68"/>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0" name="TextBox 69"/>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1" name="TextBox 70"/>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80" name="TextBox 79"/>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𝟏𝟐</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𝟏𝟐</m:t>
                          </m:r>
                        </m:e>
                      </m:d>
                    </m:oMath>
                  </m:oMathPara>
                </a14:m>
                <a:endParaRPr lang="en-US" sz="2400" b="1" kern="0" dirty="0">
                  <a:solidFill>
                    <a:schemeClr val="tx2"/>
                  </a:solidFill>
                  <a:cs typeface="+mn-cs"/>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𝟏𝟔</m:t>
                          </m:r>
                        </m:e>
                      </m:d>
                    </m:oMath>
                  </m:oMathPara>
                </a14:m>
                <a:endParaRPr lang="en-US" sz="2400" b="1" kern="0" dirty="0">
                  <a:cs typeface="+mn-cs"/>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𝟏𝟒</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𝟏𝟒</m:t>
                          </m:r>
                        </m:e>
                      </m:d>
                    </m:oMath>
                  </m:oMathPara>
                </a14:m>
                <a:endParaRPr lang="en-US" sz="2400" b="1" kern="0" dirty="0">
                  <a:cs typeface="+mn-cs"/>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7293011" y="5712956"/>
                <a:ext cx="1377878"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𝟏𝟏</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𝟏𝟏</m:t>
                          </m:r>
                        </m:e>
                      </m:d>
                    </m:oMath>
                  </m:oMathPara>
                </a14:m>
                <a:endParaRPr lang="en-US" sz="2400" b="1" kern="0" dirty="0">
                  <a:cs typeface="+mn-cs"/>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7293011" y="5712956"/>
                <a:ext cx="1377878"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5571836" y="2909710"/>
                <a:ext cx="196989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lang="en-IN" sz="2400" b="1" i="1" kern="0" smtClean="0">
                              <a:solidFill>
                                <a:schemeClr val="tx2"/>
                              </a:solidFill>
                              <a:latin typeface="Cambria Math" panose="02040503050406030204" pitchFamily="18" charset="0"/>
                              <a:cs typeface="+mn-cs"/>
                            </a:rPr>
                          </m:ctrlPr>
                        </m:sSupPr>
                        <m:e>
                          <m:r>
                            <a:rPr lang="en-IN" sz="2400" b="1" i="1" kern="0" smtClean="0">
                              <a:solidFill>
                                <a:schemeClr val="tx2"/>
                              </a:solidFill>
                              <a:latin typeface="Cambria Math" panose="02040503050406030204" pitchFamily="18" charset="0"/>
                              <a:cs typeface="+mn-cs"/>
                            </a:rPr>
                            <m:t>𝒂</m:t>
                          </m:r>
                        </m:e>
                        <m:sup>
                          <m:r>
                            <a:rPr lang="en-IN" sz="2400" b="1" i="1" kern="0" smtClean="0">
                              <a:solidFill>
                                <a:schemeClr val="tx2"/>
                              </a:solidFill>
                              <a:latin typeface="Cambria Math" panose="02040503050406030204" pitchFamily="18" charset="0"/>
                              <a:cs typeface="+mn-cs"/>
                            </a:rPr>
                            <m:t>∗</m:t>
                          </m:r>
                        </m:sup>
                      </m:sSup>
                      <m:r>
                        <a:rPr lang="en-IN" sz="2400" b="1" i="1" kern="0" smtClean="0">
                          <a:solidFill>
                            <a:schemeClr val="tx2"/>
                          </a:solidFill>
                          <a:latin typeface="Cambria Math" panose="02040503050406030204" pitchFamily="18" charset="0"/>
                          <a:cs typeface="+mn-cs"/>
                        </a:rPr>
                        <m:t>∈</m:t>
                      </m:r>
                      <m:d>
                        <m:dPr>
                          <m:begChr m:val="{"/>
                          <m:endChr m:val="}"/>
                          <m:ctrlPr>
                            <a:rPr lang="en-IN" sz="2400" b="1" i="1" kern="0" smtClean="0">
                              <a:solidFill>
                                <a:schemeClr val="tx2"/>
                              </a:solidFill>
                              <a:latin typeface="Cambria Math" panose="02040503050406030204" pitchFamily="18" charset="0"/>
                              <a:cs typeface="+mn-cs"/>
                            </a:rPr>
                          </m:ctrlPr>
                        </m:dPr>
                        <m:e>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𝑻</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𝑩</m:t>
                              </m:r>
                            </m:e>
                          </m:d>
                        </m:e>
                      </m:d>
                    </m:oMath>
                  </m:oMathPara>
                </a14:m>
                <a:endParaRPr lang="en-US" sz="2400" b="1" kern="0" dirty="0">
                  <a:solidFill>
                    <a:schemeClr val="tx2"/>
                  </a:solidFill>
                  <a:latin typeface="+mn-lt"/>
                  <a:cs typeface="+mn-cs"/>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5571836" y="2909710"/>
                <a:ext cx="1969898" cy="461665"/>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44713" y="4426824"/>
                <a:ext cx="4257873" cy="509178"/>
              </a:xfrm>
              <a:prstGeom prst="rect">
                <a:avLst/>
              </a:prstGeom>
            </p:spPr>
            <p:txBody>
              <a:bodyPr wrap="square" rtlCol="0">
                <a:spAutoFit/>
              </a:bodyPr>
              <a:lstStyle/>
              <a:p>
                <a:pPr eaLnBrk="0" fontAlgn="base" hangingPunct="0">
                  <a:spcBef>
                    <a:spcPct val="20000"/>
                  </a:spcBef>
                  <a:spcAft>
                    <a:spcPct val="0"/>
                  </a:spcAft>
                </a:pPr>
                <a:r>
                  <a:rPr lang="en-IN" sz="2400" b="1" kern="0" dirty="0"/>
                  <a:t>Notation: </a:t>
                </a:r>
                <a14:m>
                  <m:oMath xmlns:m="http://schemas.openxmlformats.org/officeDocument/2006/math">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𝟏</m:t>
                            </m:r>
                          </m:sub>
                        </m:sSub>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𝒂</m:t>
                            </m:r>
                          </m:e>
                        </m:d>
                        <m:r>
                          <a:rPr lang="en-IN" sz="2400" b="1" i="1" kern="0" smtClean="0">
                            <a:latin typeface="Cambria Math" panose="02040503050406030204" pitchFamily="18" charset="0"/>
                          </a:rPr>
                          <m:t>,−</m:t>
                        </m:r>
                        <m:sSub>
                          <m:sSubPr>
                            <m:ctrlPr>
                              <a:rPr lang="en-IN" sz="2400" b="1" i="1" kern="0">
                                <a:latin typeface="Cambria Math" panose="02040503050406030204" pitchFamily="18" charset="0"/>
                              </a:rPr>
                            </m:ctrlPr>
                          </m:sSubPr>
                          <m:e>
                            <m:r>
                              <a:rPr lang="en-IN" sz="2400" b="1" i="1" ker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𝟐</m:t>
                            </m:r>
                          </m:sub>
                        </m:sSub>
                        <m:d>
                          <m:dPr>
                            <m:ctrlPr>
                              <a:rPr lang="en-IN" sz="2400" b="1" i="1" kern="0">
                                <a:latin typeface="Cambria Math" panose="02040503050406030204" pitchFamily="18" charset="0"/>
                              </a:rPr>
                            </m:ctrlPr>
                          </m:dPr>
                          <m:e>
                            <m:r>
                              <a:rPr lang="en-IN" sz="2400" b="1" i="1" kern="0" smtClean="0">
                                <a:latin typeface="Cambria Math" panose="02040503050406030204" pitchFamily="18" charset="0"/>
                              </a:rPr>
                              <m:t>𝒂</m:t>
                            </m:r>
                          </m:e>
                        </m:d>
                      </m:e>
                    </m:d>
                  </m:oMath>
                </a14:m>
                <a:endParaRPr lang="en-US" sz="2400" b="1" kern="0" dirty="0"/>
              </a:p>
            </p:txBody>
          </p:sp>
        </mc:Choice>
        <mc:Fallback xmlns="">
          <p:sp>
            <p:nvSpPr>
              <p:cNvPr id="65" name="TextBox 64"/>
              <p:cNvSpPr txBox="1">
                <a:spLocks noRot="1" noChangeAspect="1" noMove="1" noResize="1" noEditPoints="1" noAdjustHandles="1" noChangeArrowheads="1" noChangeShapeType="1" noTextEdit="1"/>
              </p:cNvSpPr>
              <p:nvPr/>
            </p:nvSpPr>
            <p:spPr>
              <a:xfrm>
                <a:off x="644713" y="4426824"/>
                <a:ext cx="4257873" cy="509178"/>
              </a:xfrm>
              <a:prstGeom prst="rect">
                <a:avLst/>
              </a:prstGeom>
              <a:blipFill rotWithShape="0">
                <a:blip r:embed="rId13"/>
                <a:stretch>
                  <a:fillRect l="-2292" t="-5952" b="-20238"/>
                </a:stretch>
              </a:blipFill>
            </p:spPr>
            <p:txBody>
              <a:bodyPr/>
              <a:lstStyle/>
              <a:p>
                <a:r>
                  <a:rPr lang="en-US">
                    <a:noFill/>
                  </a:rPr>
                  <a:t> </a:t>
                </a:r>
              </a:p>
            </p:txBody>
          </p:sp>
        </mc:Fallback>
      </mc:AlternateContent>
      <p:cxnSp>
        <p:nvCxnSpPr>
          <p:cNvPr id="75" name="Straight Arrow Connector 74"/>
          <p:cNvCxnSpPr/>
          <p:nvPr/>
        </p:nvCxnSpPr>
        <p:spPr bwMode="auto">
          <a:xfrm flipH="1">
            <a:off x="2657532" y="4860655"/>
            <a:ext cx="0" cy="458373"/>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cxnSp>
        <p:nvCxnSpPr>
          <p:cNvPr id="77" name="Straight Arrow Connector 76"/>
          <p:cNvCxnSpPr/>
          <p:nvPr/>
        </p:nvCxnSpPr>
        <p:spPr bwMode="auto">
          <a:xfrm>
            <a:off x="3849415" y="4861828"/>
            <a:ext cx="0" cy="457200"/>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686" y="5439492"/>
            <a:ext cx="527170" cy="576372"/>
          </a:xfrm>
          <a:prstGeom prst="rect">
            <a:avLst/>
          </a:prstGeom>
        </p:spPr>
      </p:pic>
      <p:pic>
        <p:nvPicPr>
          <p:cNvPr id="85" name="Picture 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031" y="5439492"/>
            <a:ext cx="530769" cy="580308"/>
          </a:xfrm>
          <a:prstGeom prst="rect">
            <a:avLst/>
          </a:prstGeom>
        </p:spPr>
      </p:pic>
      <mc:AlternateContent xmlns:mc="http://schemas.openxmlformats.org/markup-compatibility/2006" xmlns:a14="http://schemas.microsoft.com/office/drawing/2010/main">
        <mc:Choice Requires="a14">
          <p:sp>
            <p:nvSpPr>
              <p:cNvPr id="86" name="TextBox 85"/>
              <p:cNvSpPr txBox="1"/>
              <p:nvPr/>
            </p:nvSpPr>
            <p:spPr>
              <a:xfrm>
                <a:off x="568512" y="5024735"/>
                <a:ext cx="1869888" cy="461665"/>
              </a:xfrm>
              <a:prstGeom prst="rect">
                <a:avLst/>
              </a:prstGeom>
            </p:spPr>
            <p:txBody>
              <a:bodyPr wrap="square" rtlCol="0">
                <a:spAutoFit/>
              </a:bodyPr>
              <a:lstStyle/>
              <a:p>
                <a:pP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𝒂</m:t>
                      </m:r>
                      <m:r>
                        <a:rPr lang="en-IN" sz="2400" b="1" i="1" kern="0" smtClean="0">
                          <a:latin typeface="Cambria Math" panose="02040503050406030204" pitchFamily="18" charset="0"/>
                        </a:rPr>
                        <m:t>=</m:t>
                      </m:r>
                      <m:d>
                        <m:dPr>
                          <m:ctrlPr>
                            <a:rPr lang="en-IN" sz="2400" b="1" i="1" kern="0" smtClean="0">
                              <a:latin typeface="Cambria Math" panose="02040503050406030204" pitchFamily="18" charset="0"/>
                            </a:rPr>
                          </m:ctrlPr>
                        </m:dPr>
                        <m:e>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𝟏</m:t>
                              </m:r>
                            </m:sub>
                          </m:sSub>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𝟐</m:t>
                              </m:r>
                            </m:sub>
                          </m:sSub>
                        </m:e>
                      </m:d>
                    </m:oMath>
                  </m:oMathPara>
                </a14:m>
                <a:endParaRPr lang="en-US" sz="2400" b="1" kern="0" dirty="0"/>
              </a:p>
            </p:txBody>
          </p:sp>
        </mc:Choice>
        <mc:Fallback xmlns="">
          <p:sp>
            <p:nvSpPr>
              <p:cNvPr id="86" name="TextBox 85"/>
              <p:cNvSpPr txBox="1">
                <a:spLocks noRot="1" noChangeAspect="1" noMove="1" noResize="1" noEditPoints="1" noAdjustHandles="1" noChangeArrowheads="1" noChangeShapeType="1" noTextEdit="1"/>
              </p:cNvSpPr>
              <p:nvPr/>
            </p:nvSpPr>
            <p:spPr>
              <a:xfrm>
                <a:off x="568512" y="5024735"/>
                <a:ext cx="1869888" cy="461665"/>
              </a:xfrm>
              <a:prstGeom prst="rect">
                <a:avLst/>
              </a:prstGeom>
              <a:blipFill rotWithShape="0">
                <a:blip r:embed="rId14"/>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4909922" y="951181"/>
                <a:ext cx="4157878" cy="1945148"/>
              </a:xfrm>
              <a:prstGeom prst="rect">
                <a:avLst/>
              </a:prstGeom>
            </p:spPr>
            <p:txBody>
              <a:bodyPr wrap="square" rtlCol="0">
                <a:spAutoFit/>
              </a:bodyPr>
              <a:lstStyle/>
              <a:p>
                <a:pPr algn="ctr" eaLnBrk="0" fontAlgn="base" hangingPunct="0">
                  <a:spcBef>
                    <a:spcPct val="20000"/>
                  </a:spcBef>
                  <a:spcAft>
                    <a:spcPct val="0"/>
                  </a:spcAft>
                </a:pPr>
                <a:r>
                  <a:rPr lang="en-IN" sz="2800" b="1" u="sng" kern="0" dirty="0">
                    <a:solidFill>
                      <a:schemeClr val="tx2"/>
                    </a:solidFill>
                  </a:rPr>
                  <a:t>Nash equilibrium</a:t>
                </a:r>
              </a:p>
              <a:p>
                <a:pPr algn="ctr" eaLnBrk="0" fontAlgn="base" hangingPunct="0">
                  <a:spcBef>
                    <a:spcPct val="20000"/>
                  </a:spcBef>
                  <a:spcAft>
                    <a:spcPct val="0"/>
                  </a:spcAft>
                </a:pPr>
                <a:r>
                  <a:rPr lang="en-IN" sz="2200" b="1" kern="0" dirty="0"/>
                  <a:t>An action profile </a:t>
                </a:r>
                <a14:m>
                  <m:oMath xmlns:m="http://schemas.openxmlformats.org/officeDocument/2006/math">
                    <m:sSup>
                      <m:sSupPr>
                        <m:ctrlPr>
                          <a:rPr lang="en-IN" sz="2200" b="1" i="1" kern="0" smtClean="0">
                            <a:latin typeface="Cambria Math" panose="02040503050406030204" pitchFamily="18" charset="0"/>
                          </a:rPr>
                        </m:ctrlPr>
                      </m:sSupPr>
                      <m:e>
                        <m:r>
                          <a:rPr lang="en-IN" sz="2200" b="1" i="1" kern="0" smtClean="0">
                            <a:latin typeface="Cambria Math" panose="02040503050406030204" pitchFamily="18" charset="0"/>
                          </a:rPr>
                          <m:t>𝒂</m:t>
                        </m:r>
                      </m:e>
                      <m:sup>
                        <m:r>
                          <a:rPr lang="en-IN" sz="2200" b="1" i="1" kern="0" smtClean="0">
                            <a:latin typeface="Cambria Math" panose="02040503050406030204" pitchFamily="18" charset="0"/>
                          </a:rPr>
                          <m:t>∗</m:t>
                        </m:r>
                      </m:sup>
                    </m:sSup>
                    <m:r>
                      <a:rPr lang="en-IN" sz="2200" b="1" i="1" kern="0" smtClean="0">
                        <a:latin typeface="Cambria Math" panose="02040503050406030204" pitchFamily="18" charset="0"/>
                      </a:rPr>
                      <m:t>=</m:t>
                    </m:r>
                    <m:d>
                      <m:dPr>
                        <m:ctrlPr>
                          <a:rPr lang="en-IN" sz="2200" b="1" i="1" kern="0" smtClean="0">
                            <a:latin typeface="Cambria Math" panose="02040503050406030204" pitchFamily="18" charset="0"/>
                          </a:rPr>
                        </m:ctrlPr>
                      </m:dPr>
                      <m:e>
                        <m:sSubSup>
                          <m:sSubSupPr>
                            <m:ctrlPr>
                              <a:rPr lang="en-IN" sz="2200" b="1" i="1" kern="0" smtClean="0">
                                <a:latin typeface="Cambria Math" panose="02040503050406030204" pitchFamily="18" charset="0"/>
                              </a:rPr>
                            </m:ctrlPr>
                          </m:sSubSup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𝟏</m:t>
                            </m:r>
                          </m:sub>
                          <m:sup>
                            <m:r>
                              <a:rPr lang="en-IN" sz="2200" b="1" i="1" kern="0" smtClean="0">
                                <a:latin typeface="Cambria Math" panose="02040503050406030204" pitchFamily="18" charset="0"/>
                              </a:rPr>
                              <m:t>∗</m:t>
                            </m:r>
                          </m:sup>
                        </m:sSubSup>
                        <m:r>
                          <a:rPr lang="en-IN" sz="2200" b="1" i="1" kern="0" smtClean="0">
                            <a:latin typeface="Cambria Math" panose="02040503050406030204" pitchFamily="18" charset="0"/>
                          </a:rPr>
                          <m:t>,</m:t>
                        </m:r>
                        <m:sSubSup>
                          <m:sSubSupPr>
                            <m:ctrlPr>
                              <a:rPr lang="en-IN" sz="2200" b="1" i="1" kern="0" smtClean="0">
                                <a:latin typeface="Cambria Math" panose="02040503050406030204" pitchFamily="18" charset="0"/>
                              </a:rPr>
                            </m:ctrlPr>
                          </m:sSubSup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𝟐</m:t>
                            </m:r>
                          </m:sub>
                          <m:sup>
                            <m:r>
                              <a:rPr lang="en-IN" sz="2200" b="1" i="1" kern="0" smtClean="0">
                                <a:latin typeface="Cambria Math" panose="02040503050406030204" pitchFamily="18" charset="0"/>
                              </a:rPr>
                              <m:t>∗</m:t>
                            </m:r>
                          </m:sup>
                        </m:sSubSup>
                      </m:e>
                    </m:d>
                  </m:oMath>
                </a14:m>
                <a:r>
                  <a:rPr lang="en-IN" sz="2200" b="1" kern="0" dirty="0"/>
                  <a:t> where no player has an incentive to unilaterally change their action.</a:t>
                </a:r>
              </a:p>
            </p:txBody>
          </p:sp>
        </mc:Choice>
        <mc:Fallback xmlns="">
          <p:sp>
            <p:nvSpPr>
              <p:cNvPr id="87" name="TextBox 86"/>
              <p:cNvSpPr txBox="1">
                <a:spLocks noRot="1" noChangeAspect="1" noMove="1" noResize="1" noEditPoints="1" noAdjustHandles="1" noChangeArrowheads="1" noChangeShapeType="1" noTextEdit="1"/>
              </p:cNvSpPr>
              <p:nvPr/>
            </p:nvSpPr>
            <p:spPr>
              <a:xfrm>
                <a:off x="4909922" y="951181"/>
                <a:ext cx="4157878" cy="1945148"/>
              </a:xfrm>
              <a:prstGeom prst="rect">
                <a:avLst/>
              </a:prstGeom>
              <a:blipFill rotWithShape="0">
                <a:blip r:embed="rId8"/>
                <a:stretch>
                  <a:fillRect l="-1025" t="-3135" b="-5643"/>
                </a:stretch>
              </a:blipFill>
            </p:spPr>
            <p:txBody>
              <a:bodyPr/>
              <a:lstStyle/>
              <a:p>
                <a:r>
                  <a:rPr lang="en-US">
                    <a:noFill/>
                  </a:rPr>
                  <a:t> </a:t>
                </a:r>
              </a:p>
            </p:txBody>
          </p:sp>
        </mc:Fallback>
      </mc:AlternateContent>
      <p:sp>
        <p:nvSpPr>
          <p:cNvPr id="73" name="TextBox 72"/>
          <p:cNvSpPr txBox="1"/>
          <p:nvPr/>
        </p:nvSpPr>
        <p:spPr>
          <a:xfrm>
            <a:off x="5737312" y="6353872"/>
            <a:ext cx="3228769"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2"/>
                </a:solidFill>
              </a:rPr>
              <a:t>Global equal distribution</a:t>
            </a:r>
            <a:endParaRPr lang="en-US" sz="2000" b="1" kern="0" dirty="0">
              <a:solidFill>
                <a:schemeClr val="accent2"/>
              </a:solidFill>
            </a:endParaRPr>
          </a:p>
        </p:txBody>
      </p:sp>
      <mc:AlternateContent xmlns:mc="http://schemas.openxmlformats.org/markup-compatibility/2006" xmlns:a14="http://schemas.microsoft.com/office/drawing/2010/main">
        <mc:Choice Requires="a14">
          <p:sp>
            <p:nvSpPr>
              <p:cNvPr id="74" name="Rectangle 73"/>
              <p:cNvSpPr/>
              <p:nvPr/>
            </p:nvSpPr>
            <p:spPr>
              <a:xfrm>
                <a:off x="365897" y="3818749"/>
                <a:ext cx="4622836" cy="523220"/>
              </a:xfrm>
              <a:prstGeom prst="rect">
                <a:avLst/>
              </a:prstGeom>
            </p:spPr>
            <p:txBody>
              <a:bodyPr wrap="square">
                <a:spAutoFit/>
              </a:bodyPr>
              <a:lstStyle/>
              <a:p>
                <a:pPr lvl="0" eaLnBrk="0" hangingPunct="0">
                  <a:spcBef>
                    <a:spcPct val="20000"/>
                  </a:spcBef>
                </a:pPr>
                <a14:m>
                  <m:oMathPara xmlns:m="http://schemas.openxmlformats.org/officeDocument/2006/math">
                    <m:oMathParaPr>
                      <m:jc m:val="left"/>
                    </m:oMathParaPr>
                    <m:oMath xmlns:m="http://schemas.openxmlformats.org/officeDocument/2006/math">
                      <m:r>
                        <a:rPr lang="en-US" sz="2800" b="1" i="1" kern="0" smtClean="0">
                          <a:solidFill>
                            <a:prstClr val="white"/>
                          </a:solidFill>
                          <a:latin typeface="Cambria Math"/>
                        </a:rPr>
                        <m:t>𝑮</m:t>
                      </m:r>
                      <m:r>
                        <a:rPr lang="en-US" sz="2800" b="1" i="1" kern="0" smtClean="0">
                          <a:solidFill>
                            <a:prstClr val="white"/>
                          </a:solidFill>
                          <a:latin typeface="Cambria Math"/>
                        </a:rPr>
                        <m:t>=</m:t>
                      </m:r>
                      <m:d>
                        <m:dPr>
                          <m:ctrlPr>
                            <a:rPr lang="en-US" sz="2800" b="1" i="1" kern="0" smtClean="0">
                              <a:solidFill>
                                <a:prstClr val="white"/>
                              </a:solidFill>
                              <a:latin typeface="Cambria Math" panose="02040503050406030204" pitchFamily="18" charset="0"/>
                            </a:rPr>
                          </m:ctrlPr>
                        </m:dPr>
                        <m:e>
                          <m:r>
                            <a:rPr lang="en-US" sz="2800" b="1" i="1" kern="0" smtClean="0">
                              <a:solidFill>
                                <a:prstClr val="white"/>
                              </a:solidFill>
                              <a:latin typeface="Cambria Math"/>
                            </a:rPr>
                            <m:t> </m:t>
                          </m:r>
                          <m:r>
                            <a:rPr lang="en-US" sz="2800" b="1" i="1" kern="0" smtClean="0">
                              <a:solidFill>
                                <a:schemeClr val="tx1"/>
                              </a:solidFill>
                              <a:latin typeface="Cambria Math"/>
                            </a:rPr>
                            <m:t>𝑵</m:t>
                          </m:r>
                          <m:r>
                            <a:rPr lang="en-US" sz="2800" b="1" i="1" kern="0" smtClean="0">
                              <a:solidFill>
                                <a:prstClr val="white"/>
                              </a:solidFill>
                              <a:latin typeface="Cambria Math"/>
                            </a:rPr>
                            <m:t>,</m:t>
                          </m:r>
                          <m:r>
                            <a:rPr lang="en-IN" sz="2800" b="1" i="1" kern="0" smtClean="0">
                              <a:solidFill>
                                <a:prstClr val="white"/>
                              </a:solidFill>
                              <a:latin typeface="Cambria Math" panose="02040503050406030204" pitchFamily="18" charset="0"/>
                            </a:rPr>
                            <m:t>𝑹</m:t>
                          </m:r>
                          <m:r>
                            <a:rPr lang="en-IN" sz="2800" b="1" i="1" kern="0" smtClean="0">
                              <a:solidFill>
                                <a:prstClr val="white"/>
                              </a:solidFill>
                              <a:latin typeface="Cambria Math" panose="02040503050406030204" pitchFamily="18" charset="0"/>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prstClr val="white"/>
                                          </a:solidFill>
                                          <a:latin typeface="Cambria Math" panose="02040503050406030204" pitchFamily="18" charset="0"/>
                                          <a:ea typeface="Cambria Math"/>
                                        </a:rPr>
                                      </m:ctrlPr>
                                    </m:sSubPr>
                                    <m:e>
                                      <m:r>
                                        <a:rPr lang="en-US" sz="2800" b="1" i="1" kern="0">
                                          <a:solidFill>
                                            <a:prstClr val="white"/>
                                          </a:solidFill>
                                          <a:latin typeface="Cambria Math"/>
                                          <a:ea typeface="Cambria Math"/>
                                        </a:rPr>
                                        <m:t>𝓐</m:t>
                                      </m:r>
                                    </m:e>
                                    <m:sub>
                                      <m:r>
                                        <a:rPr lang="en-US" sz="2800" b="1" i="1" kern="0" smtClea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a:solidFill>
                                            <a:prstClr val="white"/>
                                          </a:solidFill>
                                          <a:latin typeface="Cambria Math" panose="02040503050406030204" pitchFamily="18" charset="0"/>
                                          <a:ea typeface="Cambria Math"/>
                                        </a:rPr>
                                      </m:ctrlPr>
                                    </m:sSubPr>
                                    <m:e>
                                      <m:r>
                                        <a:rPr lang="en-US" sz="2800" b="1" i="1" kern="0" smtClean="0">
                                          <a:solidFill>
                                            <a:prstClr val="white"/>
                                          </a:solidFill>
                                          <a:latin typeface="Cambria Math" panose="02040503050406030204" pitchFamily="18" charset="0"/>
                                          <a:ea typeface="Cambria Math" panose="02040503050406030204" pitchFamily="18" charset="0"/>
                                        </a:rPr>
                                        <m:t>𝓤</m:t>
                                      </m:r>
                                    </m:e>
                                    <m:sub>
                                      <m:r>
                                        <a:rPr lang="en-US" sz="2800" b="1" i="1" ker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IN" sz="2800" b="1" i="1" kern="0" smtClean="0">
                              <a:solidFill>
                                <a:prstClr val="white"/>
                              </a:solidFill>
                              <a:latin typeface="Cambria Math" panose="02040503050406030204" pitchFamily="18" charset="0"/>
                            </a:rPr>
                            <m:t> </m:t>
                          </m:r>
                        </m:e>
                      </m:d>
                    </m:oMath>
                  </m:oMathPara>
                </a14:m>
                <a:endParaRPr lang="en-US" sz="2800" b="1" kern="0" dirty="0">
                  <a:solidFill>
                    <a:prstClr val="white"/>
                  </a:solidFill>
                  <a:latin typeface="Century Gothic"/>
                </a:endParaRPr>
              </a:p>
            </p:txBody>
          </p:sp>
        </mc:Choice>
        <mc:Fallback xmlns="">
          <p:sp>
            <p:nvSpPr>
              <p:cNvPr id="74" name="Rectangle 73"/>
              <p:cNvSpPr>
                <a:spLocks noRot="1" noChangeAspect="1" noMove="1" noResize="1" noEditPoints="1" noAdjustHandles="1" noChangeArrowheads="1" noChangeShapeType="1" noTextEdit="1"/>
              </p:cNvSpPr>
              <p:nvPr/>
            </p:nvSpPr>
            <p:spPr>
              <a:xfrm>
                <a:off x="365897" y="3818749"/>
                <a:ext cx="4622836" cy="523220"/>
              </a:xfrm>
              <a:prstGeom prst="rect">
                <a:avLst/>
              </a:prstGeom>
              <a:blipFill rotWithShape="0">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5566376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A quick recap of non-cooperative game theory</a:t>
            </a:r>
            <a:endParaRPr lang="en-US" kern="0" dirty="0">
              <a:solidFill>
                <a:schemeClr val="accent2"/>
              </a:solidFill>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36" name="Group 35"/>
          <p:cNvGrpSpPr/>
          <p:nvPr/>
        </p:nvGrpSpPr>
        <p:grpSpPr>
          <a:xfrm>
            <a:off x="1165774" y="933757"/>
            <a:ext cx="4320626" cy="2765429"/>
            <a:chOff x="1165774" y="933757"/>
            <a:chExt cx="4320626" cy="2765429"/>
          </a:xfrm>
        </p:grpSpPr>
        <p:sp>
          <p:nvSpPr>
            <p:cNvPr id="38" name="Oval 37"/>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0" name="Oval 39"/>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1" name="Oval 40"/>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2" name="Oval 41"/>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3" name="Straight Connector 42"/>
            <p:cNvCxnSpPr>
              <a:stCxn id="38" idx="6"/>
              <a:endCxn id="42"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4" name="Straight Connector 43"/>
            <p:cNvCxnSpPr>
              <a:stCxn id="40" idx="6"/>
              <a:endCxn id="41"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5" name="Straight Connector 44"/>
            <p:cNvCxnSpPr>
              <a:stCxn id="40" idx="7"/>
              <a:endCxn id="39"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6" name="Straight Connector 45"/>
            <p:cNvCxnSpPr>
              <a:stCxn id="41" idx="1"/>
              <a:endCxn id="49"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7" name="Straight Connector 46"/>
            <p:cNvCxnSpPr>
              <a:stCxn id="39" idx="1"/>
              <a:endCxn id="38"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8" name="Straight Connector 47"/>
            <p:cNvCxnSpPr>
              <a:stCxn id="39" idx="6"/>
              <a:endCxn id="49"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9" name="Oval 48"/>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50" name="Straight Connector 49"/>
            <p:cNvCxnSpPr>
              <a:stCxn id="42" idx="3"/>
              <a:endCxn id="49"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TextBox 50"/>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52" name="TextBox 51"/>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3" name="TextBox 52"/>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4" name="TextBox 53"/>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5" name="TextBox 54"/>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6" name="TextBox 55"/>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8" name="TextBox 57"/>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9" name="TextBox 58"/>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60" name="TextBox 59"/>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61" name="TextBox 60"/>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grpSp>
        <p:nvGrpSpPr>
          <p:cNvPr id="72" name="Group 71"/>
          <p:cNvGrpSpPr/>
          <p:nvPr/>
        </p:nvGrpSpPr>
        <p:grpSpPr>
          <a:xfrm>
            <a:off x="4883030" y="3610692"/>
            <a:ext cx="3727570" cy="2732693"/>
            <a:chOff x="4883030" y="3610692"/>
            <a:chExt cx="3727570" cy="2732693"/>
          </a:xfrm>
        </p:grpSpPr>
        <p:sp>
          <p:nvSpPr>
            <p:cNvPr id="2" name="Rectangle 1"/>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4" name="Straight Connector 3"/>
            <p:cNvCxnSpPr>
              <a:stCxn id="2" idx="0"/>
              <a:endCxn id="2"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62" name="Straight Connector 61"/>
            <p:cNvCxnSpPr>
              <a:stCxn id="2" idx="1"/>
              <a:endCxn id="2"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68" name="TextBox 67"/>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69" name="TextBox 68"/>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0" name="TextBox 69"/>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1" name="TextBox 70"/>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80" name="TextBox 79"/>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𝟏𝟐</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𝟏𝟐</m:t>
                          </m:r>
                        </m:e>
                      </m:d>
                    </m:oMath>
                  </m:oMathPara>
                </a14:m>
                <a:endParaRPr lang="en-US" sz="2400" b="1" kern="0" dirty="0">
                  <a:solidFill>
                    <a:schemeClr val="tx2"/>
                  </a:solidFill>
                  <a:cs typeface="+mn-cs"/>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𝟏𝟔</m:t>
                          </m:r>
                        </m:e>
                      </m:d>
                    </m:oMath>
                  </m:oMathPara>
                </a14:m>
                <a:endParaRPr lang="en-US" sz="2400" b="1" kern="0" dirty="0">
                  <a:cs typeface="+mn-cs"/>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𝟏𝟒</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𝟏𝟒</m:t>
                          </m:r>
                        </m:e>
                      </m:d>
                    </m:oMath>
                  </m:oMathPara>
                </a14:m>
                <a:endParaRPr lang="en-US" sz="2400" b="1" kern="0" dirty="0">
                  <a:cs typeface="+mn-cs"/>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7293011" y="5712956"/>
                <a:ext cx="1377878"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𝟏𝟏</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𝟏𝟏</m:t>
                          </m:r>
                        </m:e>
                      </m:d>
                    </m:oMath>
                  </m:oMathPara>
                </a14:m>
                <a:endParaRPr lang="en-US" sz="2400" b="1" kern="0" dirty="0">
                  <a:solidFill>
                    <a:schemeClr val="tx2"/>
                  </a:solidFill>
                  <a:cs typeface="+mn-cs"/>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7293011" y="5712956"/>
                <a:ext cx="1377878"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644713" y="4426824"/>
                <a:ext cx="4257873" cy="509178"/>
              </a:xfrm>
              <a:prstGeom prst="rect">
                <a:avLst/>
              </a:prstGeom>
            </p:spPr>
            <p:txBody>
              <a:bodyPr wrap="square" rtlCol="0">
                <a:spAutoFit/>
              </a:bodyPr>
              <a:lstStyle/>
              <a:p>
                <a:pPr eaLnBrk="0" fontAlgn="base" hangingPunct="0">
                  <a:spcBef>
                    <a:spcPct val="20000"/>
                  </a:spcBef>
                  <a:spcAft>
                    <a:spcPct val="0"/>
                  </a:spcAft>
                </a:pPr>
                <a:r>
                  <a:rPr lang="en-IN" sz="2400" b="1" kern="0" dirty="0"/>
                  <a:t>Notation: </a:t>
                </a:r>
                <a14:m>
                  <m:oMath xmlns:m="http://schemas.openxmlformats.org/officeDocument/2006/math">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𝟏</m:t>
                            </m:r>
                          </m:sub>
                        </m:sSub>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𝒂</m:t>
                            </m:r>
                          </m:e>
                        </m:d>
                        <m:r>
                          <a:rPr lang="en-IN" sz="2400" b="1" i="1" kern="0" smtClean="0">
                            <a:latin typeface="Cambria Math" panose="02040503050406030204" pitchFamily="18" charset="0"/>
                          </a:rPr>
                          <m:t>,−</m:t>
                        </m:r>
                        <m:sSub>
                          <m:sSubPr>
                            <m:ctrlPr>
                              <a:rPr lang="en-IN" sz="2400" b="1" i="1" kern="0">
                                <a:latin typeface="Cambria Math" panose="02040503050406030204" pitchFamily="18" charset="0"/>
                              </a:rPr>
                            </m:ctrlPr>
                          </m:sSubPr>
                          <m:e>
                            <m:r>
                              <a:rPr lang="en-IN" sz="2400" b="1" i="1" ker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𝟐</m:t>
                            </m:r>
                          </m:sub>
                        </m:sSub>
                        <m:d>
                          <m:dPr>
                            <m:ctrlPr>
                              <a:rPr lang="en-IN" sz="2400" b="1" i="1" kern="0">
                                <a:latin typeface="Cambria Math" panose="02040503050406030204" pitchFamily="18" charset="0"/>
                              </a:rPr>
                            </m:ctrlPr>
                          </m:dPr>
                          <m:e>
                            <m:r>
                              <a:rPr lang="en-IN" sz="2400" b="1" i="1" kern="0" smtClean="0">
                                <a:latin typeface="Cambria Math" panose="02040503050406030204" pitchFamily="18" charset="0"/>
                              </a:rPr>
                              <m:t>𝒂</m:t>
                            </m:r>
                          </m:e>
                        </m:d>
                      </m:e>
                    </m:d>
                  </m:oMath>
                </a14:m>
                <a:endParaRPr lang="en-US" sz="2400" b="1" kern="0" dirty="0"/>
              </a:p>
            </p:txBody>
          </p:sp>
        </mc:Choice>
        <mc:Fallback xmlns="">
          <p:sp>
            <p:nvSpPr>
              <p:cNvPr id="65" name="TextBox 64"/>
              <p:cNvSpPr txBox="1">
                <a:spLocks noRot="1" noChangeAspect="1" noMove="1" noResize="1" noEditPoints="1" noAdjustHandles="1" noChangeArrowheads="1" noChangeShapeType="1" noTextEdit="1"/>
              </p:cNvSpPr>
              <p:nvPr/>
            </p:nvSpPr>
            <p:spPr>
              <a:xfrm>
                <a:off x="644713" y="4426824"/>
                <a:ext cx="4257873" cy="509178"/>
              </a:xfrm>
              <a:prstGeom prst="rect">
                <a:avLst/>
              </a:prstGeom>
              <a:blipFill rotWithShape="0">
                <a:blip r:embed="rId12"/>
                <a:stretch>
                  <a:fillRect l="-2292" t="-5952" b="-20238"/>
                </a:stretch>
              </a:blipFill>
            </p:spPr>
            <p:txBody>
              <a:bodyPr/>
              <a:lstStyle/>
              <a:p>
                <a:r>
                  <a:rPr lang="en-US">
                    <a:noFill/>
                  </a:rPr>
                  <a:t> </a:t>
                </a:r>
              </a:p>
            </p:txBody>
          </p:sp>
        </mc:Fallback>
      </mc:AlternateContent>
      <p:cxnSp>
        <p:nvCxnSpPr>
          <p:cNvPr id="75" name="Straight Arrow Connector 74"/>
          <p:cNvCxnSpPr/>
          <p:nvPr/>
        </p:nvCxnSpPr>
        <p:spPr bwMode="auto">
          <a:xfrm flipH="1">
            <a:off x="2657532" y="4860655"/>
            <a:ext cx="0" cy="458373"/>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cxnSp>
        <p:nvCxnSpPr>
          <p:cNvPr id="77" name="Straight Arrow Connector 76"/>
          <p:cNvCxnSpPr/>
          <p:nvPr/>
        </p:nvCxnSpPr>
        <p:spPr bwMode="auto">
          <a:xfrm>
            <a:off x="3849415" y="4861828"/>
            <a:ext cx="0" cy="457200"/>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686" y="5439492"/>
            <a:ext cx="527170" cy="576372"/>
          </a:xfrm>
          <a:prstGeom prst="rect">
            <a:avLst/>
          </a:prstGeom>
        </p:spPr>
      </p:pic>
      <p:pic>
        <p:nvPicPr>
          <p:cNvPr id="85" name="Picture 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031" y="5439492"/>
            <a:ext cx="530769" cy="580308"/>
          </a:xfrm>
          <a:prstGeom prst="rect">
            <a:avLst/>
          </a:prstGeom>
        </p:spPr>
      </p:pic>
      <mc:AlternateContent xmlns:mc="http://schemas.openxmlformats.org/markup-compatibility/2006" xmlns:a14="http://schemas.microsoft.com/office/drawing/2010/main">
        <mc:Choice Requires="a14">
          <p:sp>
            <p:nvSpPr>
              <p:cNvPr id="86" name="TextBox 85"/>
              <p:cNvSpPr txBox="1"/>
              <p:nvPr/>
            </p:nvSpPr>
            <p:spPr>
              <a:xfrm>
                <a:off x="568512" y="5024735"/>
                <a:ext cx="1869888" cy="461665"/>
              </a:xfrm>
              <a:prstGeom prst="rect">
                <a:avLst/>
              </a:prstGeom>
            </p:spPr>
            <p:txBody>
              <a:bodyPr wrap="square" rtlCol="0">
                <a:spAutoFit/>
              </a:bodyPr>
              <a:lstStyle/>
              <a:p>
                <a:pP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𝒂</m:t>
                      </m:r>
                      <m:r>
                        <a:rPr lang="en-IN" sz="2400" b="1" i="1" kern="0" smtClean="0">
                          <a:latin typeface="Cambria Math" panose="02040503050406030204" pitchFamily="18" charset="0"/>
                        </a:rPr>
                        <m:t>=</m:t>
                      </m:r>
                      <m:d>
                        <m:dPr>
                          <m:ctrlPr>
                            <a:rPr lang="en-IN" sz="2400" b="1" i="1" kern="0" smtClean="0">
                              <a:latin typeface="Cambria Math" panose="02040503050406030204" pitchFamily="18" charset="0"/>
                            </a:rPr>
                          </m:ctrlPr>
                        </m:dPr>
                        <m:e>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𝟏</m:t>
                              </m:r>
                            </m:sub>
                          </m:sSub>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𝟐</m:t>
                              </m:r>
                            </m:sub>
                          </m:sSub>
                        </m:e>
                      </m:d>
                    </m:oMath>
                  </m:oMathPara>
                </a14:m>
                <a:endParaRPr lang="en-US" sz="2400" b="1" kern="0" dirty="0"/>
              </a:p>
            </p:txBody>
          </p:sp>
        </mc:Choice>
        <mc:Fallback xmlns="">
          <p:sp>
            <p:nvSpPr>
              <p:cNvPr id="86" name="TextBox 85"/>
              <p:cNvSpPr txBox="1">
                <a:spLocks noRot="1" noChangeAspect="1" noMove="1" noResize="1" noEditPoints="1" noAdjustHandles="1" noChangeArrowheads="1" noChangeShapeType="1" noTextEdit="1"/>
              </p:cNvSpPr>
              <p:nvPr/>
            </p:nvSpPr>
            <p:spPr>
              <a:xfrm>
                <a:off x="568512" y="5024735"/>
                <a:ext cx="1869888" cy="461665"/>
              </a:xfrm>
              <a:prstGeom prst="rect">
                <a:avLst/>
              </a:prstGeom>
              <a:blipFill rotWithShape="0">
                <a:blip r:embed="rId13"/>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7" name="TextBox 86"/>
              <p:cNvSpPr txBox="1"/>
              <p:nvPr/>
            </p:nvSpPr>
            <p:spPr>
              <a:xfrm>
                <a:off x="4909922" y="951181"/>
                <a:ext cx="4157878" cy="1945148"/>
              </a:xfrm>
              <a:prstGeom prst="rect">
                <a:avLst/>
              </a:prstGeom>
            </p:spPr>
            <p:txBody>
              <a:bodyPr wrap="square" rtlCol="0">
                <a:spAutoFit/>
              </a:bodyPr>
              <a:lstStyle/>
              <a:p>
                <a:pPr algn="ctr" eaLnBrk="0" fontAlgn="base" hangingPunct="0">
                  <a:spcBef>
                    <a:spcPct val="20000"/>
                  </a:spcBef>
                  <a:spcAft>
                    <a:spcPct val="0"/>
                  </a:spcAft>
                </a:pPr>
                <a:r>
                  <a:rPr lang="en-IN" sz="2800" b="1" u="sng" kern="0" dirty="0">
                    <a:solidFill>
                      <a:schemeClr val="tx2"/>
                    </a:solidFill>
                  </a:rPr>
                  <a:t>Nash equilibrium</a:t>
                </a:r>
              </a:p>
              <a:p>
                <a:pPr algn="ctr" eaLnBrk="0" fontAlgn="base" hangingPunct="0">
                  <a:spcBef>
                    <a:spcPct val="20000"/>
                  </a:spcBef>
                  <a:spcAft>
                    <a:spcPct val="0"/>
                  </a:spcAft>
                </a:pPr>
                <a:r>
                  <a:rPr lang="en-IN" sz="2200" b="1" kern="0" dirty="0"/>
                  <a:t>An action profile </a:t>
                </a:r>
                <a14:m>
                  <m:oMath xmlns:m="http://schemas.openxmlformats.org/officeDocument/2006/math">
                    <m:sSup>
                      <m:sSupPr>
                        <m:ctrlPr>
                          <a:rPr lang="en-IN" sz="2200" b="1" i="1" kern="0" smtClean="0">
                            <a:latin typeface="Cambria Math" panose="02040503050406030204" pitchFamily="18" charset="0"/>
                          </a:rPr>
                        </m:ctrlPr>
                      </m:sSupPr>
                      <m:e>
                        <m:r>
                          <a:rPr lang="en-IN" sz="2200" b="1" i="1" kern="0" smtClean="0">
                            <a:latin typeface="Cambria Math" panose="02040503050406030204" pitchFamily="18" charset="0"/>
                          </a:rPr>
                          <m:t>𝒂</m:t>
                        </m:r>
                      </m:e>
                      <m:sup>
                        <m:r>
                          <a:rPr lang="en-IN" sz="2200" b="1" i="1" kern="0" smtClean="0">
                            <a:latin typeface="Cambria Math" panose="02040503050406030204" pitchFamily="18" charset="0"/>
                          </a:rPr>
                          <m:t>∗</m:t>
                        </m:r>
                      </m:sup>
                    </m:sSup>
                    <m:r>
                      <a:rPr lang="en-IN" sz="2200" b="1" i="1" kern="0" smtClean="0">
                        <a:latin typeface="Cambria Math" panose="02040503050406030204" pitchFamily="18" charset="0"/>
                      </a:rPr>
                      <m:t>=</m:t>
                    </m:r>
                    <m:d>
                      <m:dPr>
                        <m:ctrlPr>
                          <a:rPr lang="en-IN" sz="2200" b="1" i="1" kern="0" smtClean="0">
                            <a:latin typeface="Cambria Math" panose="02040503050406030204" pitchFamily="18" charset="0"/>
                          </a:rPr>
                        </m:ctrlPr>
                      </m:dPr>
                      <m:e>
                        <m:sSubSup>
                          <m:sSubSupPr>
                            <m:ctrlPr>
                              <a:rPr lang="en-IN" sz="2200" b="1" i="1" kern="0" smtClean="0">
                                <a:latin typeface="Cambria Math" panose="02040503050406030204" pitchFamily="18" charset="0"/>
                              </a:rPr>
                            </m:ctrlPr>
                          </m:sSubSup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𝟏</m:t>
                            </m:r>
                          </m:sub>
                          <m:sup>
                            <m:r>
                              <a:rPr lang="en-IN" sz="2200" b="1" i="1" kern="0" smtClean="0">
                                <a:latin typeface="Cambria Math" panose="02040503050406030204" pitchFamily="18" charset="0"/>
                              </a:rPr>
                              <m:t>∗</m:t>
                            </m:r>
                          </m:sup>
                        </m:sSubSup>
                        <m:r>
                          <a:rPr lang="en-IN" sz="2200" b="1" i="1" kern="0" smtClean="0">
                            <a:latin typeface="Cambria Math" panose="02040503050406030204" pitchFamily="18" charset="0"/>
                          </a:rPr>
                          <m:t>,</m:t>
                        </m:r>
                        <m:sSubSup>
                          <m:sSubSupPr>
                            <m:ctrlPr>
                              <a:rPr lang="en-IN" sz="2200" b="1" i="1" kern="0" smtClean="0">
                                <a:latin typeface="Cambria Math" panose="02040503050406030204" pitchFamily="18" charset="0"/>
                              </a:rPr>
                            </m:ctrlPr>
                          </m:sSubSup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𝟐</m:t>
                            </m:r>
                          </m:sub>
                          <m:sup>
                            <m:r>
                              <a:rPr lang="en-IN" sz="2200" b="1" i="1" kern="0" smtClean="0">
                                <a:latin typeface="Cambria Math" panose="02040503050406030204" pitchFamily="18" charset="0"/>
                              </a:rPr>
                              <m:t>∗</m:t>
                            </m:r>
                          </m:sup>
                        </m:sSubSup>
                      </m:e>
                    </m:d>
                  </m:oMath>
                </a14:m>
                <a:r>
                  <a:rPr lang="en-IN" sz="2200" b="1" kern="0" dirty="0"/>
                  <a:t> where no player has an incentive to unilaterally change their action.</a:t>
                </a:r>
              </a:p>
            </p:txBody>
          </p:sp>
        </mc:Choice>
        <mc:Fallback xmlns="">
          <p:sp>
            <p:nvSpPr>
              <p:cNvPr id="87" name="TextBox 86"/>
              <p:cNvSpPr txBox="1">
                <a:spLocks noRot="1" noChangeAspect="1" noMove="1" noResize="1" noEditPoints="1" noAdjustHandles="1" noChangeArrowheads="1" noChangeShapeType="1" noTextEdit="1"/>
              </p:cNvSpPr>
              <p:nvPr/>
            </p:nvSpPr>
            <p:spPr>
              <a:xfrm>
                <a:off x="4909922" y="951181"/>
                <a:ext cx="4157878" cy="1945148"/>
              </a:xfrm>
              <a:prstGeom prst="rect">
                <a:avLst/>
              </a:prstGeom>
              <a:blipFill rotWithShape="0">
                <a:blip r:embed="rId8"/>
                <a:stretch>
                  <a:fillRect l="-1025" t="-3135" b="-5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5562600" y="2909710"/>
                <a:ext cx="301403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lang="en-IN" sz="2400" b="1" i="1" kern="0" smtClean="0">
                              <a:solidFill>
                                <a:schemeClr val="tx2"/>
                              </a:solidFill>
                              <a:latin typeface="Cambria Math" panose="02040503050406030204" pitchFamily="18" charset="0"/>
                              <a:cs typeface="+mn-cs"/>
                            </a:rPr>
                          </m:ctrlPr>
                        </m:sSupPr>
                        <m:e>
                          <m:r>
                            <a:rPr lang="en-IN" sz="2400" b="1" i="1" kern="0" smtClean="0">
                              <a:solidFill>
                                <a:schemeClr val="tx2"/>
                              </a:solidFill>
                              <a:latin typeface="Cambria Math" panose="02040503050406030204" pitchFamily="18" charset="0"/>
                              <a:cs typeface="+mn-cs"/>
                            </a:rPr>
                            <m:t>𝒂</m:t>
                          </m:r>
                        </m:e>
                        <m:sup>
                          <m:r>
                            <a:rPr lang="en-IN" sz="2400" b="1" i="1" kern="0" smtClean="0">
                              <a:solidFill>
                                <a:schemeClr val="tx2"/>
                              </a:solidFill>
                              <a:latin typeface="Cambria Math" panose="02040503050406030204" pitchFamily="18" charset="0"/>
                              <a:cs typeface="+mn-cs"/>
                            </a:rPr>
                            <m:t>∗</m:t>
                          </m:r>
                        </m:sup>
                      </m:sSup>
                      <m:r>
                        <a:rPr lang="en-IN" sz="2400" b="1" i="1" kern="0" smtClean="0">
                          <a:solidFill>
                            <a:schemeClr val="tx2"/>
                          </a:solidFill>
                          <a:latin typeface="Cambria Math" panose="02040503050406030204" pitchFamily="18" charset="0"/>
                          <a:cs typeface="+mn-cs"/>
                        </a:rPr>
                        <m:t>∈</m:t>
                      </m:r>
                      <m:d>
                        <m:dPr>
                          <m:begChr m:val="{"/>
                          <m:endChr m:val="}"/>
                          <m:ctrlPr>
                            <a:rPr lang="en-IN" sz="2400" b="1" i="1" kern="0" smtClean="0">
                              <a:solidFill>
                                <a:schemeClr val="tx2"/>
                              </a:solidFill>
                              <a:latin typeface="Cambria Math" panose="02040503050406030204" pitchFamily="18" charset="0"/>
                              <a:cs typeface="+mn-cs"/>
                            </a:rPr>
                          </m:ctrlPr>
                        </m:dPr>
                        <m:e>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𝑻</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𝑩</m:t>
                              </m:r>
                            </m:e>
                          </m:d>
                          <m:r>
                            <a:rPr lang="en-IN" sz="2400" b="1" i="1" kern="0" smtClean="0">
                              <a:solidFill>
                                <a:schemeClr val="tx2"/>
                              </a:solidFill>
                              <a:latin typeface="Cambria Math" panose="02040503050406030204" pitchFamily="18" charset="0"/>
                              <a:cs typeface="+mn-cs"/>
                            </a:rPr>
                            <m:t>,</m:t>
                          </m:r>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𝑴</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𝑴</m:t>
                              </m:r>
                            </m:e>
                          </m:d>
                        </m:e>
                      </m:d>
                    </m:oMath>
                  </m:oMathPara>
                </a14:m>
                <a:endParaRPr lang="en-US" sz="2400" b="1" kern="0" dirty="0">
                  <a:solidFill>
                    <a:schemeClr val="tx2"/>
                  </a:solidFill>
                  <a:latin typeface="+mn-lt"/>
                  <a:cs typeface="+mn-cs"/>
                </a:endParaRPr>
              </a:p>
            </p:txBody>
          </p:sp>
        </mc:Choice>
        <mc:Fallback xmlns="">
          <p:sp>
            <p:nvSpPr>
              <p:cNvPr id="88" name="TextBox 87"/>
              <p:cNvSpPr txBox="1">
                <a:spLocks noRot="1" noChangeAspect="1" noMove="1" noResize="1" noEditPoints="1" noAdjustHandles="1" noChangeArrowheads="1" noChangeShapeType="1" noTextEdit="1"/>
              </p:cNvSpPr>
              <p:nvPr/>
            </p:nvSpPr>
            <p:spPr>
              <a:xfrm>
                <a:off x="5562600" y="2909710"/>
                <a:ext cx="3014030" cy="461665"/>
              </a:xfrm>
              <a:prstGeom prst="rect">
                <a:avLst/>
              </a:prstGeom>
              <a:blipFill rotWithShape="0">
                <a:blip r:embed="rId14"/>
                <a:stretch>
                  <a:fillRect/>
                </a:stretch>
              </a:blipFill>
            </p:spPr>
            <p:txBody>
              <a:bodyPr/>
              <a:lstStyle/>
              <a:p>
                <a:r>
                  <a:rPr lang="en-US">
                    <a:noFill/>
                  </a:rPr>
                  <a:t> </a:t>
                </a:r>
              </a:p>
            </p:txBody>
          </p:sp>
        </mc:Fallback>
      </mc:AlternateContent>
      <p:sp>
        <p:nvSpPr>
          <p:cNvPr id="63" name="TextBox 62"/>
          <p:cNvSpPr txBox="1"/>
          <p:nvPr/>
        </p:nvSpPr>
        <p:spPr>
          <a:xfrm>
            <a:off x="5737312" y="6353872"/>
            <a:ext cx="3228769"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2"/>
                </a:solidFill>
              </a:rPr>
              <a:t>Global equal distribution</a:t>
            </a:r>
            <a:endParaRPr lang="en-US" sz="2000" b="1" kern="0" dirty="0">
              <a:solidFill>
                <a:schemeClr val="accent2"/>
              </a:solidFill>
            </a:endParaRPr>
          </a:p>
        </p:txBody>
      </p:sp>
      <mc:AlternateContent xmlns:mc="http://schemas.openxmlformats.org/markup-compatibility/2006" xmlns:a14="http://schemas.microsoft.com/office/drawing/2010/main">
        <mc:Choice Requires="a14">
          <p:sp>
            <p:nvSpPr>
              <p:cNvPr id="64" name="Rectangle 63"/>
              <p:cNvSpPr/>
              <p:nvPr/>
            </p:nvSpPr>
            <p:spPr>
              <a:xfrm>
                <a:off x="365897" y="3818749"/>
                <a:ext cx="4622836" cy="523220"/>
              </a:xfrm>
              <a:prstGeom prst="rect">
                <a:avLst/>
              </a:prstGeom>
            </p:spPr>
            <p:txBody>
              <a:bodyPr wrap="square">
                <a:spAutoFit/>
              </a:bodyPr>
              <a:lstStyle/>
              <a:p>
                <a:pPr lvl="0" eaLnBrk="0" hangingPunct="0">
                  <a:spcBef>
                    <a:spcPct val="20000"/>
                  </a:spcBef>
                </a:pPr>
                <a14:m>
                  <m:oMathPara xmlns:m="http://schemas.openxmlformats.org/officeDocument/2006/math">
                    <m:oMathParaPr>
                      <m:jc m:val="left"/>
                    </m:oMathParaPr>
                    <m:oMath xmlns:m="http://schemas.openxmlformats.org/officeDocument/2006/math">
                      <m:r>
                        <a:rPr lang="en-US" sz="2800" b="1" i="1" kern="0" smtClean="0">
                          <a:solidFill>
                            <a:prstClr val="white"/>
                          </a:solidFill>
                          <a:latin typeface="Cambria Math"/>
                        </a:rPr>
                        <m:t>𝑮</m:t>
                      </m:r>
                      <m:r>
                        <a:rPr lang="en-US" sz="2800" b="1" i="1" kern="0" smtClean="0">
                          <a:solidFill>
                            <a:prstClr val="white"/>
                          </a:solidFill>
                          <a:latin typeface="Cambria Math"/>
                        </a:rPr>
                        <m:t>=</m:t>
                      </m:r>
                      <m:d>
                        <m:dPr>
                          <m:ctrlPr>
                            <a:rPr lang="en-US" sz="2800" b="1" i="1" kern="0" smtClean="0">
                              <a:solidFill>
                                <a:prstClr val="white"/>
                              </a:solidFill>
                              <a:latin typeface="Cambria Math" panose="02040503050406030204" pitchFamily="18" charset="0"/>
                            </a:rPr>
                          </m:ctrlPr>
                        </m:dPr>
                        <m:e>
                          <m:r>
                            <a:rPr lang="en-US" sz="2800" b="1" i="1" kern="0" smtClean="0">
                              <a:solidFill>
                                <a:prstClr val="white"/>
                              </a:solidFill>
                              <a:latin typeface="Cambria Math"/>
                            </a:rPr>
                            <m:t> </m:t>
                          </m:r>
                          <m:r>
                            <a:rPr lang="en-US" sz="2800" b="1" i="1" kern="0" smtClean="0">
                              <a:solidFill>
                                <a:schemeClr val="tx1"/>
                              </a:solidFill>
                              <a:latin typeface="Cambria Math"/>
                            </a:rPr>
                            <m:t>𝑵</m:t>
                          </m:r>
                          <m:r>
                            <a:rPr lang="en-US" sz="2800" b="1" i="1" kern="0" smtClean="0">
                              <a:solidFill>
                                <a:prstClr val="white"/>
                              </a:solidFill>
                              <a:latin typeface="Cambria Math"/>
                            </a:rPr>
                            <m:t>,</m:t>
                          </m:r>
                          <m:r>
                            <a:rPr lang="en-IN" sz="2800" b="1" i="1" kern="0" smtClean="0">
                              <a:solidFill>
                                <a:prstClr val="white"/>
                              </a:solidFill>
                              <a:latin typeface="Cambria Math" panose="02040503050406030204" pitchFamily="18" charset="0"/>
                            </a:rPr>
                            <m:t>𝑹</m:t>
                          </m:r>
                          <m:r>
                            <a:rPr lang="en-IN" sz="2800" b="1" i="1" kern="0" smtClean="0">
                              <a:solidFill>
                                <a:prstClr val="white"/>
                              </a:solidFill>
                              <a:latin typeface="Cambria Math" panose="02040503050406030204" pitchFamily="18" charset="0"/>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prstClr val="white"/>
                                          </a:solidFill>
                                          <a:latin typeface="Cambria Math" panose="02040503050406030204" pitchFamily="18" charset="0"/>
                                          <a:ea typeface="Cambria Math"/>
                                        </a:rPr>
                                      </m:ctrlPr>
                                    </m:sSubPr>
                                    <m:e>
                                      <m:r>
                                        <a:rPr lang="en-US" sz="2800" b="1" i="1" kern="0">
                                          <a:solidFill>
                                            <a:prstClr val="white"/>
                                          </a:solidFill>
                                          <a:latin typeface="Cambria Math"/>
                                          <a:ea typeface="Cambria Math"/>
                                        </a:rPr>
                                        <m:t>𝓐</m:t>
                                      </m:r>
                                    </m:e>
                                    <m:sub>
                                      <m:r>
                                        <a:rPr lang="en-US" sz="2800" b="1" i="1" kern="0" smtClea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a:solidFill>
                                            <a:prstClr val="white"/>
                                          </a:solidFill>
                                          <a:latin typeface="Cambria Math" panose="02040503050406030204" pitchFamily="18" charset="0"/>
                                          <a:ea typeface="Cambria Math"/>
                                        </a:rPr>
                                      </m:ctrlPr>
                                    </m:sSubPr>
                                    <m:e>
                                      <m:r>
                                        <a:rPr lang="en-US" sz="2800" b="1" i="1" kern="0" smtClean="0">
                                          <a:solidFill>
                                            <a:prstClr val="white"/>
                                          </a:solidFill>
                                          <a:latin typeface="Cambria Math" panose="02040503050406030204" pitchFamily="18" charset="0"/>
                                          <a:ea typeface="Cambria Math" panose="02040503050406030204" pitchFamily="18" charset="0"/>
                                        </a:rPr>
                                        <m:t>𝓤</m:t>
                                      </m:r>
                                    </m:e>
                                    <m:sub>
                                      <m:r>
                                        <a:rPr lang="en-US" sz="2800" b="1" i="1" ker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IN" sz="2800" b="1" i="1" kern="0" smtClean="0">
                              <a:solidFill>
                                <a:prstClr val="white"/>
                              </a:solidFill>
                              <a:latin typeface="Cambria Math" panose="02040503050406030204" pitchFamily="18" charset="0"/>
                            </a:rPr>
                            <m:t> </m:t>
                          </m:r>
                        </m:e>
                      </m:d>
                    </m:oMath>
                  </m:oMathPara>
                </a14:m>
                <a:endParaRPr lang="en-US" sz="2800" b="1" kern="0" dirty="0">
                  <a:solidFill>
                    <a:prstClr val="white"/>
                  </a:solidFill>
                  <a:latin typeface="Century Gothic"/>
                </a:endParaRPr>
              </a:p>
            </p:txBody>
          </p:sp>
        </mc:Choice>
        <mc:Fallback xmlns="">
          <p:sp>
            <p:nvSpPr>
              <p:cNvPr id="64" name="Rectangle 63"/>
              <p:cNvSpPr>
                <a:spLocks noRot="1" noChangeAspect="1" noMove="1" noResize="1" noEditPoints="1" noAdjustHandles="1" noChangeArrowheads="1" noChangeShapeType="1" noTextEdit="1"/>
              </p:cNvSpPr>
              <p:nvPr/>
            </p:nvSpPr>
            <p:spPr>
              <a:xfrm>
                <a:off x="365897" y="3818749"/>
                <a:ext cx="4622836" cy="523220"/>
              </a:xfrm>
              <a:prstGeom prst="rect">
                <a:avLst/>
              </a:prstGeom>
              <a:blipFill rotWithShape="0">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508909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A quick recap of non-cooperative game theory</a:t>
            </a:r>
            <a:endParaRPr lang="en-US" kern="0" dirty="0">
              <a:solidFill>
                <a:schemeClr val="accent2"/>
              </a:solidFill>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36" name="Group 35"/>
          <p:cNvGrpSpPr/>
          <p:nvPr/>
        </p:nvGrpSpPr>
        <p:grpSpPr>
          <a:xfrm>
            <a:off x="1165774" y="933757"/>
            <a:ext cx="4320626" cy="2765429"/>
            <a:chOff x="1165774" y="933757"/>
            <a:chExt cx="4320626" cy="2765429"/>
          </a:xfrm>
        </p:grpSpPr>
        <p:sp>
          <p:nvSpPr>
            <p:cNvPr id="38" name="Oval 37"/>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0" name="Oval 39"/>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1" name="Oval 40"/>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2" name="Oval 41"/>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3" name="Straight Connector 42"/>
            <p:cNvCxnSpPr>
              <a:stCxn id="38" idx="6"/>
              <a:endCxn id="42"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4" name="Straight Connector 43"/>
            <p:cNvCxnSpPr>
              <a:stCxn id="40" idx="6"/>
              <a:endCxn id="41"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5" name="Straight Connector 44"/>
            <p:cNvCxnSpPr>
              <a:stCxn id="40" idx="7"/>
              <a:endCxn id="39"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6" name="Straight Connector 45"/>
            <p:cNvCxnSpPr>
              <a:stCxn id="41" idx="1"/>
              <a:endCxn id="49"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7" name="Straight Connector 46"/>
            <p:cNvCxnSpPr>
              <a:stCxn id="39" idx="1"/>
              <a:endCxn id="38"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8" name="Straight Connector 47"/>
            <p:cNvCxnSpPr>
              <a:stCxn id="39" idx="6"/>
              <a:endCxn id="49"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9" name="Oval 48"/>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50" name="Straight Connector 49"/>
            <p:cNvCxnSpPr>
              <a:stCxn id="42" idx="3"/>
              <a:endCxn id="49"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TextBox 50"/>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52" name="TextBox 51"/>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3" name="TextBox 52"/>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4" name="TextBox 53"/>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5" name="TextBox 54"/>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6" name="TextBox 55"/>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8" name="TextBox 57"/>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9" name="TextBox 58"/>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60" name="TextBox 59"/>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61" name="TextBox 60"/>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grpSp>
        <p:nvGrpSpPr>
          <p:cNvPr id="72" name="Group 71"/>
          <p:cNvGrpSpPr/>
          <p:nvPr/>
        </p:nvGrpSpPr>
        <p:grpSpPr>
          <a:xfrm>
            <a:off x="4883030" y="3610692"/>
            <a:ext cx="3727570" cy="2732693"/>
            <a:chOff x="4883030" y="3610692"/>
            <a:chExt cx="3727570" cy="2732693"/>
          </a:xfrm>
        </p:grpSpPr>
        <p:sp>
          <p:nvSpPr>
            <p:cNvPr id="2" name="Rectangle 1"/>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4" name="Straight Connector 3"/>
            <p:cNvCxnSpPr>
              <a:stCxn id="2" idx="0"/>
              <a:endCxn id="2"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62" name="Straight Connector 61"/>
            <p:cNvCxnSpPr>
              <a:stCxn id="2" idx="1"/>
              <a:endCxn id="2"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68" name="TextBox 67"/>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69" name="TextBox 68"/>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0" name="TextBox 69"/>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1" name="TextBox 70"/>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80" name="TextBox 79"/>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𝟏𝟐</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𝟏𝟐</m:t>
                          </m:r>
                        </m:e>
                      </m:d>
                    </m:oMath>
                  </m:oMathPara>
                </a14:m>
                <a:endParaRPr lang="en-US" sz="2400" b="1" kern="0" dirty="0">
                  <a:cs typeface="+mn-cs"/>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𝟏𝟐</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𝟐𝟎</m:t>
                          </m:r>
                        </m:e>
                      </m:d>
                    </m:oMath>
                  </m:oMathPara>
                </a14:m>
                <a:endParaRPr lang="en-US" sz="2400" b="1" kern="0" dirty="0">
                  <a:cs typeface="+mn-cs"/>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𝟏𝟐</m:t>
                          </m:r>
                        </m:e>
                      </m:d>
                    </m:oMath>
                  </m:oMathPara>
                </a14:m>
                <a:endParaRPr lang="en-US" sz="2400" b="1" kern="0" dirty="0">
                  <a:cs typeface="+mn-cs"/>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7385184" y="5713953"/>
                <a:ext cx="1193532"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𝟗</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𝟏𝟑</m:t>
                          </m:r>
                        </m:e>
                      </m:d>
                    </m:oMath>
                  </m:oMathPara>
                </a14:m>
                <a:endParaRPr lang="en-US" sz="2400" b="1" kern="0" dirty="0">
                  <a:cs typeface="+mn-cs"/>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7385184" y="5713953"/>
                <a:ext cx="1193532" cy="461665"/>
              </a:xfrm>
              <a:prstGeom prst="rect">
                <a:avLst/>
              </a:prstGeom>
              <a:blipFill rotWithShape="0">
                <a:blip r:embed="rId9"/>
                <a:stretch>
                  <a:fillRect/>
                </a:stretch>
              </a:blipFill>
            </p:spPr>
            <p:txBody>
              <a:bodyPr/>
              <a:lstStyle/>
              <a:p>
                <a:r>
                  <a:rPr lang="en-US">
                    <a:noFill/>
                  </a:rPr>
                  <a:t> </a:t>
                </a:r>
              </a:p>
            </p:txBody>
          </p:sp>
        </mc:Fallback>
      </mc:AlternateContent>
      <p:sp>
        <p:nvSpPr>
          <p:cNvPr id="87" name="TextBox 86"/>
          <p:cNvSpPr txBox="1"/>
          <p:nvPr/>
        </p:nvSpPr>
        <p:spPr>
          <a:xfrm>
            <a:off x="5911237" y="6347111"/>
            <a:ext cx="2884123"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2"/>
                </a:solidFill>
              </a:rPr>
              <a:t>Edge-wise distribution</a:t>
            </a:r>
            <a:endParaRPr lang="en-US" sz="2000" b="1" kern="0" dirty="0">
              <a:solidFill>
                <a:schemeClr val="accent2"/>
              </a:solidFill>
            </a:endParaRPr>
          </a:p>
        </p:txBody>
      </p:sp>
      <mc:AlternateContent xmlns:mc="http://schemas.openxmlformats.org/markup-compatibility/2006" xmlns:a14="http://schemas.microsoft.com/office/drawing/2010/main">
        <mc:Choice Requires="a14">
          <p:sp>
            <p:nvSpPr>
              <p:cNvPr id="73" name="TextBox 72"/>
              <p:cNvSpPr txBox="1"/>
              <p:nvPr/>
            </p:nvSpPr>
            <p:spPr>
              <a:xfrm>
                <a:off x="644713" y="4426824"/>
                <a:ext cx="4257873" cy="509178"/>
              </a:xfrm>
              <a:prstGeom prst="rect">
                <a:avLst/>
              </a:prstGeom>
            </p:spPr>
            <p:txBody>
              <a:bodyPr wrap="square" rtlCol="0">
                <a:spAutoFit/>
              </a:bodyPr>
              <a:lstStyle/>
              <a:p>
                <a:pPr eaLnBrk="0" fontAlgn="base" hangingPunct="0">
                  <a:spcBef>
                    <a:spcPct val="20000"/>
                  </a:spcBef>
                  <a:spcAft>
                    <a:spcPct val="0"/>
                  </a:spcAft>
                </a:pPr>
                <a:r>
                  <a:rPr lang="en-IN" sz="2400" b="1" kern="0" dirty="0"/>
                  <a:t>Notation: </a:t>
                </a:r>
                <a14:m>
                  <m:oMath xmlns:m="http://schemas.openxmlformats.org/officeDocument/2006/math">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𝟏</m:t>
                            </m:r>
                          </m:sub>
                        </m:sSub>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𝒂</m:t>
                            </m:r>
                          </m:e>
                        </m:d>
                        <m:r>
                          <a:rPr lang="en-IN" sz="2400" b="1" i="1" kern="0" smtClean="0">
                            <a:latin typeface="Cambria Math" panose="02040503050406030204" pitchFamily="18" charset="0"/>
                          </a:rPr>
                          <m:t>,−</m:t>
                        </m:r>
                        <m:sSub>
                          <m:sSubPr>
                            <m:ctrlPr>
                              <a:rPr lang="en-IN" sz="2400" b="1" i="1" kern="0">
                                <a:latin typeface="Cambria Math" panose="02040503050406030204" pitchFamily="18" charset="0"/>
                              </a:rPr>
                            </m:ctrlPr>
                          </m:sSubPr>
                          <m:e>
                            <m:r>
                              <a:rPr lang="en-IN" sz="2400" b="1" i="1" ker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𝟐</m:t>
                            </m:r>
                          </m:sub>
                        </m:sSub>
                        <m:d>
                          <m:dPr>
                            <m:ctrlPr>
                              <a:rPr lang="en-IN" sz="2400" b="1" i="1" kern="0">
                                <a:latin typeface="Cambria Math" panose="02040503050406030204" pitchFamily="18" charset="0"/>
                              </a:rPr>
                            </m:ctrlPr>
                          </m:dPr>
                          <m:e>
                            <m:r>
                              <a:rPr lang="en-IN" sz="2400" b="1" i="1" kern="0" smtClean="0">
                                <a:latin typeface="Cambria Math" panose="02040503050406030204" pitchFamily="18" charset="0"/>
                              </a:rPr>
                              <m:t>𝒂</m:t>
                            </m:r>
                          </m:e>
                        </m:d>
                      </m:e>
                    </m:d>
                  </m:oMath>
                </a14:m>
                <a:endParaRPr lang="en-US" sz="2400" b="1" kern="0" dirty="0"/>
              </a:p>
            </p:txBody>
          </p:sp>
        </mc:Choice>
        <mc:Fallback xmlns="">
          <p:sp>
            <p:nvSpPr>
              <p:cNvPr id="73" name="TextBox 72"/>
              <p:cNvSpPr txBox="1">
                <a:spLocks noRot="1" noChangeAspect="1" noMove="1" noResize="1" noEditPoints="1" noAdjustHandles="1" noChangeArrowheads="1" noChangeShapeType="1" noTextEdit="1"/>
              </p:cNvSpPr>
              <p:nvPr/>
            </p:nvSpPr>
            <p:spPr>
              <a:xfrm>
                <a:off x="644713" y="4426824"/>
                <a:ext cx="4257873" cy="509178"/>
              </a:xfrm>
              <a:prstGeom prst="rect">
                <a:avLst/>
              </a:prstGeom>
              <a:blipFill rotWithShape="0">
                <a:blip r:embed="rId10"/>
                <a:stretch>
                  <a:fillRect l="-2292" t="-5952" b="-20238"/>
                </a:stretch>
              </a:blipFill>
            </p:spPr>
            <p:txBody>
              <a:bodyPr/>
              <a:lstStyle/>
              <a:p>
                <a:r>
                  <a:rPr lang="en-US">
                    <a:noFill/>
                  </a:rPr>
                  <a:t> </a:t>
                </a:r>
              </a:p>
            </p:txBody>
          </p:sp>
        </mc:Fallback>
      </mc:AlternateContent>
      <p:cxnSp>
        <p:nvCxnSpPr>
          <p:cNvPr id="74" name="Straight Arrow Connector 73"/>
          <p:cNvCxnSpPr/>
          <p:nvPr/>
        </p:nvCxnSpPr>
        <p:spPr bwMode="auto">
          <a:xfrm flipH="1">
            <a:off x="2657532" y="4860655"/>
            <a:ext cx="0" cy="458373"/>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cxnSp>
        <p:nvCxnSpPr>
          <p:cNvPr id="76" name="Straight Arrow Connector 75"/>
          <p:cNvCxnSpPr/>
          <p:nvPr/>
        </p:nvCxnSpPr>
        <p:spPr bwMode="auto">
          <a:xfrm>
            <a:off x="3849415" y="4861828"/>
            <a:ext cx="0" cy="457200"/>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pic>
        <p:nvPicPr>
          <p:cNvPr id="78" name="Picture 7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686" y="5439492"/>
            <a:ext cx="527170" cy="576372"/>
          </a:xfrm>
          <a:prstGeom prst="rect">
            <a:avLst/>
          </a:prstGeom>
        </p:spPr>
      </p:pic>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031" y="5439492"/>
            <a:ext cx="530769" cy="580308"/>
          </a:xfrm>
          <a:prstGeom prst="rect">
            <a:avLst/>
          </a:prstGeom>
        </p:spPr>
      </p:pic>
      <mc:AlternateContent xmlns:mc="http://schemas.openxmlformats.org/markup-compatibility/2006" xmlns:a14="http://schemas.microsoft.com/office/drawing/2010/main">
        <mc:Choice Requires="a14">
          <p:sp>
            <p:nvSpPr>
              <p:cNvPr id="85" name="TextBox 84"/>
              <p:cNvSpPr txBox="1"/>
              <p:nvPr/>
            </p:nvSpPr>
            <p:spPr>
              <a:xfrm>
                <a:off x="568512" y="5024735"/>
                <a:ext cx="1869888" cy="461665"/>
              </a:xfrm>
              <a:prstGeom prst="rect">
                <a:avLst/>
              </a:prstGeom>
            </p:spPr>
            <p:txBody>
              <a:bodyPr wrap="square" rtlCol="0">
                <a:spAutoFit/>
              </a:bodyPr>
              <a:lstStyle/>
              <a:p>
                <a:pP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𝒂</m:t>
                      </m:r>
                      <m:r>
                        <a:rPr lang="en-IN" sz="2400" b="1" i="1" kern="0" smtClean="0">
                          <a:latin typeface="Cambria Math" panose="02040503050406030204" pitchFamily="18" charset="0"/>
                        </a:rPr>
                        <m:t>=</m:t>
                      </m:r>
                      <m:d>
                        <m:dPr>
                          <m:ctrlPr>
                            <a:rPr lang="en-IN" sz="2400" b="1" i="1" kern="0" smtClean="0">
                              <a:latin typeface="Cambria Math" panose="02040503050406030204" pitchFamily="18" charset="0"/>
                            </a:rPr>
                          </m:ctrlPr>
                        </m:dPr>
                        <m:e>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𝟏</m:t>
                              </m:r>
                            </m:sub>
                          </m:sSub>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𝟐</m:t>
                              </m:r>
                            </m:sub>
                          </m:sSub>
                        </m:e>
                      </m:d>
                    </m:oMath>
                  </m:oMathPara>
                </a14:m>
                <a:endParaRPr lang="en-US" sz="2400" b="1" kern="0" dirty="0"/>
              </a:p>
            </p:txBody>
          </p:sp>
        </mc:Choice>
        <mc:Fallback xmlns="">
          <p:sp>
            <p:nvSpPr>
              <p:cNvPr id="85" name="TextBox 84"/>
              <p:cNvSpPr txBox="1">
                <a:spLocks noRot="1" noChangeAspect="1" noMove="1" noResize="1" noEditPoints="1" noAdjustHandles="1" noChangeArrowheads="1" noChangeShapeType="1" noTextEdit="1"/>
              </p:cNvSpPr>
              <p:nvPr/>
            </p:nvSpPr>
            <p:spPr>
              <a:xfrm>
                <a:off x="568512" y="5024735"/>
                <a:ext cx="1869888" cy="461665"/>
              </a:xfrm>
              <a:prstGeom prst="rect">
                <a:avLst/>
              </a:prstGeom>
              <a:blipFill rotWithShape="0">
                <a:blip r:embed="rId11"/>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6" name="TextBox 85"/>
              <p:cNvSpPr txBox="1"/>
              <p:nvPr/>
            </p:nvSpPr>
            <p:spPr>
              <a:xfrm>
                <a:off x="4909922" y="951181"/>
                <a:ext cx="4157878" cy="1945148"/>
              </a:xfrm>
              <a:prstGeom prst="rect">
                <a:avLst/>
              </a:prstGeom>
            </p:spPr>
            <p:txBody>
              <a:bodyPr wrap="square" rtlCol="0">
                <a:spAutoFit/>
              </a:bodyPr>
              <a:lstStyle/>
              <a:p>
                <a:pPr algn="ctr" eaLnBrk="0" fontAlgn="base" hangingPunct="0">
                  <a:spcBef>
                    <a:spcPct val="20000"/>
                  </a:spcBef>
                  <a:spcAft>
                    <a:spcPct val="0"/>
                  </a:spcAft>
                </a:pPr>
                <a:r>
                  <a:rPr lang="en-IN" sz="2800" b="1" u="sng" kern="0" dirty="0">
                    <a:solidFill>
                      <a:schemeClr val="tx2"/>
                    </a:solidFill>
                  </a:rPr>
                  <a:t>Nash equilibrium</a:t>
                </a:r>
              </a:p>
              <a:p>
                <a:pPr algn="ctr" eaLnBrk="0" fontAlgn="base" hangingPunct="0">
                  <a:spcBef>
                    <a:spcPct val="20000"/>
                  </a:spcBef>
                  <a:spcAft>
                    <a:spcPct val="0"/>
                  </a:spcAft>
                </a:pPr>
                <a:r>
                  <a:rPr lang="en-IN" sz="2200" b="1" kern="0" dirty="0"/>
                  <a:t>An action profile </a:t>
                </a:r>
                <a14:m>
                  <m:oMath xmlns:m="http://schemas.openxmlformats.org/officeDocument/2006/math">
                    <m:sSup>
                      <m:sSupPr>
                        <m:ctrlPr>
                          <a:rPr lang="en-IN" sz="2200" b="1" i="1" kern="0" smtClean="0">
                            <a:latin typeface="Cambria Math" panose="02040503050406030204" pitchFamily="18" charset="0"/>
                          </a:rPr>
                        </m:ctrlPr>
                      </m:sSupPr>
                      <m:e>
                        <m:r>
                          <a:rPr lang="en-IN" sz="2200" b="1" i="1" kern="0" smtClean="0">
                            <a:latin typeface="Cambria Math" panose="02040503050406030204" pitchFamily="18" charset="0"/>
                          </a:rPr>
                          <m:t>𝒂</m:t>
                        </m:r>
                      </m:e>
                      <m:sup>
                        <m:r>
                          <a:rPr lang="en-IN" sz="2200" b="1" i="1" kern="0" smtClean="0">
                            <a:latin typeface="Cambria Math" panose="02040503050406030204" pitchFamily="18" charset="0"/>
                          </a:rPr>
                          <m:t>∗</m:t>
                        </m:r>
                      </m:sup>
                    </m:sSup>
                    <m:r>
                      <a:rPr lang="en-IN" sz="2200" b="1" i="1" kern="0" smtClean="0">
                        <a:latin typeface="Cambria Math" panose="02040503050406030204" pitchFamily="18" charset="0"/>
                      </a:rPr>
                      <m:t>=</m:t>
                    </m:r>
                    <m:d>
                      <m:dPr>
                        <m:ctrlPr>
                          <a:rPr lang="en-IN" sz="2200" b="1" i="1" kern="0" smtClean="0">
                            <a:latin typeface="Cambria Math" panose="02040503050406030204" pitchFamily="18" charset="0"/>
                          </a:rPr>
                        </m:ctrlPr>
                      </m:dPr>
                      <m:e>
                        <m:sSubSup>
                          <m:sSubSupPr>
                            <m:ctrlPr>
                              <a:rPr lang="en-IN" sz="2200" b="1" i="1" kern="0" smtClean="0">
                                <a:latin typeface="Cambria Math" panose="02040503050406030204" pitchFamily="18" charset="0"/>
                              </a:rPr>
                            </m:ctrlPr>
                          </m:sSubSup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𝟏</m:t>
                            </m:r>
                          </m:sub>
                          <m:sup>
                            <m:r>
                              <a:rPr lang="en-IN" sz="2200" b="1" i="1" kern="0" smtClean="0">
                                <a:latin typeface="Cambria Math" panose="02040503050406030204" pitchFamily="18" charset="0"/>
                              </a:rPr>
                              <m:t>∗</m:t>
                            </m:r>
                          </m:sup>
                        </m:sSubSup>
                        <m:r>
                          <a:rPr lang="en-IN" sz="2200" b="1" i="1" kern="0" smtClean="0">
                            <a:latin typeface="Cambria Math" panose="02040503050406030204" pitchFamily="18" charset="0"/>
                          </a:rPr>
                          <m:t>,</m:t>
                        </m:r>
                        <m:sSubSup>
                          <m:sSubSupPr>
                            <m:ctrlPr>
                              <a:rPr lang="en-IN" sz="2200" b="1" i="1" kern="0" smtClean="0">
                                <a:latin typeface="Cambria Math" panose="02040503050406030204" pitchFamily="18" charset="0"/>
                              </a:rPr>
                            </m:ctrlPr>
                          </m:sSubSup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𝟐</m:t>
                            </m:r>
                          </m:sub>
                          <m:sup>
                            <m:r>
                              <a:rPr lang="en-IN" sz="2200" b="1" i="1" kern="0" smtClean="0">
                                <a:latin typeface="Cambria Math" panose="02040503050406030204" pitchFamily="18" charset="0"/>
                              </a:rPr>
                              <m:t>∗</m:t>
                            </m:r>
                          </m:sup>
                        </m:sSubSup>
                      </m:e>
                    </m:d>
                  </m:oMath>
                </a14:m>
                <a:r>
                  <a:rPr lang="en-IN" sz="2200" b="1" kern="0" dirty="0"/>
                  <a:t> where no player has an incentive to unilaterally change their action.</a:t>
                </a:r>
              </a:p>
            </p:txBody>
          </p:sp>
        </mc:Choice>
        <mc:Fallback xmlns="">
          <p:sp>
            <p:nvSpPr>
              <p:cNvPr id="86" name="TextBox 85"/>
              <p:cNvSpPr txBox="1">
                <a:spLocks noRot="1" noChangeAspect="1" noMove="1" noResize="1" noEditPoints="1" noAdjustHandles="1" noChangeArrowheads="1" noChangeShapeType="1" noTextEdit="1"/>
              </p:cNvSpPr>
              <p:nvPr/>
            </p:nvSpPr>
            <p:spPr>
              <a:xfrm>
                <a:off x="4909922" y="951181"/>
                <a:ext cx="4157878" cy="1945148"/>
              </a:xfrm>
              <a:prstGeom prst="rect">
                <a:avLst/>
              </a:prstGeom>
              <a:blipFill rotWithShape="0">
                <a:blip r:embed="rId12"/>
                <a:stretch>
                  <a:fillRect l="-1025" t="-3135" b="-5643"/>
                </a:stretch>
              </a:blipFill>
            </p:spPr>
            <p:txBody>
              <a:bodyPr/>
              <a:lstStyle/>
              <a:p>
                <a:r>
                  <a:rPr lang="en-US">
                    <a:noFill/>
                  </a:rPr>
                  <a:t> </a:t>
                </a:r>
              </a:p>
            </p:txBody>
          </p:sp>
        </mc:Fallback>
      </mc:AlternateContent>
      <p:sp>
        <p:nvSpPr>
          <p:cNvPr id="63" name="TextBox 62"/>
          <p:cNvSpPr txBox="1"/>
          <p:nvPr/>
        </p:nvSpPr>
        <p:spPr>
          <a:xfrm>
            <a:off x="2594525" y="2400607"/>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2"/>
                </a:solidFill>
              </a:rPr>
              <a:t>7</a:t>
            </a:r>
            <a:r>
              <a:rPr lang="en-US" sz="2400" b="1" kern="0" dirty="0">
                <a:solidFill>
                  <a:schemeClr val="accent2"/>
                </a:solidFill>
                <a:latin typeface="+mn-lt"/>
                <a:cs typeface="+mn-cs"/>
              </a:rPr>
              <a:t>+7</a:t>
            </a:r>
          </a:p>
        </p:txBody>
      </p:sp>
      <mc:AlternateContent xmlns:mc="http://schemas.openxmlformats.org/markup-compatibility/2006" xmlns:a14="http://schemas.microsoft.com/office/drawing/2010/main">
        <mc:Choice Requires="a14">
          <p:sp>
            <p:nvSpPr>
              <p:cNvPr id="64" name="Rectangle 63"/>
              <p:cNvSpPr/>
              <p:nvPr/>
            </p:nvSpPr>
            <p:spPr>
              <a:xfrm>
                <a:off x="365897" y="3818749"/>
                <a:ext cx="4622836" cy="523220"/>
              </a:xfrm>
              <a:prstGeom prst="rect">
                <a:avLst/>
              </a:prstGeom>
            </p:spPr>
            <p:txBody>
              <a:bodyPr wrap="square">
                <a:spAutoFit/>
              </a:bodyPr>
              <a:lstStyle/>
              <a:p>
                <a:pPr lvl="0" eaLnBrk="0" hangingPunct="0">
                  <a:spcBef>
                    <a:spcPct val="20000"/>
                  </a:spcBef>
                </a:pPr>
                <a14:m>
                  <m:oMathPara xmlns:m="http://schemas.openxmlformats.org/officeDocument/2006/math">
                    <m:oMathParaPr>
                      <m:jc m:val="left"/>
                    </m:oMathParaPr>
                    <m:oMath xmlns:m="http://schemas.openxmlformats.org/officeDocument/2006/math">
                      <m:r>
                        <a:rPr lang="en-US" sz="2800" b="1" i="1" kern="0" smtClean="0">
                          <a:solidFill>
                            <a:prstClr val="white"/>
                          </a:solidFill>
                          <a:latin typeface="Cambria Math"/>
                        </a:rPr>
                        <m:t>𝑮</m:t>
                      </m:r>
                      <m:r>
                        <a:rPr lang="en-US" sz="2800" b="1" i="1" kern="0" smtClean="0">
                          <a:solidFill>
                            <a:prstClr val="white"/>
                          </a:solidFill>
                          <a:latin typeface="Cambria Math"/>
                        </a:rPr>
                        <m:t>=</m:t>
                      </m:r>
                      <m:d>
                        <m:dPr>
                          <m:ctrlPr>
                            <a:rPr lang="en-US" sz="2800" b="1" i="1" kern="0" smtClean="0">
                              <a:solidFill>
                                <a:prstClr val="white"/>
                              </a:solidFill>
                              <a:latin typeface="Cambria Math" panose="02040503050406030204" pitchFamily="18" charset="0"/>
                            </a:rPr>
                          </m:ctrlPr>
                        </m:dPr>
                        <m:e>
                          <m:r>
                            <a:rPr lang="en-US" sz="2800" b="1" i="1" kern="0" smtClean="0">
                              <a:solidFill>
                                <a:prstClr val="white"/>
                              </a:solidFill>
                              <a:latin typeface="Cambria Math"/>
                            </a:rPr>
                            <m:t> </m:t>
                          </m:r>
                          <m:r>
                            <a:rPr lang="en-US" sz="2800" b="1" i="1" kern="0" smtClean="0">
                              <a:solidFill>
                                <a:schemeClr val="tx1"/>
                              </a:solidFill>
                              <a:latin typeface="Cambria Math"/>
                            </a:rPr>
                            <m:t>𝑵</m:t>
                          </m:r>
                          <m:r>
                            <a:rPr lang="en-US" sz="2800" b="1" i="1" kern="0" smtClean="0">
                              <a:solidFill>
                                <a:prstClr val="white"/>
                              </a:solidFill>
                              <a:latin typeface="Cambria Math"/>
                            </a:rPr>
                            <m:t>,</m:t>
                          </m:r>
                          <m:r>
                            <a:rPr lang="en-IN" sz="2800" b="1" i="1" kern="0" smtClean="0">
                              <a:solidFill>
                                <a:prstClr val="white"/>
                              </a:solidFill>
                              <a:latin typeface="Cambria Math" panose="02040503050406030204" pitchFamily="18" charset="0"/>
                            </a:rPr>
                            <m:t>𝑹</m:t>
                          </m:r>
                          <m:r>
                            <a:rPr lang="en-IN" sz="2800" b="1" i="1" kern="0" smtClean="0">
                              <a:solidFill>
                                <a:prstClr val="white"/>
                              </a:solidFill>
                              <a:latin typeface="Cambria Math" panose="02040503050406030204" pitchFamily="18" charset="0"/>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prstClr val="white"/>
                                          </a:solidFill>
                                          <a:latin typeface="Cambria Math" panose="02040503050406030204" pitchFamily="18" charset="0"/>
                                          <a:ea typeface="Cambria Math"/>
                                        </a:rPr>
                                      </m:ctrlPr>
                                    </m:sSubPr>
                                    <m:e>
                                      <m:r>
                                        <a:rPr lang="en-US" sz="2800" b="1" i="1" kern="0">
                                          <a:solidFill>
                                            <a:prstClr val="white"/>
                                          </a:solidFill>
                                          <a:latin typeface="Cambria Math"/>
                                          <a:ea typeface="Cambria Math"/>
                                        </a:rPr>
                                        <m:t>𝓐</m:t>
                                      </m:r>
                                    </m:e>
                                    <m:sub>
                                      <m:r>
                                        <a:rPr lang="en-US" sz="2800" b="1" i="1" kern="0" smtClea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a:solidFill>
                                            <a:prstClr val="white"/>
                                          </a:solidFill>
                                          <a:latin typeface="Cambria Math" panose="02040503050406030204" pitchFamily="18" charset="0"/>
                                          <a:ea typeface="Cambria Math"/>
                                        </a:rPr>
                                      </m:ctrlPr>
                                    </m:sSubPr>
                                    <m:e>
                                      <m:r>
                                        <a:rPr lang="en-US" sz="2800" b="1" i="1" kern="0" smtClean="0">
                                          <a:solidFill>
                                            <a:prstClr val="white"/>
                                          </a:solidFill>
                                          <a:latin typeface="Cambria Math" panose="02040503050406030204" pitchFamily="18" charset="0"/>
                                          <a:ea typeface="Cambria Math" panose="02040503050406030204" pitchFamily="18" charset="0"/>
                                        </a:rPr>
                                        <m:t>𝓤</m:t>
                                      </m:r>
                                    </m:e>
                                    <m:sub>
                                      <m:r>
                                        <a:rPr lang="en-US" sz="2800" b="1" i="1" ker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IN" sz="2800" b="1" i="1" kern="0" smtClean="0">
                              <a:solidFill>
                                <a:prstClr val="white"/>
                              </a:solidFill>
                              <a:latin typeface="Cambria Math" panose="02040503050406030204" pitchFamily="18" charset="0"/>
                            </a:rPr>
                            <m:t> </m:t>
                          </m:r>
                        </m:e>
                      </m:d>
                    </m:oMath>
                  </m:oMathPara>
                </a14:m>
                <a:endParaRPr lang="en-US" sz="2800" b="1" kern="0" dirty="0">
                  <a:solidFill>
                    <a:prstClr val="white"/>
                  </a:solidFill>
                  <a:latin typeface="Century Gothic"/>
                </a:endParaRPr>
              </a:p>
            </p:txBody>
          </p:sp>
        </mc:Choice>
        <mc:Fallback xmlns="">
          <p:sp>
            <p:nvSpPr>
              <p:cNvPr id="64" name="Rectangle 63"/>
              <p:cNvSpPr>
                <a:spLocks noRot="1" noChangeAspect="1" noMove="1" noResize="1" noEditPoints="1" noAdjustHandles="1" noChangeArrowheads="1" noChangeShapeType="1" noTextEdit="1"/>
              </p:cNvSpPr>
              <p:nvPr/>
            </p:nvSpPr>
            <p:spPr>
              <a:xfrm>
                <a:off x="365897" y="3818749"/>
                <a:ext cx="4622836" cy="523220"/>
              </a:xfrm>
              <a:prstGeom prst="rect">
                <a:avLst/>
              </a:prstGeom>
              <a:blipFill rotWithShape="0">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265288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A quick recap of non-cooperative game theory</a:t>
            </a:r>
            <a:endParaRPr lang="en-US" kern="0" dirty="0">
              <a:solidFill>
                <a:schemeClr val="accent2"/>
              </a:solidFill>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36" name="Group 35"/>
          <p:cNvGrpSpPr/>
          <p:nvPr/>
        </p:nvGrpSpPr>
        <p:grpSpPr>
          <a:xfrm>
            <a:off x="1165774" y="933757"/>
            <a:ext cx="4320626" cy="2765429"/>
            <a:chOff x="1165774" y="933757"/>
            <a:chExt cx="4320626" cy="2765429"/>
          </a:xfrm>
        </p:grpSpPr>
        <p:sp>
          <p:nvSpPr>
            <p:cNvPr id="38" name="Oval 37"/>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0" name="Oval 39"/>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1" name="Oval 40"/>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2" name="Oval 41"/>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3" name="Straight Connector 42"/>
            <p:cNvCxnSpPr>
              <a:stCxn id="38" idx="6"/>
              <a:endCxn id="42"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4" name="Straight Connector 43"/>
            <p:cNvCxnSpPr>
              <a:stCxn id="40" idx="6"/>
              <a:endCxn id="41"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5" name="Straight Connector 44"/>
            <p:cNvCxnSpPr>
              <a:stCxn id="40" idx="7"/>
              <a:endCxn id="39"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6" name="Straight Connector 45"/>
            <p:cNvCxnSpPr>
              <a:stCxn id="41" idx="1"/>
              <a:endCxn id="49"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7" name="Straight Connector 46"/>
            <p:cNvCxnSpPr>
              <a:stCxn id="39" idx="1"/>
              <a:endCxn id="38"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8" name="Straight Connector 47"/>
            <p:cNvCxnSpPr>
              <a:stCxn id="39" idx="6"/>
              <a:endCxn id="49"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9" name="Oval 48"/>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50" name="Straight Connector 49"/>
            <p:cNvCxnSpPr>
              <a:stCxn id="42" idx="3"/>
              <a:endCxn id="49"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TextBox 50"/>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52" name="TextBox 51"/>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3" name="TextBox 52"/>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4" name="TextBox 53"/>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5" name="TextBox 54"/>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6" name="TextBox 55"/>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8" name="TextBox 57"/>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9" name="TextBox 58"/>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60" name="TextBox 59"/>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61" name="TextBox 60"/>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grpSp>
        <p:nvGrpSpPr>
          <p:cNvPr id="72" name="Group 71"/>
          <p:cNvGrpSpPr/>
          <p:nvPr/>
        </p:nvGrpSpPr>
        <p:grpSpPr>
          <a:xfrm>
            <a:off x="4883030" y="3610692"/>
            <a:ext cx="3727570" cy="2732693"/>
            <a:chOff x="4883030" y="3610692"/>
            <a:chExt cx="3727570" cy="2732693"/>
          </a:xfrm>
        </p:grpSpPr>
        <p:sp>
          <p:nvSpPr>
            <p:cNvPr id="2" name="Rectangle 1"/>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4" name="Straight Connector 3"/>
            <p:cNvCxnSpPr>
              <a:stCxn id="2" idx="0"/>
              <a:endCxn id="2"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62" name="Straight Connector 61"/>
            <p:cNvCxnSpPr>
              <a:stCxn id="2" idx="1"/>
              <a:endCxn id="2"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68" name="TextBox 67"/>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69" name="TextBox 68"/>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0" name="TextBox 69"/>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1" name="TextBox 70"/>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80" name="TextBox 79"/>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𝟏𝟐</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𝟏𝟐</m:t>
                          </m:r>
                        </m:e>
                      </m:d>
                    </m:oMath>
                  </m:oMathPara>
                </a14:m>
                <a:endParaRPr lang="en-US" sz="2400" b="1" kern="0" dirty="0">
                  <a:solidFill>
                    <a:schemeClr val="tx2"/>
                  </a:solidFill>
                  <a:cs typeface="+mn-cs"/>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𝟏𝟐</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𝟐𝟎</m:t>
                          </m:r>
                        </m:e>
                      </m:d>
                    </m:oMath>
                  </m:oMathPara>
                </a14:m>
                <a:endParaRPr lang="en-US" sz="2400" b="1" kern="0" dirty="0">
                  <a:cs typeface="+mn-cs"/>
                </a:endParaRPr>
              </a:p>
            </p:txBody>
          </p:sp>
        </mc:Choice>
        <mc:Fallback xmlns="">
          <p:sp>
            <p:nvSpPr>
              <p:cNvPr id="81" name="TextBox 80"/>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𝟏𝟐</m:t>
                          </m:r>
                        </m:e>
                      </m:d>
                    </m:oMath>
                  </m:oMathPara>
                </a14:m>
                <a:endParaRPr lang="en-US" sz="2400" b="1" kern="0" dirty="0">
                  <a:cs typeface="+mn-cs"/>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p:cNvSpPr txBox="1"/>
              <p:nvPr/>
            </p:nvSpPr>
            <p:spPr>
              <a:xfrm>
                <a:off x="7385184" y="5713953"/>
                <a:ext cx="1193532"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𝟗</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𝟏𝟑</m:t>
                          </m:r>
                        </m:e>
                      </m:d>
                    </m:oMath>
                  </m:oMathPara>
                </a14:m>
                <a:endParaRPr lang="en-US" sz="2400" b="1" kern="0" dirty="0">
                  <a:cs typeface="+mn-cs"/>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7385184" y="5713953"/>
                <a:ext cx="1193532"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644713" y="4426824"/>
                <a:ext cx="4257873" cy="509178"/>
              </a:xfrm>
              <a:prstGeom prst="rect">
                <a:avLst/>
              </a:prstGeom>
            </p:spPr>
            <p:txBody>
              <a:bodyPr wrap="square" rtlCol="0">
                <a:spAutoFit/>
              </a:bodyPr>
              <a:lstStyle/>
              <a:p>
                <a:pPr eaLnBrk="0" fontAlgn="base" hangingPunct="0">
                  <a:spcBef>
                    <a:spcPct val="20000"/>
                  </a:spcBef>
                  <a:spcAft>
                    <a:spcPct val="0"/>
                  </a:spcAft>
                </a:pPr>
                <a:r>
                  <a:rPr lang="en-IN" sz="2400" b="1" kern="0" dirty="0"/>
                  <a:t>Notation: </a:t>
                </a:r>
                <a14:m>
                  <m:oMath xmlns:m="http://schemas.openxmlformats.org/officeDocument/2006/math">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𝟏</m:t>
                            </m:r>
                          </m:sub>
                        </m:sSub>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𝒂</m:t>
                            </m:r>
                          </m:e>
                        </m:d>
                        <m:r>
                          <a:rPr lang="en-IN" sz="2400" b="1" i="1" kern="0" smtClean="0">
                            <a:latin typeface="Cambria Math" panose="02040503050406030204" pitchFamily="18" charset="0"/>
                          </a:rPr>
                          <m:t>,−</m:t>
                        </m:r>
                        <m:sSub>
                          <m:sSubPr>
                            <m:ctrlPr>
                              <a:rPr lang="en-IN" sz="2400" b="1" i="1" kern="0">
                                <a:latin typeface="Cambria Math" panose="02040503050406030204" pitchFamily="18" charset="0"/>
                              </a:rPr>
                            </m:ctrlPr>
                          </m:sSubPr>
                          <m:e>
                            <m:r>
                              <a:rPr lang="en-IN" sz="2400" b="1" i="1" kern="0">
                                <a:latin typeface="Cambria Math" panose="02040503050406030204" pitchFamily="18" charset="0"/>
                                <a:ea typeface="Cambria Math" panose="02040503050406030204" pitchFamily="18" charset="0"/>
                              </a:rPr>
                              <m:t>𝓤</m:t>
                            </m:r>
                          </m:e>
                          <m:sub>
                            <m:r>
                              <a:rPr lang="en-IN" sz="2400" b="1" i="1" kern="0" smtClean="0">
                                <a:latin typeface="Cambria Math" panose="02040503050406030204" pitchFamily="18" charset="0"/>
                              </a:rPr>
                              <m:t>𝟐</m:t>
                            </m:r>
                          </m:sub>
                        </m:sSub>
                        <m:d>
                          <m:dPr>
                            <m:ctrlPr>
                              <a:rPr lang="en-IN" sz="2400" b="1" i="1" kern="0">
                                <a:latin typeface="Cambria Math" panose="02040503050406030204" pitchFamily="18" charset="0"/>
                              </a:rPr>
                            </m:ctrlPr>
                          </m:dPr>
                          <m:e>
                            <m:r>
                              <a:rPr lang="en-IN" sz="2400" b="1" i="1" kern="0" smtClean="0">
                                <a:latin typeface="Cambria Math" panose="02040503050406030204" pitchFamily="18" charset="0"/>
                              </a:rPr>
                              <m:t>𝒂</m:t>
                            </m:r>
                          </m:e>
                        </m:d>
                      </m:e>
                    </m:d>
                  </m:oMath>
                </a14:m>
                <a:endParaRPr lang="en-US" sz="2400" b="1" kern="0" dirty="0"/>
              </a:p>
            </p:txBody>
          </p:sp>
        </mc:Choice>
        <mc:Fallback xmlns="">
          <p:sp>
            <p:nvSpPr>
              <p:cNvPr id="74" name="TextBox 73"/>
              <p:cNvSpPr txBox="1">
                <a:spLocks noRot="1" noChangeAspect="1" noMove="1" noResize="1" noEditPoints="1" noAdjustHandles="1" noChangeArrowheads="1" noChangeShapeType="1" noTextEdit="1"/>
              </p:cNvSpPr>
              <p:nvPr/>
            </p:nvSpPr>
            <p:spPr>
              <a:xfrm>
                <a:off x="644713" y="4426824"/>
                <a:ext cx="4257873" cy="509178"/>
              </a:xfrm>
              <a:prstGeom prst="rect">
                <a:avLst/>
              </a:prstGeom>
              <a:blipFill rotWithShape="0">
                <a:blip r:embed="rId10"/>
                <a:stretch>
                  <a:fillRect l="-2292" t="-5952" b="-20238"/>
                </a:stretch>
              </a:blipFill>
            </p:spPr>
            <p:txBody>
              <a:bodyPr/>
              <a:lstStyle/>
              <a:p>
                <a:r>
                  <a:rPr lang="en-US">
                    <a:noFill/>
                  </a:rPr>
                  <a:t> </a:t>
                </a:r>
              </a:p>
            </p:txBody>
          </p:sp>
        </mc:Fallback>
      </mc:AlternateContent>
      <p:cxnSp>
        <p:nvCxnSpPr>
          <p:cNvPr id="76" name="Straight Arrow Connector 75"/>
          <p:cNvCxnSpPr/>
          <p:nvPr/>
        </p:nvCxnSpPr>
        <p:spPr bwMode="auto">
          <a:xfrm flipH="1">
            <a:off x="2657532" y="4860655"/>
            <a:ext cx="0" cy="458373"/>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cxnSp>
        <p:nvCxnSpPr>
          <p:cNvPr id="78" name="Straight Arrow Connector 77"/>
          <p:cNvCxnSpPr/>
          <p:nvPr/>
        </p:nvCxnSpPr>
        <p:spPr bwMode="auto">
          <a:xfrm>
            <a:off x="3849415" y="4861828"/>
            <a:ext cx="0" cy="457200"/>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pic>
        <p:nvPicPr>
          <p:cNvPr id="79" name="Picture 7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686" y="5439492"/>
            <a:ext cx="527170" cy="576372"/>
          </a:xfrm>
          <a:prstGeom prst="rect">
            <a:avLst/>
          </a:prstGeom>
        </p:spPr>
      </p:pic>
      <p:pic>
        <p:nvPicPr>
          <p:cNvPr id="86" name="Picture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4031" y="5439492"/>
            <a:ext cx="530769" cy="580308"/>
          </a:xfrm>
          <a:prstGeom prst="rect">
            <a:avLst/>
          </a:prstGeom>
        </p:spPr>
      </p:pic>
      <mc:AlternateContent xmlns:mc="http://schemas.openxmlformats.org/markup-compatibility/2006" xmlns:a14="http://schemas.microsoft.com/office/drawing/2010/main">
        <mc:Choice Requires="a14">
          <p:sp>
            <p:nvSpPr>
              <p:cNvPr id="87" name="TextBox 86"/>
              <p:cNvSpPr txBox="1"/>
              <p:nvPr/>
            </p:nvSpPr>
            <p:spPr>
              <a:xfrm>
                <a:off x="568512" y="5024735"/>
                <a:ext cx="1869888" cy="461665"/>
              </a:xfrm>
              <a:prstGeom prst="rect">
                <a:avLst/>
              </a:prstGeom>
            </p:spPr>
            <p:txBody>
              <a:bodyPr wrap="square" rtlCol="0">
                <a:spAutoFit/>
              </a:bodyPr>
              <a:lstStyle/>
              <a:p>
                <a:pP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𝒂</m:t>
                      </m:r>
                      <m:r>
                        <a:rPr lang="en-IN" sz="2400" b="1" i="1" kern="0" smtClean="0">
                          <a:latin typeface="Cambria Math" panose="02040503050406030204" pitchFamily="18" charset="0"/>
                        </a:rPr>
                        <m:t>=</m:t>
                      </m:r>
                      <m:d>
                        <m:dPr>
                          <m:ctrlPr>
                            <a:rPr lang="en-IN" sz="2400" b="1" i="1" kern="0" smtClean="0">
                              <a:latin typeface="Cambria Math" panose="02040503050406030204" pitchFamily="18" charset="0"/>
                            </a:rPr>
                          </m:ctrlPr>
                        </m:dPr>
                        <m:e>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𝟏</m:t>
                              </m:r>
                            </m:sub>
                          </m:sSub>
                          <m:r>
                            <a:rPr lang="en-IN" sz="2400" b="1" i="1" kern="0" smtClean="0">
                              <a:latin typeface="Cambria Math" panose="02040503050406030204" pitchFamily="18" charset="0"/>
                            </a:rPr>
                            <m:t>,</m:t>
                          </m:r>
                          <m:sSub>
                            <m:sSubPr>
                              <m:ctrlPr>
                                <a:rPr lang="en-IN" sz="2400" b="1" i="1" kern="0" smtClean="0">
                                  <a:latin typeface="Cambria Math" panose="02040503050406030204" pitchFamily="18" charset="0"/>
                                </a:rPr>
                              </m:ctrlPr>
                            </m:sSubPr>
                            <m:e>
                              <m:r>
                                <a:rPr lang="en-IN" sz="2400" b="1" i="1" kern="0" smtClean="0">
                                  <a:latin typeface="Cambria Math" panose="02040503050406030204" pitchFamily="18" charset="0"/>
                                </a:rPr>
                                <m:t>𝒂</m:t>
                              </m:r>
                            </m:e>
                            <m:sub>
                              <m:r>
                                <a:rPr lang="en-IN" sz="2400" b="1" i="1" kern="0" smtClean="0">
                                  <a:latin typeface="Cambria Math" panose="02040503050406030204" pitchFamily="18" charset="0"/>
                                </a:rPr>
                                <m:t>𝟐</m:t>
                              </m:r>
                            </m:sub>
                          </m:sSub>
                        </m:e>
                      </m:d>
                    </m:oMath>
                  </m:oMathPara>
                </a14:m>
                <a:endParaRPr lang="en-US" sz="2400" b="1" kern="0" dirty="0"/>
              </a:p>
            </p:txBody>
          </p:sp>
        </mc:Choice>
        <mc:Fallback xmlns="">
          <p:sp>
            <p:nvSpPr>
              <p:cNvPr id="87" name="TextBox 86"/>
              <p:cNvSpPr txBox="1">
                <a:spLocks noRot="1" noChangeAspect="1" noMove="1" noResize="1" noEditPoints="1" noAdjustHandles="1" noChangeArrowheads="1" noChangeShapeType="1" noTextEdit="1"/>
              </p:cNvSpPr>
              <p:nvPr/>
            </p:nvSpPr>
            <p:spPr>
              <a:xfrm>
                <a:off x="568512" y="5024735"/>
                <a:ext cx="1869888" cy="461665"/>
              </a:xfrm>
              <a:prstGeom prst="rect">
                <a:avLst/>
              </a:prstGeom>
              <a:blipFill rotWithShape="0">
                <a:blip r:embed="rId11"/>
                <a:stretch>
                  <a:fillRect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8" name="TextBox 87"/>
              <p:cNvSpPr txBox="1"/>
              <p:nvPr/>
            </p:nvSpPr>
            <p:spPr>
              <a:xfrm>
                <a:off x="4909922" y="951181"/>
                <a:ext cx="4157878" cy="1945148"/>
              </a:xfrm>
              <a:prstGeom prst="rect">
                <a:avLst/>
              </a:prstGeom>
            </p:spPr>
            <p:txBody>
              <a:bodyPr wrap="square" rtlCol="0">
                <a:spAutoFit/>
              </a:bodyPr>
              <a:lstStyle/>
              <a:p>
                <a:pPr algn="ctr" eaLnBrk="0" fontAlgn="base" hangingPunct="0">
                  <a:spcBef>
                    <a:spcPct val="20000"/>
                  </a:spcBef>
                  <a:spcAft>
                    <a:spcPct val="0"/>
                  </a:spcAft>
                </a:pPr>
                <a:r>
                  <a:rPr lang="en-IN" sz="2800" b="1" u="sng" kern="0" dirty="0">
                    <a:solidFill>
                      <a:schemeClr val="tx2"/>
                    </a:solidFill>
                  </a:rPr>
                  <a:t>Nash equilibrium</a:t>
                </a:r>
              </a:p>
              <a:p>
                <a:pPr algn="ctr" eaLnBrk="0" fontAlgn="base" hangingPunct="0">
                  <a:spcBef>
                    <a:spcPct val="20000"/>
                  </a:spcBef>
                  <a:spcAft>
                    <a:spcPct val="0"/>
                  </a:spcAft>
                </a:pPr>
                <a:r>
                  <a:rPr lang="en-IN" sz="2200" b="1" kern="0" dirty="0"/>
                  <a:t>An action profile </a:t>
                </a:r>
                <a14:m>
                  <m:oMath xmlns:m="http://schemas.openxmlformats.org/officeDocument/2006/math">
                    <m:sSup>
                      <m:sSupPr>
                        <m:ctrlPr>
                          <a:rPr lang="en-IN" sz="2200" b="1" i="1" kern="0" smtClean="0">
                            <a:latin typeface="Cambria Math" panose="02040503050406030204" pitchFamily="18" charset="0"/>
                          </a:rPr>
                        </m:ctrlPr>
                      </m:sSupPr>
                      <m:e>
                        <m:r>
                          <a:rPr lang="en-IN" sz="2200" b="1" i="1" kern="0" smtClean="0">
                            <a:latin typeface="Cambria Math" panose="02040503050406030204" pitchFamily="18" charset="0"/>
                          </a:rPr>
                          <m:t>𝒂</m:t>
                        </m:r>
                      </m:e>
                      <m:sup>
                        <m:r>
                          <a:rPr lang="en-IN" sz="2200" b="1" i="1" kern="0" smtClean="0">
                            <a:latin typeface="Cambria Math" panose="02040503050406030204" pitchFamily="18" charset="0"/>
                          </a:rPr>
                          <m:t>∗</m:t>
                        </m:r>
                      </m:sup>
                    </m:sSup>
                    <m:r>
                      <a:rPr lang="en-IN" sz="2200" b="1" i="1" kern="0" smtClean="0">
                        <a:latin typeface="Cambria Math" panose="02040503050406030204" pitchFamily="18" charset="0"/>
                      </a:rPr>
                      <m:t>=</m:t>
                    </m:r>
                    <m:d>
                      <m:dPr>
                        <m:ctrlPr>
                          <a:rPr lang="en-IN" sz="2200" b="1" i="1" kern="0" smtClean="0">
                            <a:latin typeface="Cambria Math" panose="02040503050406030204" pitchFamily="18" charset="0"/>
                          </a:rPr>
                        </m:ctrlPr>
                      </m:dPr>
                      <m:e>
                        <m:sSubSup>
                          <m:sSubSupPr>
                            <m:ctrlPr>
                              <a:rPr lang="en-IN" sz="2200" b="1" i="1" kern="0" smtClean="0">
                                <a:latin typeface="Cambria Math" panose="02040503050406030204" pitchFamily="18" charset="0"/>
                              </a:rPr>
                            </m:ctrlPr>
                          </m:sSubSup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𝟏</m:t>
                            </m:r>
                          </m:sub>
                          <m:sup>
                            <m:r>
                              <a:rPr lang="en-IN" sz="2200" b="1" i="1" kern="0" smtClean="0">
                                <a:latin typeface="Cambria Math" panose="02040503050406030204" pitchFamily="18" charset="0"/>
                              </a:rPr>
                              <m:t>∗</m:t>
                            </m:r>
                          </m:sup>
                        </m:sSubSup>
                        <m:r>
                          <a:rPr lang="en-IN" sz="2200" b="1" i="1" kern="0" smtClean="0">
                            <a:latin typeface="Cambria Math" panose="02040503050406030204" pitchFamily="18" charset="0"/>
                          </a:rPr>
                          <m:t>,</m:t>
                        </m:r>
                        <m:sSubSup>
                          <m:sSubSupPr>
                            <m:ctrlPr>
                              <a:rPr lang="en-IN" sz="2200" b="1" i="1" kern="0" smtClean="0">
                                <a:latin typeface="Cambria Math" panose="02040503050406030204" pitchFamily="18" charset="0"/>
                              </a:rPr>
                            </m:ctrlPr>
                          </m:sSubSup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𝟐</m:t>
                            </m:r>
                          </m:sub>
                          <m:sup>
                            <m:r>
                              <a:rPr lang="en-IN" sz="2200" b="1" i="1" kern="0" smtClean="0">
                                <a:latin typeface="Cambria Math" panose="02040503050406030204" pitchFamily="18" charset="0"/>
                              </a:rPr>
                              <m:t>∗</m:t>
                            </m:r>
                          </m:sup>
                        </m:sSubSup>
                      </m:e>
                    </m:d>
                  </m:oMath>
                </a14:m>
                <a:r>
                  <a:rPr lang="en-IN" sz="2200" b="1" kern="0" dirty="0"/>
                  <a:t> where no player has an incentive to unilaterally change their action.</a:t>
                </a:r>
              </a:p>
            </p:txBody>
          </p:sp>
        </mc:Choice>
        <mc:Fallback xmlns="">
          <p:sp>
            <p:nvSpPr>
              <p:cNvPr id="88" name="TextBox 87"/>
              <p:cNvSpPr txBox="1">
                <a:spLocks noRot="1" noChangeAspect="1" noMove="1" noResize="1" noEditPoints="1" noAdjustHandles="1" noChangeArrowheads="1" noChangeShapeType="1" noTextEdit="1"/>
              </p:cNvSpPr>
              <p:nvPr/>
            </p:nvSpPr>
            <p:spPr>
              <a:xfrm>
                <a:off x="4909922" y="951181"/>
                <a:ext cx="4157878" cy="1945148"/>
              </a:xfrm>
              <a:prstGeom prst="rect">
                <a:avLst/>
              </a:prstGeom>
              <a:blipFill rotWithShape="0">
                <a:blip r:embed="rId6"/>
                <a:stretch>
                  <a:fillRect l="-1025" t="-3135" b="-56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TextBox 88"/>
              <p:cNvSpPr txBox="1"/>
              <p:nvPr/>
            </p:nvSpPr>
            <p:spPr>
              <a:xfrm>
                <a:off x="5571836" y="2909710"/>
                <a:ext cx="196989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lang="en-IN" sz="2400" b="1" i="1" kern="0" smtClean="0">
                              <a:solidFill>
                                <a:schemeClr val="tx2"/>
                              </a:solidFill>
                              <a:latin typeface="Cambria Math" panose="02040503050406030204" pitchFamily="18" charset="0"/>
                              <a:cs typeface="+mn-cs"/>
                            </a:rPr>
                          </m:ctrlPr>
                        </m:sSupPr>
                        <m:e>
                          <m:r>
                            <a:rPr lang="en-IN" sz="2400" b="1" i="1" kern="0" smtClean="0">
                              <a:solidFill>
                                <a:schemeClr val="tx2"/>
                              </a:solidFill>
                              <a:latin typeface="Cambria Math" panose="02040503050406030204" pitchFamily="18" charset="0"/>
                              <a:cs typeface="+mn-cs"/>
                            </a:rPr>
                            <m:t>𝒂</m:t>
                          </m:r>
                        </m:e>
                        <m:sup>
                          <m:r>
                            <a:rPr lang="en-IN" sz="2400" b="1" i="1" kern="0" smtClean="0">
                              <a:solidFill>
                                <a:schemeClr val="tx2"/>
                              </a:solidFill>
                              <a:latin typeface="Cambria Math" panose="02040503050406030204" pitchFamily="18" charset="0"/>
                              <a:cs typeface="+mn-cs"/>
                            </a:rPr>
                            <m:t>∗</m:t>
                          </m:r>
                        </m:sup>
                      </m:sSup>
                      <m:r>
                        <a:rPr lang="en-IN" sz="2400" b="1" i="1" kern="0" smtClean="0">
                          <a:solidFill>
                            <a:schemeClr val="tx2"/>
                          </a:solidFill>
                          <a:latin typeface="Cambria Math" panose="02040503050406030204" pitchFamily="18" charset="0"/>
                          <a:cs typeface="+mn-cs"/>
                        </a:rPr>
                        <m:t>∈</m:t>
                      </m:r>
                      <m:d>
                        <m:dPr>
                          <m:begChr m:val="{"/>
                          <m:endChr m:val="}"/>
                          <m:ctrlPr>
                            <a:rPr lang="en-IN" sz="2400" b="1" i="1" kern="0" smtClean="0">
                              <a:solidFill>
                                <a:schemeClr val="tx2"/>
                              </a:solidFill>
                              <a:latin typeface="Cambria Math" panose="02040503050406030204" pitchFamily="18" charset="0"/>
                              <a:cs typeface="+mn-cs"/>
                            </a:rPr>
                          </m:ctrlPr>
                        </m:dPr>
                        <m:e>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𝑻</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𝑩</m:t>
                              </m:r>
                            </m:e>
                          </m:d>
                        </m:e>
                      </m:d>
                    </m:oMath>
                  </m:oMathPara>
                </a14:m>
                <a:endParaRPr lang="en-US" sz="2400" b="1" kern="0" dirty="0">
                  <a:solidFill>
                    <a:schemeClr val="tx2"/>
                  </a:solidFill>
                  <a:latin typeface="+mn-lt"/>
                  <a:cs typeface="+mn-cs"/>
                </a:endParaRPr>
              </a:p>
            </p:txBody>
          </p:sp>
        </mc:Choice>
        <mc:Fallback xmlns="">
          <p:sp>
            <p:nvSpPr>
              <p:cNvPr id="89" name="TextBox 88"/>
              <p:cNvSpPr txBox="1">
                <a:spLocks noRot="1" noChangeAspect="1" noMove="1" noResize="1" noEditPoints="1" noAdjustHandles="1" noChangeArrowheads="1" noChangeShapeType="1" noTextEdit="1"/>
              </p:cNvSpPr>
              <p:nvPr/>
            </p:nvSpPr>
            <p:spPr>
              <a:xfrm>
                <a:off x="5571836" y="2909710"/>
                <a:ext cx="1969898" cy="461665"/>
              </a:xfrm>
              <a:prstGeom prst="rect">
                <a:avLst/>
              </a:prstGeom>
              <a:blipFill rotWithShape="0">
                <a:blip r:embed="rId12"/>
                <a:stretch>
                  <a:fillRect/>
                </a:stretch>
              </a:blipFill>
            </p:spPr>
            <p:txBody>
              <a:bodyPr/>
              <a:lstStyle/>
              <a:p>
                <a:r>
                  <a:rPr lang="en-US">
                    <a:noFill/>
                  </a:rPr>
                  <a:t> </a:t>
                </a:r>
              </a:p>
            </p:txBody>
          </p:sp>
        </mc:Fallback>
      </mc:AlternateContent>
      <p:sp>
        <p:nvSpPr>
          <p:cNvPr id="63" name="TextBox 62"/>
          <p:cNvSpPr txBox="1"/>
          <p:nvPr/>
        </p:nvSpPr>
        <p:spPr>
          <a:xfrm>
            <a:off x="2594525" y="2400607"/>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2"/>
                </a:solidFill>
              </a:rPr>
              <a:t>7</a:t>
            </a:r>
            <a:r>
              <a:rPr lang="en-US" sz="2400" b="1" kern="0" dirty="0">
                <a:solidFill>
                  <a:schemeClr val="accent2"/>
                </a:solidFill>
                <a:latin typeface="+mn-lt"/>
                <a:cs typeface="+mn-cs"/>
              </a:rPr>
              <a:t>+7</a:t>
            </a:r>
          </a:p>
        </p:txBody>
      </p:sp>
      <p:sp>
        <p:nvSpPr>
          <p:cNvPr id="64" name="TextBox 63"/>
          <p:cNvSpPr txBox="1"/>
          <p:nvPr/>
        </p:nvSpPr>
        <p:spPr>
          <a:xfrm>
            <a:off x="5911237" y="6347111"/>
            <a:ext cx="2884123"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2"/>
                </a:solidFill>
              </a:rPr>
              <a:t>Edge-wise distribution</a:t>
            </a:r>
            <a:endParaRPr lang="en-US" sz="2000" b="1" kern="0" dirty="0">
              <a:solidFill>
                <a:schemeClr val="accent2"/>
              </a:solidFill>
            </a:endParaRPr>
          </a:p>
        </p:txBody>
      </p:sp>
      <mc:AlternateContent xmlns:mc="http://schemas.openxmlformats.org/markup-compatibility/2006" xmlns:a14="http://schemas.microsoft.com/office/drawing/2010/main">
        <mc:Choice Requires="a14">
          <p:sp>
            <p:nvSpPr>
              <p:cNvPr id="65" name="Rectangle 64"/>
              <p:cNvSpPr/>
              <p:nvPr/>
            </p:nvSpPr>
            <p:spPr>
              <a:xfrm>
                <a:off x="365897" y="3818749"/>
                <a:ext cx="4622836" cy="523220"/>
              </a:xfrm>
              <a:prstGeom prst="rect">
                <a:avLst/>
              </a:prstGeom>
            </p:spPr>
            <p:txBody>
              <a:bodyPr wrap="square">
                <a:spAutoFit/>
              </a:bodyPr>
              <a:lstStyle/>
              <a:p>
                <a:pPr lvl="0" eaLnBrk="0" hangingPunct="0">
                  <a:spcBef>
                    <a:spcPct val="20000"/>
                  </a:spcBef>
                </a:pPr>
                <a14:m>
                  <m:oMathPara xmlns:m="http://schemas.openxmlformats.org/officeDocument/2006/math">
                    <m:oMathParaPr>
                      <m:jc m:val="left"/>
                    </m:oMathParaPr>
                    <m:oMath xmlns:m="http://schemas.openxmlformats.org/officeDocument/2006/math">
                      <m:r>
                        <a:rPr lang="en-US" sz="2800" b="1" i="1" kern="0" smtClean="0">
                          <a:solidFill>
                            <a:prstClr val="white"/>
                          </a:solidFill>
                          <a:latin typeface="Cambria Math"/>
                        </a:rPr>
                        <m:t>𝑮</m:t>
                      </m:r>
                      <m:r>
                        <a:rPr lang="en-US" sz="2800" b="1" i="1" kern="0" smtClean="0">
                          <a:solidFill>
                            <a:prstClr val="white"/>
                          </a:solidFill>
                          <a:latin typeface="Cambria Math"/>
                        </a:rPr>
                        <m:t>=</m:t>
                      </m:r>
                      <m:d>
                        <m:dPr>
                          <m:ctrlPr>
                            <a:rPr lang="en-US" sz="2800" b="1" i="1" kern="0" smtClean="0">
                              <a:solidFill>
                                <a:prstClr val="white"/>
                              </a:solidFill>
                              <a:latin typeface="Cambria Math" panose="02040503050406030204" pitchFamily="18" charset="0"/>
                            </a:rPr>
                          </m:ctrlPr>
                        </m:dPr>
                        <m:e>
                          <m:r>
                            <a:rPr lang="en-US" sz="2800" b="1" i="1" kern="0" smtClean="0">
                              <a:solidFill>
                                <a:prstClr val="white"/>
                              </a:solidFill>
                              <a:latin typeface="Cambria Math"/>
                            </a:rPr>
                            <m:t> </m:t>
                          </m:r>
                          <m:r>
                            <a:rPr lang="en-US" sz="2800" b="1" i="1" kern="0" smtClean="0">
                              <a:solidFill>
                                <a:schemeClr val="tx1"/>
                              </a:solidFill>
                              <a:latin typeface="Cambria Math"/>
                            </a:rPr>
                            <m:t>𝑵</m:t>
                          </m:r>
                          <m:r>
                            <a:rPr lang="en-US" sz="2800" b="1" i="1" kern="0" smtClean="0">
                              <a:solidFill>
                                <a:prstClr val="white"/>
                              </a:solidFill>
                              <a:latin typeface="Cambria Math"/>
                            </a:rPr>
                            <m:t>,</m:t>
                          </m:r>
                          <m:r>
                            <a:rPr lang="en-IN" sz="2800" b="1" i="1" kern="0" smtClean="0">
                              <a:solidFill>
                                <a:prstClr val="white"/>
                              </a:solidFill>
                              <a:latin typeface="Cambria Math" panose="02040503050406030204" pitchFamily="18" charset="0"/>
                            </a:rPr>
                            <m:t>𝑹</m:t>
                          </m:r>
                          <m:r>
                            <a:rPr lang="en-IN" sz="2800" b="1" i="1" kern="0" smtClean="0">
                              <a:solidFill>
                                <a:prstClr val="white"/>
                              </a:solidFill>
                              <a:latin typeface="Cambria Math" panose="02040503050406030204" pitchFamily="18" charset="0"/>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prstClr val="white"/>
                                          </a:solidFill>
                                          <a:latin typeface="Cambria Math" panose="02040503050406030204" pitchFamily="18" charset="0"/>
                                          <a:ea typeface="Cambria Math"/>
                                        </a:rPr>
                                      </m:ctrlPr>
                                    </m:sSubPr>
                                    <m:e>
                                      <m:r>
                                        <a:rPr lang="en-US" sz="2800" b="1" i="1" kern="0">
                                          <a:solidFill>
                                            <a:prstClr val="white"/>
                                          </a:solidFill>
                                          <a:latin typeface="Cambria Math"/>
                                          <a:ea typeface="Cambria Math"/>
                                        </a:rPr>
                                        <m:t>𝓐</m:t>
                                      </m:r>
                                    </m:e>
                                    <m:sub>
                                      <m:r>
                                        <a:rPr lang="en-US" sz="2800" b="1" i="1" kern="0" smtClea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a:solidFill>
                                            <a:prstClr val="white"/>
                                          </a:solidFill>
                                          <a:latin typeface="Cambria Math" panose="02040503050406030204" pitchFamily="18" charset="0"/>
                                          <a:ea typeface="Cambria Math"/>
                                        </a:rPr>
                                      </m:ctrlPr>
                                    </m:sSubPr>
                                    <m:e>
                                      <m:r>
                                        <a:rPr lang="en-US" sz="2800" b="1" i="1" kern="0" smtClean="0">
                                          <a:solidFill>
                                            <a:prstClr val="white"/>
                                          </a:solidFill>
                                          <a:latin typeface="Cambria Math" panose="02040503050406030204" pitchFamily="18" charset="0"/>
                                          <a:ea typeface="Cambria Math" panose="02040503050406030204" pitchFamily="18" charset="0"/>
                                        </a:rPr>
                                        <m:t>𝓤</m:t>
                                      </m:r>
                                    </m:e>
                                    <m:sub>
                                      <m:r>
                                        <a:rPr lang="en-US" sz="2800" b="1" i="1" ker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IN" sz="2800" b="1" i="1" kern="0" smtClean="0">
                              <a:solidFill>
                                <a:prstClr val="white"/>
                              </a:solidFill>
                              <a:latin typeface="Cambria Math" panose="02040503050406030204" pitchFamily="18" charset="0"/>
                            </a:rPr>
                            <m:t> </m:t>
                          </m:r>
                        </m:e>
                      </m:d>
                    </m:oMath>
                  </m:oMathPara>
                </a14:m>
                <a:endParaRPr lang="en-US" sz="2800" b="1" kern="0" dirty="0">
                  <a:solidFill>
                    <a:prstClr val="white"/>
                  </a:solidFill>
                  <a:latin typeface="Century Gothic"/>
                </a:endParaRPr>
              </a:p>
            </p:txBody>
          </p:sp>
        </mc:Choice>
        <mc:Fallback xmlns="">
          <p:sp>
            <p:nvSpPr>
              <p:cNvPr id="65" name="Rectangle 64"/>
              <p:cNvSpPr>
                <a:spLocks noRot="1" noChangeAspect="1" noMove="1" noResize="1" noEditPoints="1" noAdjustHandles="1" noChangeArrowheads="1" noChangeShapeType="1" noTextEdit="1"/>
              </p:cNvSpPr>
              <p:nvPr/>
            </p:nvSpPr>
            <p:spPr>
              <a:xfrm>
                <a:off x="365897" y="3818749"/>
                <a:ext cx="4622836" cy="523220"/>
              </a:xfrm>
              <a:prstGeom prst="rect">
                <a:avLst/>
              </a:prstGeom>
              <a:blipFill rotWithShape="0">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922723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Measures of Efficiency</a:t>
            </a:r>
            <a:endParaRPr lang="en-US" kern="0" dirty="0">
              <a:solidFill>
                <a:schemeClr val="accent2"/>
              </a:solidFill>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36" name="Group 35"/>
          <p:cNvGrpSpPr/>
          <p:nvPr/>
        </p:nvGrpSpPr>
        <p:grpSpPr>
          <a:xfrm>
            <a:off x="1165774" y="933757"/>
            <a:ext cx="4320626" cy="2765429"/>
            <a:chOff x="1165774" y="933757"/>
            <a:chExt cx="4320626" cy="2765429"/>
          </a:xfrm>
        </p:grpSpPr>
        <p:sp>
          <p:nvSpPr>
            <p:cNvPr id="38" name="Oval 37"/>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0" name="Oval 39"/>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1" name="Oval 40"/>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2" name="Oval 41"/>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3" name="Straight Connector 42"/>
            <p:cNvCxnSpPr>
              <a:stCxn id="38" idx="6"/>
              <a:endCxn id="42"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4" name="Straight Connector 43"/>
            <p:cNvCxnSpPr>
              <a:stCxn id="40" idx="6"/>
              <a:endCxn id="41"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5" name="Straight Connector 44"/>
            <p:cNvCxnSpPr>
              <a:stCxn id="40" idx="7"/>
              <a:endCxn id="39"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6" name="Straight Connector 45"/>
            <p:cNvCxnSpPr>
              <a:stCxn id="41" idx="1"/>
              <a:endCxn id="49"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7" name="Straight Connector 46"/>
            <p:cNvCxnSpPr>
              <a:stCxn id="39" idx="1"/>
              <a:endCxn id="38"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8" name="Straight Connector 47"/>
            <p:cNvCxnSpPr>
              <a:stCxn id="39" idx="6"/>
              <a:endCxn id="49"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9" name="Oval 48"/>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50" name="Straight Connector 49"/>
            <p:cNvCxnSpPr>
              <a:stCxn id="42" idx="3"/>
              <a:endCxn id="49"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TextBox 50"/>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52" name="TextBox 51"/>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3" name="TextBox 52"/>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4" name="TextBox 53"/>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5" name="TextBox 54"/>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6" name="TextBox 55"/>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8" name="TextBox 57"/>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9" name="TextBox 58"/>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60" name="TextBox 59"/>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61" name="TextBox 60"/>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88" name="TextBox 87"/>
              <p:cNvSpPr txBox="1"/>
              <p:nvPr/>
            </p:nvSpPr>
            <p:spPr>
              <a:xfrm>
                <a:off x="4909922" y="951181"/>
                <a:ext cx="4157878" cy="2014590"/>
              </a:xfrm>
              <a:prstGeom prst="rect">
                <a:avLst/>
              </a:prstGeom>
            </p:spPr>
            <p:txBody>
              <a:bodyPr wrap="square" rtlCol="0">
                <a:spAutoFit/>
              </a:bodyPr>
              <a:lstStyle/>
              <a:p>
                <a:pPr algn="ctr" eaLnBrk="0" fontAlgn="base" hangingPunct="0">
                  <a:spcBef>
                    <a:spcPct val="20000"/>
                  </a:spcBef>
                  <a:spcAft>
                    <a:spcPct val="0"/>
                  </a:spcAft>
                </a:pPr>
                <a:r>
                  <a:rPr lang="en-IN" sz="2800" b="1" u="sng" kern="0" dirty="0">
                    <a:solidFill>
                      <a:schemeClr val="tx2"/>
                    </a:solidFill>
                  </a:rPr>
                  <a:t>Price of Anarchy</a:t>
                </a:r>
              </a:p>
              <a:p>
                <a:pPr algn="ctr" eaLnBrk="0" fontAlgn="base" hangingPunct="0">
                  <a:spcBef>
                    <a:spcPct val="20000"/>
                  </a:spcBef>
                  <a:spcAft>
                    <a:spcPct val="0"/>
                  </a:spcAft>
                </a:pPr>
                <a:endParaRPr lang="en-IN" sz="1000" b="1" i="1" kern="0" dirty="0">
                  <a:latin typeface="Cambria Math" panose="02040503050406030204" pitchFamily="18" charset="0"/>
                </a:endParaRPr>
              </a:p>
              <a:p>
                <a:pPr algn="ct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𝑷𝒐𝑨</m:t>
                      </m:r>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𝑮</m:t>
                          </m:r>
                        </m:e>
                      </m:d>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func>
                            <m:funcPr>
                              <m:ctrlPr>
                                <a:rPr lang="en-IN" sz="2400" b="1" i="1" kern="0">
                                  <a:latin typeface="Cambria Math" panose="02040503050406030204" pitchFamily="18" charset="0"/>
                                </a:rPr>
                              </m:ctrlPr>
                            </m:funcPr>
                            <m:fName>
                              <m:limLow>
                                <m:limLowPr>
                                  <m:ctrlPr>
                                    <a:rPr lang="en-IN" sz="2400" b="1" i="1" kern="0">
                                      <a:latin typeface="Cambria Math" panose="02040503050406030204" pitchFamily="18" charset="0"/>
                                    </a:rPr>
                                  </m:ctrlPr>
                                </m:limLowPr>
                                <m:e>
                                  <m:r>
                                    <m:rPr>
                                      <m:sty m:val="p"/>
                                    </m:rPr>
                                    <a:rPr lang="en-IN" sz="2400" kern="0">
                                      <a:latin typeface="Cambria Math" panose="02040503050406030204" pitchFamily="18" charset="0"/>
                                    </a:rPr>
                                    <m:t>max</m:t>
                                  </m:r>
                                </m:e>
                                <m:lim>
                                  <m:sSup>
                                    <m:sSupPr>
                                      <m:ctrlPr>
                                        <a:rPr lang="en-IN" sz="2400" b="1" i="1" kern="0">
                                          <a:latin typeface="Cambria Math" panose="02040503050406030204" pitchFamily="18" charset="0"/>
                                        </a:rPr>
                                      </m:ctrlPr>
                                    </m:sSupPr>
                                    <m:e>
                                      <m:r>
                                        <a:rPr lang="en-IN" sz="2400" b="1" i="1" kern="0">
                                          <a:latin typeface="Cambria Math" panose="02040503050406030204" pitchFamily="18" charset="0"/>
                                        </a:rPr>
                                        <m:t>𝒂</m:t>
                                      </m:r>
                                    </m:e>
                                    <m:sup>
                                      <m:r>
                                        <a:rPr lang="en-IN" sz="2400" b="1" i="1" kern="0">
                                          <a:latin typeface="Cambria Math" panose="02040503050406030204" pitchFamily="18" charset="0"/>
                                        </a:rPr>
                                        <m:t>∗</m:t>
                                      </m:r>
                                    </m:sup>
                                  </m:sSup>
                                </m:lim>
                              </m:limLow>
                            </m:fName>
                            <m:e>
                              <m:r>
                                <a:rPr lang="en-IN" sz="2400" b="1" i="1" kern="0">
                                  <a:latin typeface="Cambria Math" panose="02040503050406030204" pitchFamily="18" charset="0"/>
                                  <a:ea typeface="Cambria Math" panose="02040503050406030204" pitchFamily="18" charset="0"/>
                                </a:rPr>
                                <m:t>𝓦</m:t>
                              </m:r>
                              <m:d>
                                <m:dPr>
                                  <m:ctrlPr>
                                    <a:rPr lang="en-IN" sz="2400" b="1" i="1" kern="0">
                                      <a:latin typeface="Cambria Math" panose="02040503050406030204" pitchFamily="18" charset="0"/>
                                      <a:ea typeface="Cambria Math" panose="02040503050406030204" pitchFamily="18" charset="0"/>
                                    </a:rPr>
                                  </m:ctrlPr>
                                </m:dPr>
                                <m:e>
                                  <m:sSup>
                                    <m:sSupPr>
                                      <m:ctrlPr>
                                        <a:rPr lang="en-IN" sz="2400" b="1" i="1" kern="0">
                                          <a:latin typeface="Cambria Math" panose="02040503050406030204" pitchFamily="18" charset="0"/>
                                          <a:ea typeface="Cambria Math" panose="02040503050406030204" pitchFamily="18" charset="0"/>
                                        </a:rPr>
                                      </m:ctrlPr>
                                    </m:sSupPr>
                                    <m:e>
                                      <m:r>
                                        <a:rPr lang="en-IN" sz="2400" b="1" i="1" kern="0">
                                          <a:latin typeface="Cambria Math" panose="02040503050406030204" pitchFamily="18" charset="0"/>
                                          <a:ea typeface="Cambria Math" panose="02040503050406030204" pitchFamily="18" charset="0"/>
                                        </a:rPr>
                                        <m:t>𝒂</m:t>
                                      </m:r>
                                    </m:e>
                                    <m:sup>
                                      <m:r>
                                        <a:rPr lang="en-IN" sz="2400" b="1" i="1" kern="0">
                                          <a:latin typeface="Cambria Math" panose="02040503050406030204" pitchFamily="18" charset="0"/>
                                          <a:ea typeface="Cambria Math" panose="02040503050406030204" pitchFamily="18" charset="0"/>
                                        </a:rPr>
                                        <m:t>∗</m:t>
                                      </m:r>
                                    </m:sup>
                                  </m:sSup>
                                </m:e>
                              </m:d>
                            </m:e>
                          </m:func>
                        </m:num>
                        <m:den>
                          <m:r>
                            <a:rPr lang="en-IN" sz="2400" b="1" i="1" kern="0">
                              <a:latin typeface="Cambria Math" panose="02040503050406030204" pitchFamily="18" charset="0"/>
                              <a:ea typeface="Cambria Math" panose="02040503050406030204" pitchFamily="18" charset="0"/>
                            </a:rPr>
                            <m:t>𝓦</m:t>
                          </m:r>
                          <m:d>
                            <m:dPr>
                              <m:ctrlPr>
                                <a:rPr lang="en-IN" sz="2400" b="1" i="1" kern="0">
                                  <a:latin typeface="Cambria Math" panose="02040503050406030204" pitchFamily="18" charset="0"/>
                                  <a:ea typeface="Cambria Math" panose="02040503050406030204" pitchFamily="18" charset="0"/>
                                </a:rPr>
                              </m:ctrlPr>
                            </m:dPr>
                            <m:e>
                              <m:sSup>
                                <m:sSupPr>
                                  <m:ctrlPr>
                                    <a:rPr lang="en-IN" sz="2400" b="1" i="1" kern="0">
                                      <a:latin typeface="Cambria Math" panose="02040503050406030204" pitchFamily="18" charset="0"/>
                                      <a:ea typeface="Cambria Math" panose="02040503050406030204" pitchFamily="18" charset="0"/>
                                    </a:rPr>
                                  </m:ctrlPr>
                                </m:sSupPr>
                                <m:e>
                                  <m:r>
                                    <a:rPr lang="en-IN" sz="2400" b="1" i="1" kern="0">
                                      <a:latin typeface="Cambria Math" panose="02040503050406030204" pitchFamily="18" charset="0"/>
                                      <a:ea typeface="Cambria Math" panose="02040503050406030204" pitchFamily="18" charset="0"/>
                                    </a:rPr>
                                    <m:t>𝒂</m:t>
                                  </m:r>
                                </m:e>
                                <m:sup>
                                  <m:r>
                                    <a:rPr lang="en-IN" sz="2400" b="1" i="1" kern="0" smtClean="0">
                                      <a:latin typeface="Cambria Math" panose="02040503050406030204" pitchFamily="18" charset="0"/>
                                      <a:ea typeface="Cambria Math" panose="02040503050406030204" pitchFamily="18" charset="0"/>
                                    </a:rPr>
                                    <m:t>𝑶𝑷𝑻</m:t>
                                  </m:r>
                                </m:sup>
                              </m:sSup>
                            </m:e>
                          </m:d>
                        </m:den>
                      </m:f>
                    </m:oMath>
                  </m:oMathPara>
                </a14:m>
                <a:endParaRPr lang="en-IN" sz="2400" b="1" kern="0" dirty="0"/>
              </a:p>
              <a:p>
                <a:pPr algn="ctr" eaLnBrk="0" fontAlgn="base" hangingPunct="0">
                  <a:spcBef>
                    <a:spcPct val="20000"/>
                  </a:spcBef>
                  <a:spcAft>
                    <a:spcPct val="0"/>
                  </a:spcAft>
                </a:pPr>
                <a:r>
                  <a:rPr lang="en-IN" sz="2400" b="1" kern="0" dirty="0"/>
                  <a:t>(worst Nash equilibrium)</a:t>
                </a:r>
              </a:p>
            </p:txBody>
          </p:sp>
        </mc:Choice>
        <mc:Fallback xmlns="">
          <p:sp>
            <p:nvSpPr>
              <p:cNvPr id="88" name="TextBox 87"/>
              <p:cNvSpPr txBox="1">
                <a:spLocks noRot="1" noChangeAspect="1" noMove="1" noResize="1" noEditPoints="1" noAdjustHandles="1" noChangeArrowheads="1" noChangeShapeType="1" noTextEdit="1"/>
              </p:cNvSpPr>
              <p:nvPr/>
            </p:nvSpPr>
            <p:spPr>
              <a:xfrm>
                <a:off x="4909922" y="951181"/>
                <a:ext cx="4157878" cy="2014590"/>
              </a:xfrm>
              <a:prstGeom prst="rect">
                <a:avLst/>
              </a:prstGeom>
              <a:blipFill rotWithShape="0">
                <a:blip r:embed="rId5"/>
                <a:stretch>
                  <a:fillRect t="-3021" b="-5740"/>
                </a:stretch>
              </a:blipFill>
            </p:spPr>
            <p:txBody>
              <a:bodyPr/>
              <a:lstStyle/>
              <a:p>
                <a:r>
                  <a:rPr lang="en-US">
                    <a:noFill/>
                  </a:rPr>
                  <a:t> </a:t>
                </a:r>
              </a:p>
            </p:txBody>
          </p:sp>
        </mc:Fallback>
      </mc:AlternateContent>
      <p:grpSp>
        <p:nvGrpSpPr>
          <p:cNvPr id="63" name="Group 62"/>
          <p:cNvGrpSpPr/>
          <p:nvPr/>
        </p:nvGrpSpPr>
        <p:grpSpPr>
          <a:xfrm>
            <a:off x="4883030" y="3610692"/>
            <a:ext cx="3727570" cy="2732693"/>
            <a:chOff x="4883030" y="3610692"/>
            <a:chExt cx="3727570" cy="2732693"/>
          </a:xfrm>
        </p:grpSpPr>
        <p:sp>
          <p:nvSpPr>
            <p:cNvPr id="64" name="Rectangle 63"/>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65" name="Straight Connector 64"/>
            <p:cNvCxnSpPr>
              <a:stCxn id="64" idx="0"/>
              <a:endCxn id="64"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75" name="Straight Connector 74"/>
            <p:cNvCxnSpPr>
              <a:stCxn id="64" idx="1"/>
              <a:endCxn id="64"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85" name="TextBox 84"/>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90" name="TextBox 89"/>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91" name="TextBox 90"/>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92" name="TextBox 91"/>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93" name="TextBox 92"/>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𝟏𝟐</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𝟏𝟐</m:t>
                          </m:r>
                        </m:e>
                      </m:d>
                    </m:oMath>
                  </m:oMathPara>
                </a14:m>
                <a:endParaRPr lang="en-US" sz="2400" b="1" kern="0" dirty="0">
                  <a:solidFill>
                    <a:schemeClr val="tx2"/>
                  </a:solidFill>
                  <a:cs typeface="+mn-cs"/>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𝟏𝟔</m:t>
                          </m:r>
                        </m:e>
                      </m:d>
                    </m:oMath>
                  </m:oMathPara>
                </a14:m>
                <a:endParaRPr lang="en-US" sz="2400" b="1" kern="0" dirty="0">
                  <a:cs typeface="+mn-cs"/>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𝟏𝟒</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𝟏𝟒</m:t>
                          </m:r>
                        </m:e>
                      </m:d>
                    </m:oMath>
                  </m:oMathPara>
                </a14:m>
                <a:endParaRPr lang="en-US" sz="2400" b="1" kern="0" dirty="0">
                  <a:cs typeface="+mn-cs"/>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7293011" y="5712956"/>
                <a:ext cx="1377878"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𝟏𝟏</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𝟏𝟏</m:t>
                          </m:r>
                        </m:e>
                      </m:d>
                    </m:oMath>
                  </m:oMathPara>
                </a14:m>
                <a:endParaRPr lang="en-US" sz="2400" b="1" kern="0" dirty="0">
                  <a:solidFill>
                    <a:schemeClr val="tx2"/>
                  </a:solidFill>
                  <a:cs typeface="+mn-cs"/>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7293011" y="5712956"/>
                <a:ext cx="1377878"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16628" y="3927520"/>
                <a:ext cx="4257873" cy="1200329"/>
              </a:xfrm>
              <a:prstGeom prst="rect">
                <a:avLst/>
              </a:prstGeom>
            </p:spPr>
            <p:txBody>
              <a:bodyPr wrap="square" rtlCol="0">
                <a:spAutoFit/>
              </a:bodyPr>
              <a:lstStyle/>
              <a:p>
                <a:pPr eaLnBrk="0" fontAlgn="base" hangingPunct="0">
                  <a:spcBef>
                    <a:spcPct val="20000"/>
                  </a:spcBef>
                  <a:spcAft>
                    <a:spcPct val="0"/>
                  </a:spcAft>
                </a:pPr>
                <a:r>
                  <a:rPr lang="en-IN" sz="2400" b="1" kern="0" dirty="0"/>
                  <a:t>Notation: </a:t>
                </a:r>
                <a14:m>
                  <m:oMath xmlns:m="http://schemas.openxmlformats.org/officeDocument/2006/math">
                    <m:r>
                      <a:rPr lang="en-IN" sz="2400" b="1" i="1" kern="0" smtClean="0">
                        <a:latin typeface="Cambria Math" panose="02040503050406030204" pitchFamily="18" charset="0"/>
                        <a:ea typeface="Cambria Math" panose="02040503050406030204" pitchFamily="18" charset="0"/>
                      </a:rPr>
                      <m:t>𝓦</m:t>
                    </m:r>
                    <m:d>
                      <m:dPr>
                        <m:ctrlPr>
                          <a:rPr lang="en-IN" sz="2400" b="1" i="1" kern="0" smtClean="0">
                            <a:latin typeface="Cambria Math" panose="02040503050406030204" pitchFamily="18" charset="0"/>
                            <a:ea typeface="Cambria Math" panose="02040503050406030204" pitchFamily="18" charset="0"/>
                          </a:rPr>
                        </m:ctrlPr>
                      </m:dPr>
                      <m:e>
                        <m:r>
                          <a:rPr lang="en-IN" sz="2400" b="1" i="1" kern="0" smtClean="0">
                            <a:latin typeface="Cambria Math" panose="02040503050406030204" pitchFamily="18" charset="0"/>
                            <a:ea typeface="Cambria Math" panose="02040503050406030204" pitchFamily="18" charset="0"/>
                          </a:rPr>
                          <m:t>𝒂</m:t>
                        </m:r>
                      </m:e>
                    </m:d>
                  </m:oMath>
                </a14:m>
                <a:r>
                  <a:rPr lang="en-US" sz="2400" b="1" kern="0" dirty="0"/>
                  <a:t> denotes the cost of the network induced by action profile </a:t>
                </a:r>
                <a14:m>
                  <m:oMath xmlns:m="http://schemas.openxmlformats.org/officeDocument/2006/math">
                    <m:r>
                      <a:rPr lang="en-IN" sz="2400" b="1" i="1" kern="0" smtClean="0">
                        <a:latin typeface="Cambria Math" panose="02040503050406030204" pitchFamily="18" charset="0"/>
                      </a:rPr>
                      <m:t>𝒂</m:t>
                    </m:r>
                  </m:oMath>
                </a14:m>
                <a:endParaRPr lang="en-US" sz="2400" b="1" kern="0" dirty="0"/>
              </a:p>
            </p:txBody>
          </p:sp>
        </mc:Choice>
        <mc:Fallback xmlns="">
          <p:sp>
            <p:nvSpPr>
              <p:cNvPr id="99" name="TextBox 98"/>
              <p:cNvSpPr txBox="1">
                <a:spLocks noRot="1" noChangeAspect="1" noMove="1" noResize="1" noEditPoints="1" noAdjustHandles="1" noChangeArrowheads="1" noChangeShapeType="1" noTextEdit="1"/>
              </p:cNvSpPr>
              <p:nvPr/>
            </p:nvSpPr>
            <p:spPr>
              <a:xfrm>
                <a:off x="616628" y="3927520"/>
                <a:ext cx="4257873" cy="1200329"/>
              </a:xfrm>
              <a:prstGeom prst="rect">
                <a:avLst/>
              </a:prstGeom>
              <a:blipFill rotWithShape="0">
                <a:blip r:embed="rId10"/>
                <a:stretch>
                  <a:fillRect l="-2146" t="-4061" r="-3433"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5562600" y="2909710"/>
                <a:ext cx="301403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lang="en-IN" sz="2400" b="1" i="1" kern="0" smtClean="0">
                              <a:solidFill>
                                <a:schemeClr val="tx2"/>
                              </a:solidFill>
                              <a:latin typeface="Cambria Math" panose="02040503050406030204" pitchFamily="18" charset="0"/>
                              <a:cs typeface="+mn-cs"/>
                            </a:rPr>
                          </m:ctrlPr>
                        </m:sSupPr>
                        <m:e>
                          <m:r>
                            <a:rPr lang="en-IN" sz="2400" b="1" i="1" kern="0" smtClean="0">
                              <a:solidFill>
                                <a:schemeClr val="tx2"/>
                              </a:solidFill>
                              <a:latin typeface="Cambria Math" panose="02040503050406030204" pitchFamily="18" charset="0"/>
                              <a:cs typeface="+mn-cs"/>
                            </a:rPr>
                            <m:t>𝒂</m:t>
                          </m:r>
                        </m:e>
                        <m:sup>
                          <m:r>
                            <a:rPr lang="en-IN" sz="2400" b="1" i="1" kern="0" smtClean="0">
                              <a:solidFill>
                                <a:schemeClr val="tx2"/>
                              </a:solidFill>
                              <a:latin typeface="Cambria Math" panose="02040503050406030204" pitchFamily="18" charset="0"/>
                              <a:cs typeface="+mn-cs"/>
                            </a:rPr>
                            <m:t>∗</m:t>
                          </m:r>
                        </m:sup>
                      </m:sSup>
                      <m:r>
                        <a:rPr lang="en-IN" sz="2400" b="1" i="1" kern="0" smtClean="0">
                          <a:solidFill>
                            <a:schemeClr val="tx2"/>
                          </a:solidFill>
                          <a:latin typeface="Cambria Math" panose="02040503050406030204" pitchFamily="18" charset="0"/>
                          <a:cs typeface="+mn-cs"/>
                        </a:rPr>
                        <m:t>∈</m:t>
                      </m:r>
                      <m:d>
                        <m:dPr>
                          <m:begChr m:val="{"/>
                          <m:endChr m:val="}"/>
                          <m:ctrlPr>
                            <a:rPr lang="en-IN" sz="2400" b="1" i="1" kern="0" smtClean="0">
                              <a:solidFill>
                                <a:schemeClr val="tx2"/>
                              </a:solidFill>
                              <a:latin typeface="Cambria Math" panose="02040503050406030204" pitchFamily="18" charset="0"/>
                              <a:cs typeface="+mn-cs"/>
                            </a:rPr>
                          </m:ctrlPr>
                        </m:dPr>
                        <m:e>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𝑻</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𝑩</m:t>
                              </m:r>
                            </m:e>
                          </m:d>
                          <m:r>
                            <a:rPr lang="en-IN" sz="2400" b="1" i="1" kern="0" smtClean="0">
                              <a:solidFill>
                                <a:schemeClr val="tx2"/>
                              </a:solidFill>
                              <a:latin typeface="Cambria Math" panose="02040503050406030204" pitchFamily="18" charset="0"/>
                              <a:cs typeface="+mn-cs"/>
                            </a:rPr>
                            <m:t>,</m:t>
                          </m:r>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𝑴</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𝑴</m:t>
                              </m:r>
                            </m:e>
                          </m:d>
                        </m:e>
                      </m:d>
                    </m:oMath>
                  </m:oMathPara>
                </a14:m>
                <a:endParaRPr lang="en-US" sz="2400" b="1" kern="0" dirty="0">
                  <a:solidFill>
                    <a:schemeClr val="tx2"/>
                  </a:solidFill>
                  <a:latin typeface="+mn-lt"/>
                  <a:cs typeface="+mn-c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5562600" y="2909710"/>
                <a:ext cx="3014030"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45331" y="5472041"/>
                <a:ext cx="2400465"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𝑷𝒐𝑨</m:t>
                      </m:r>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r>
                            <a:rPr lang="en-IN" sz="2400" b="1" i="1" kern="0" smtClean="0">
                              <a:latin typeface="Cambria Math" panose="02040503050406030204" pitchFamily="18" charset="0"/>
                            </a:rPr>
                            <m:t>𝟐𝟒</m:t>
                          </m:r>
                        </m:num>
                        <m:den>
                          <m:r>
                            <a:rPr lang="en-IN" sz="2400" b="1" i="1" kern="0" smtClean="0">
                              <a:latin typeface="Cambria Math" panose="02040503050406030204" pitchFamily="18" charset="0"/>
                            </a:rPr>
                            <m:t>𝟐𝟐</m:t>
                          </m:r>
                        </m:den>
                      </m:f>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r>
                            <a:rPr lang="en-IN" sz="2400" b="1" i="1" kern="0" smtClean="0">
                              <a:latin typeface="Cambria Math" panose="02040503050406030204" pitchFamily="18" charset="0"/>
                            </a:rPr>
                            <m:t>𝟏𝟐</m:t>
                          </m:r>
                        </m:num>
                        <m:den>
                          <m:r>
                            <a:rPr lang="en-IN" sz="2400" b="1" i="1" kern="0" smtClean="0">
                              <a:latin typeface="Cambria Math" panose="02040503050406030204" pitchFamily="18" charset="0"/>
                            </a:rPr>
                            <m:t>𝟏𝟏</m:t>
                          </m:r>
                        </m:den>
                      </m:f>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1545331" y="5472041"/>
                <a:ext cx="2400465" cy="783804"/>
              </a:xfrm>
              <a:prstGeom prst="rect">
                <a:avLst/>
              </a:prstGeom>
              <a:blipFill rotWithShape="0">
                <a:blip r:embed="rId12"/>
                <a:stretch>
                  <a:fillRect/>
                </a:stretch>
              </a:blipFill>
            </p:spPr>
            <p:txBody>
              <a:bodyPr/>
              <a:lstStyle/>
              <a:p>
                <a:r>
                  <a:rPr lang="en-US">
                    <a:noFill/>
                  </a:rPr>
                  <a:t> </a:t>
                </a:r>
              </a:p>
            </p:txBody>
          </p:sp>
        </mc:Fallback>
      </mc:AlternateContent>
      <p:cxnSp>
        <p:nvCxnSpPr>
          <p:cNvPr id="101" name="Straight Arrow Connector 100"/>
          <p:cNvCxnSpPr>
            <a:stCxn id="62" idx="1"/>
            <a:endCxn id="3" idx="3"/>
          </p:cNvCxnSpPr>
          <p:nvPr/>
        </p:nvCxnSpPr>
        <p:spPr bwMode="auto">
          <a:xfrm flipH="1" flipV="1">
            <a:off x="3945796" y="5863943"/>
            <a:ext cx="1791516" cy="689984"/>
          </a:xfrm>
          <a:prstGeom prst="straightConnector1">
            <a:avLst/>
          </a:prstGeom>
          <a:solidFill>
            <a:schemeClr val="accent1"/>
          </a:solidFill>
          <a:ln w="28575" cap="flat" cmpd="sng" algn="ctr">
            <a:solidFill>
              <a:schemeClr val="accent2"/>
            </a:solidFill>
            <a:prstDash val="solid"/>
            <a:round/>
            <a:headEnd type="none" w="med" len="med"/>
            <a:tailEnd type="arrow" w="lg" len="lg"/>
          </a:ln>
          <a:effectLst/>
        </p:spPr>
      </p:cxnSp>
      <p:sp>
        <p:nvSpPr>
          <p:cNvPr id="62" name="TextBox 61"/>
          <p:cNvSpPr txBox="1"/>
          <p:nvPr/>
        </p:nvSpPr>
        <p:spPr>
          <a:xfrm>
            <a:off x="5737312" y="6353872"/>
            <a:ext cx="3228769"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2"/>
                </a:solidFill>
              </a:rPr>
              <a:t>Global equal distribution</a:t>
            </a:r>
            <a:endParaRPr lang="en-US" sz="2000" b="1" kern="0" dirty="0">
              <a:solidFill>
                <a:schemeClr val="accent2"/>
              </a:solidFill>
            </a:endParaRPr>
          </a:p>
        </p:txBody>
      </p:sp>
    </p:spTree>
    <p:extLst>
      <p:ext uri="{BB962C8B-B14F-4D97-AF65-F5344CB8AC3E}">
        <p14:creationId xmlns:p14="http://schemas.microsoft.com/office/powerpoint/2010/main" val="4089334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93" grpId="0"/>
      <p:bldP spid="94" grpId="0"/>
      <p:bldP spid="95" grpId="0"/>
      <p:bldP spid="96" grpId="0"/>
      <p:bldP spid="99" grpId="0"/>
      <p:bldP spid="100" grpId="0"/>
      <p:bldP spid="3" grpId="0"/>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Measures of Efficiency</a:t>
            </a:r>
            <a:endParaRPr lang="en-US" kern="0" dirty="0">
              <a:solidFill>
                <a:schemeClr val="accent2"/>
              </a:solidFill>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36" name="Group 35"/>
          <p:cNvGrpSpPr/>
          <p:nvPr/>
        </p:nvGrpSpPr>
        <p:grpSpPr>
          <a:xfrm>
            <a:off x="1165774" y="933757"/>
            <a:ext cx="4320626" cy="2765429"/>
            <a:chOff x="1165774" y="933757"/>
            <a:chExt cx="4320626" cy="2765429"/>
          </a:xfrm>
        </p:grpSpPr>
        <p:sp>
          <p:nvSpPr>
            <p:cNvPr id="38" name="Oval 37"/>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0" name="Oval 39"/>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1" name="Oval 40"/>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2" name="Oval 41"/>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3" name="Straight Connector 42"/>
            <p:cNvCxnSpPr>
              <a:stCxn id="38" idx="6"/>
              <a:endCxn id="42"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4" name="Straight Connector 43"/>
            <p:cNvCxnSpPr>
              <a:stCxn id="40" idx="6"/>
              <a:endCxn id="41"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5" name="Straight Connector 44"/>
            <p:cNvCxnSpPr>
              <a:stCxn id="40" idx="7"/>
              <a:endCxn id="39"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6" name="Straight Connector 45"/>
            <p:cNvCxnSpPr>
              <a:stCxn id="41" idx="1"/>
              <a:endCxn id="49"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7" name="Straight Connector 46"/>
            <p:cNvCxnSpPr>
              <a:stCxn id="39" idx="1"/>
              <a:endCxn id="38"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8" name="Straight Connector 47"/>
            <p:cNvCxnSpPr>
              <a:stCxn id="39" idx="6"/>
              <a:endCxn id="49"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9" name="Oval 48"/>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50" name="Straight Connector 49"/>
            <p:cNvCxnSpPr>
              <a:stCxn id="42" idx="3"/>
              <a:endCxn id="49"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TextBox 50"/>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52" name="TextBox 51"/>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3" name="TextBox 52"/>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4" name="TextBox 53"/>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5" name="TextBox 54"/>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6" name="TextBox 55"/>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8" name="TextBox 57"/>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9" name="TextBox 58"/>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60" name="TextBox 59"/>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61" name="TextBox 60"/>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88" name="TextBox 87"/>
              <p:cNvSpPr txBox="1"/>
              <p:nvPr/>
            </p:nvSpPr>
            <p:spPr>
              <a:xfrm>
                <a:off x="4909922" y="951181"/>
                <a:ext cx="4157878" cy="2014590"/>
              </a:xfrm>
              <a:prstGeom prst="rect">
                <a:avLst/>
              </a:prstGeom>
            </p:spPr>
            <p:txBody>
              <a:bodyPr wrap="square" rtlCol="0">
                <a:spAutoFit/>
              </a:bodyPr>
              <a:lstStyle/>
              <a:p>
                <a:pPr algn="ctr" eaLnBrk="0" fontAlgn="base" hangingPunct="0">
                  <a:spcBef>
                    <a:spcPct val="20000"/>
                  </a:spcBef>
                  <a:spcAft>
                    <a:spcPct val="0"/>
                  </a:spcAft>
                </a:pPr>
                <a:r>
                  <a:rPr lang="en-IN" sz="2800" b="1" u="sng" kern="0" dirty="0">
                    <a:solidFill>
                      <a:schemeClr val="tx2"/>
                    </a:solidFill>
                  </a:rPr>
                  <a:t>Price of Anarchy</a:t>
                </a:r>
              </a:p>
              <a:p>
                <a:pPr algn="ctr" eaLnBrk="0" fontAlgn="base" hangingPunct="0">
                  <a:spcBef>
                    <a:spcPct val="20000"/>
                  </a:spcBef>
                  <a:spcAft>
                    <a:spcPct val="0"/>
                  </a:spcAft>
                </a:pPr>
                <a:endParaRPr lang="en-IN" sz="1000" b="1" i="1" kern="0" dirty="0">
                  <a:latin typeface="Cambria Math" panose="02040503050406030204" pitchFamily="18" charset="0"/>
                </a:endParaRPr>
              </a:p>
              <a:p>
                <a:pPr algn="ct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𝑷𝒐𝑨</m:t>
                      </m:r>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𝑮</m:t>
                          </m:r>
                        </m:e>
                      </m:d>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func>
                            <m:funcPr>
                              <m:ctrlPr>
                                <a:rPr lang="en-IN" sz="2400" b="1" i="1" kern="0">
                                  <a:latin typeface="Cambria Math" panose="02040503050406030204" pitchFamily="18" charset="0"/>
                                </a:rPr>
                              </m:ctrlPr>
                            </m:funcPr>
                            <m:fName>
                              <m:limLow>
                                <m:limLowPr>
                                  <m:ctrlPr>
                                    <a:rPr lang="en-IN" sz="2400" b="1" i="1" kern="0">
                                      <a:latin typeface="Cambria Math" panose="02040503050406030204" pitchFamily="18" charset="0"/>
                                    </a:rPr>
                                  </m:ctrlPr>
                                </m:limLowPr>
                                <m:e>
                                  <m:r>
                                    <m:rPr>
                                      <m:sty m:val="p"/>
                                    </m:rPr>
                                    <a:rPr lang="en-IN" sz="2400" kern="0">
                                      <a:latin typeface="Cambria Math" panose="02040503050406030204" pitchFamily="18" charset="0"/>
                                    </a:rPr>
                                    <m:t>max</m:t>
                                  </m:r>
                                </m:e>
                                <m:lim>
                                  <m:sSup>
                                    <m:sSupPr>
                                      <m:ctrlPr>
                                        <a:rPr lang="en-IN" sz="2400" b="1" i="1" kern="0">
                                          <a:latin typeface="Cambria Math" panose="02040503050406030204" pitchFamily="18" charset="0"/>
                                        </a:rPr>
                                      </m:ctrlPr>
                                    </m:sSupPr>
                                    <m:e>
                                      <m:r>
                                        <a:rPr lang="en-IN" sz="2400" b="1" i="1" kern="0">
                                          <a:latin typeface="Cambria Math" panose="02040503050406030204" pitchFamily="18" charset="0"/>
                                        </a:rPr>
                                        <m:t>𝒂</m:t>
                                      </m:r>
                                    </m:e>
                                    <m:sup>
                                      <m:r>
                                        <a:rPr lang="en-IN" sz="2400" b="1" i="1" kern="0">
                                          <a:latin typeface="Cambria Math" panose="02040503050406030204" pitchFamily="18" charset="0"/>
                                        </a:rPr>
                                        <m:t>∗</m:t>
                                      </m:r>
                                    </m:sup>
                                  </m:sSup>
                                </m:lim>
                              </m:limLow>
                            </m:fName>
                            <m:e>
                              <m:r>
                                <a:rPr lang="en-IN" sz="2400" b="1" i="1" kern="0">
                                  <a:latin typeface="Cambria Math" panose="02040503050406030204" pitchFamily="18" charset="0"/>
                                  <a:ea typeface="Cambria Math" panose="02040503050406030204" pitchFamily="18" charset="0"/>
                                </a:rPr>
                                <m:t>𝓦</m:t>
                              </m:r>
                              <m:d>
                                <m:dPr>
                                  <m:ctrlPr>
                                    <a:rPr lang="en-IN" sz="2400" b="1" i="1" kern="0">
                                      <a:latin typeface="Cambria Math" panose="02040503050406030204" pitchFamily="18" charset="0"/>
                                      <a:ea typeface="Cambria Math" panose="02040503050406030204" pitchFamily="18" charset="0"/>
                                    </a:rPr>
                                  </m:ctrlPr>
                                </m:dPr>
                                <m:e>
                                  <m:sSup>
                                    <m:sSupPr>
                                      <m:ctrlPr>
                                        <a:rPr lang="en-IN" sz="2400" b="1" i="1" kern="0">
                                          <a:latin typeface="Cambria Math" panose="02040503050406030204" pitchFamily="18" charset="0"/>
                                          <a:ea typeface="Cambria Math" panose="02040503050406030204" pitchFamily="18" charset="0"/>
                                        </a:rPr>
                                      </m:ctrlPr>
                                    </m:sSupPr>
                                    <m:e>
                                      <m:r>
                                        <a:rPr lang="en-IN" sz="2400" b="1" i="1" kern="0">
                                          <a:latin typeface="Cambria Math" panose="02040503050406030204" pitchFamily="18" charset="0"/>
                                          <a:ea typeface="Cambria Math" panose="02040503050406030204" pitchFamily="18" charset="0"/>
                                        </a:rPr>
                                        <m:t>𝒂</m:t>
                                      </m:r>
                                    </m:e>
                                    <m:sup>
                                      <m:r>
                                        <a:rPr lang="en-IN" sz="2400" b="1" i="1" kern="0">
                                          <a:latin typeface="Cambria Math" panose="02040503050406030204" pitchFamily="18" charset="0"/>
                                          <a:ea typeface="Cambria Math" panose="02040503050406030204" pitchFamily="18" charset="0"/>
                                        </a:rPr>
                                        <m:t>∗</m:t>
                                      </m:r>
                                    </m:sup>
                                  </m:sSup>
                                </m:e>
                              </m:d>
                            </m:e>
                          </m:func>
                        </m:num>
                        <m:den>
                          <m:r>
                            <a:rPr lang="en-IN" sz="2400" b="1" i="1" kern="0">
                              <a:latin typeface="Cambria Math" panose="02040503050406030204" pitchFamily="18" charset="0"/>
                              <a:ea typeface="Cambria Math" panose="02040503050406030204" pitchFamily="18" charset="0"/>
                            </a:rPr>
                            <m:t>𝓦</m:t>
                          </m:r>
                          <m:d>
                            <m:dPr>
                              <m:ctrlPr>
                                <a:rPr lang="en-IN" sz="2400" b="1" i="1" kern="0">
                                  <a:latin typeface="Cambria Math" panose="02040503050406030204" pitchFamily="18" charset="0"/>
                                  <a:ea typeface="Cambria Math" panose="02040503050406030204" pitchFamily="18" charset="0"/>
                                </a:rPr>
                              </m:ctrlPr>
                            </m:dPr>
                            <m:e>
                              <m:sSup>
                                <m:sSupPr>
                                  <m:ctrlPr>
                                    <a:rPr lang="en-IN" sz="2400" b="1" i="1" kern="0">
                                      <a:latin typeface="Cambria Math" panose="02040503050406030204" pitchFamily="18" charset="0"/>
                                      <a:ea typeface="Cambria Math" panose="02040503050406030204" pitchFamily="18" charset="0"/>
                                    </a:rPr>
                                  </m:ctrlPr>
                                </m:sSupPr>
                                <m:e>
                                  <m:r>
                                    <a:rPr lang="en-IN" sz="2400" b="1" i="1" kern="0">
                                      <a:latin typeface="Cambria Math" panose="02040503050406030204" pitchFamily="18" charset="0"/>
                                      <a:ea typeface="Cambria Math" panose="02040503050406030204" pitchFamily="18" charset="0"/>
                                    </a:rPr>
                                    <m:t>𝒂</m:t>
                                  </m:r>
                                </m:e>
                                <m:sup>
                                  <m:r>
                                    <a:rPr lang="en-IN" sz="2400" b="1" i="1" kern="0" smtClean="0">
                                      <a:latin typeface="Cambria Math" panose="02040503050406030204" pitchFamily="18" charset="0"/>
                                      <a:ea typeface="Cambria Math" panose="02040503050406030204" pitchFamily="18" charset="0"/>
                                    </a:rPr>
                                    <m:t>𝑶𝑷𝑻</m:t>
                                  </m:r>
                                </m:sup>
                              </m:sSup>
                            </m:e>
                          </m:d>
                        </m:den>
                      </m:f>
                    </m:oMath>
                  </m:oMathPara>
                </a14:m>
                <a:endParaRPr lang="en-IN" sz="2400" b="1" kern="0" dirty="0"/>
              </a:p>
              <a:p>
                <a:pPr algn="ctr" eaLnBrk="0" fontAlgn="base" hangingPunct="0">
                  <a:spcBef>
                    <a:spcPct val="20000"/>
                  </a:spcBef>
                  <a:spcAft>
                    <a:spcPct val="0"/>
                  </a:spcAft>
                </a:pPr>
                <a:r>
                  <a:rPr lang="en-IN" sz="2400" b="1" kern="0" dirty="0"/>
                  <a:t>(worst Nash equilibrium)</a:t>
                </a:r>
              </a:p>
            </p:txBody>
          </p:sp>
        </mc:Choice>
        <mc:Fallback xmlns="">
          <p:sp>
            <p:nvSpPr>
              <p:cNvPr id="88" name="TextBox 87"/>
              <p:cNvSpPr txBox="1">
                <a:spLocks noRot="1" noChangeAspect="1" noMove="1" noResize="1" noEditPoints="1" noAdjustHandles="1" noChangeArrowheads="1" noChangeShapeType="1" noTextEdit="1"/>
              </p:cNvSpPr>
              <p:nvPr/>
            </p:nvSpPr>
            <p:spPr>
              <a:xfrm>
                <a:off x="4909922" y="951181"/>
                <a:ext cx="4157878" cy="2014590"/>
              </a:xfrm>
              <a:prstGeom prst="rect">
                <a:avLst/>
              </a:prstGeom>
              <a:blipFill rotWithShape="0">
                <a:blip r:embed="rId5"/>
                <a:stretch>
                  <a:fillRect t="-3021" b="-5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16628" y="3927520"/>
                <a:ext cx="4257873" cy="1200329"/>
              </a:xfrm>
              <a:prstGeom prst="rect">
                <a:avLst/>
              </a:prstGeom>
            </p:spPr>
            <p:txBody>
              <a:bodyPr wrap="square" rtlCol="0">
                <a:spAutoFit/>
              </a:bodyPr>
              <a:lstStyle/>
              <a:p>
                <a:pPr eaLnBrk="0" fontAlgn="base" hangingPunct="0">
                  <a:spcBef>
                    <a:spcPct val="20000"/>
                  </a:spcBef>
                  <a:spcAft>
                    <a:spcPct val="0"/>
                  </a:spcAft>
                </a:pPr>
                <a:r>
                  <a:rPr lang="en-IN" sz="2400" b="1" kern="0" dirty="0"/>
                  <a:t>Notation: </a:t>
                </a:r>
                <a14:m>
                  <m:oMath xmlns:m="http://schemas.openxmlformats.org/officeDocument/2006/math">
                    <m:r>
                      <a:rPr lang="en-IN" sz="2400" b="1" i="1" kern="0" smtClean="0">
                        <a:latin typeface="Cambria Math" panose="02040503050406030204" pitchFamily="18" charset="0"/>
                        <a:ea typeface="Cambria Math" panose="02040503050406030204" pitchFamily="18" charset="0"/>
                      </a:rPr>
                      <m:t>𝓦</m:t>
                    </m:r>
                    <m:d>
                      <m:dPr>
                        <m:ctrlPr>
                          <a:rPr lang="en-IN" sz="2400" b="1" i="1" kern="0" smtClean="0">
                            <a:latin typeface="Cambria Math" panose="02040503050406030204" pitchFamily="18" charset="0"/>
                            <a:ea typeface="Cambria Math" panose="02040503050406030204" pitchFamily="18" charset="0"/>
                          </a:rPr>
                        </m:ctrlPr>
                      </m:dPr>
                      <m:e>
                        <m:r>
                          <a:rPr lang="en-IN" sz="2400" b="1" i="1" kern="0" smtClean="0">
                            <a:latin typeface="Cambria Math" panose="02040503050406030204" pitchFamily="18" charset="0"/>
                            <a:ea typeface="Cambria Math" panose="02040503050406030204" pitchFamily="18" charset="0"/>
                          </a:rPr>
                          <m:t>𝒂</m:t>
                        </m:r>
                      </m:e>
                    </m:d>
                  </m:oMath>
                </a14:m>
                <a:r>
                  <a:rPr lang="en-US" sz="2400" b="1" kern="0" dirty="0"/>
                  <a:t> denotes the cost of the network induced by action profile </a:t>
                </a:r>
                <a14:m>
                  <m:oMath xmlns:m="http://schemas.openxmlformats.org/officeDocument/2006/math">
                    <m:r>
                      <a:rPr lang="en-IN" sz="2400" b="1" i="1" kern="0" smtClean="0">
                        <a:latin typeface="Cambria Math" panose="02040503050406030204" pitchFamily="18" charset="0"/>
                      </a:rPr>
                      <m:t>𝒂</m:t>
                    </m:r>
                  </m:oMath>
                </a14:m>
                <a:endParaRPr lang="en-US" sz="2400" b="1" kern="0" dirty="0"/>
              </a:p>
            </p:txBody>
          </p:sp>
        </mc:Choice>
        <mc:Fallback xmlns="">
          <p:sp>
            <p:nvSpPr>
              <p:cNvPr id="99" name="TextBox 98"/>
              <p:cNvSpPr txBox="1">
                <a:spLocks noRot="1" noChangeAspect="1" noMove="1" noResize="1" noEditPoints="1" noAdjustHandles="1" noChangeArrowheads="1" noChangeShapeType="1" noTextEdit="1"/>
              </p:cNvSpPr>
              <p:nvPr/>
            </p:nvSpPr>
            <p:spPr>
              <a:xfrm>
                <a:off x="616628" y="3927520"/>
                <a:ext cx="4257873" cy="1200329"/>
              </a:xfrm>
              <a:prstGeom prst="rect">
                <a:avLst/>
              </a:prstGeom>
              <a:blipFill rotWithShape="0">
                <a:blip r:embed="rId6"/>
                <a:stretch>
                  <a:fillRect l="-2146" t="-4061" r="-3433"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45331" y="5472041"/>
                <a:ext cx="2400465"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𝑷𝒐𝑨</m:t>
                      </m:r>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r>
                            <a:rPr lang="en-IN" sz="2400" b="1" i="1" kern="0" smtClean="0">
                              <a:latin typeface="Cambria Math" panose="02040503050406030204" pitchFamily="18" charset="0"/>
                            </a:rPr>
                            <m:t>𝟐𝟒</m:t>
                          </m:r>
                        </m:num>
                        <m:den>
                          <m:r>
                            <a:rPr lang="en-IN" sz="2400" b="1" i="1" kern="0" smtClean="0">
                              <a:latin typeface="Cambria Math" panose="02040503050406030204" pitchFamily="18" charset="0"/>
                            </a:rPr>
                            <m:t>𝟐𝟐</m:t>
                          </m:r>
                        </m:den>
                      </m:f>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r>
                            <a:rPr lang="en-IN" sz="2400" b="1" i="1" kern="0" smtClean="0">
                              <a:latin typeface="Cambria Math" panose="02040503050406030204" pitchFamily="18" charset="0"/>
                            </a:rPr>
                            <m:t>𝟏𝟐</m:t>
                          </m:r>
                        </m:num>
                        <m:den>
                          <m:r>
                            <a:rPr lang="en-IN" sz="2400" b="1" i="1" kern="0" smtClean="0">
                              <a:latin typeface="Cambria Math" panose="02040503050406030204" pitchFamily="18" charset="0"/>
                            </a:rPr>
                            <m:t>𝟏𝟏</m:t>
                          </m:r>
                        </m:den>
                      </m:f>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1545331" y="5472041"/>
                <a:ext cx="2400465" cy="783804"/>
              </a:xfrm>
              <a:prstGeom prst="rect">
                <a:avLst/>
              </a:prstGeom>
              <a:blipFill rotWithShape="0">
                <a:blip r:embed="rId7"/>
                <a:stretch>
                  <a:fillRect/>
                </a:stretch>
              </a:blipFill>
            </p:spPr>
            <p:txBody>
              <a:bodyPr/>
              <a:lstStyle/>
              <a:p>
                <a:r>
                  <a:rPr lang="en-US">
                    <a:noFill/>
                  </a:rPr>
                  <a:t> </a:t>
                </a:r>
              </a:p>
            </p:txBody>
          </p:sp>
        </mc:Fallback>
      </mc:AlternateContent>
      <p:cxnSp>
        <p:nvCxnSpPr>
          <p:cNvPr id="101" name="Straight Arrow Connector 100"/>
          <p:cNvCxnSpPr>
            <a:stCxn id="65" idx="1"/>
            <a:endCxn id="3" idx="3"/>
          </p:cNvCxnSpPr>
          <p:nvPr/>
        </p:nvCxnSpPr>
        <p:spPr bwMode="auto">
          <a:xfrm flipH="1" flipV="1">
            <a:off x="3945796" y="5863943"/>
            <a:ext cx="1965441" cy="683223"/>
          </a:xfrm>
          <a:prstGeom prst="straightConnector1">
            <a:avLst/>
          </a:prstGeom>
          <a:solidFill>
            <a:schemeClr val="accent1"/>
          </a:solidFill>
          <a:ln w="28575" cap="flat" cmpd="sng" algn="ctr">
            <a:solidFill>
              <a:schemeClr val="accent2"/>
            </a:solidFill>
            <a:prstDash val="solid"/>
            <a:round/>
            <a:headEnd type="none" w="med" len="med"/>
            <a:tailEnd type="arrow" w="lg" len="lg"/>
          </a:ln>
          <a:effectLst/>
        </p:spPr>
      </p:cxnSp>
      <p:grpSp>
        <p:nvGrpSpPr>
          <p:cNvPr id="62" name="Group 61"/>
          <p:cNvGrpSpPr/>
          <p:nvPr/>
        </p:nvGrpSpPr>
        <p:grpSpPr>
          <a:xfrm>
            <a:off x="4883030" y="3610692"/>
            <a:ext cx="3727570" cy="2732693"/>
            <a:chOff x="4883030" y="3610692"/>
            <a:chExt cx="3727570" cy="2732693"/>
          </a:xfrm>
        </p:grpSpPr>
        <p:sp>
          <p:nvSpPr>
            <p:cNvPr id="66" name="Rectangle 65"/>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67" name="Straight Connector 66"/>
            <p:cNvCxnSpPr>
              <a:stCxn id="66" idx="0"/>
              <a:endCxn id="66"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68" name="Straight Connector 67"/>
            <p:cNvCxnSpPr>
              <a:stCxn id="66" idx="1"/>
              <a:endCxn id="66"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71" name="TextBox 70"/>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72" name="TextBox 71"/>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3" name="TextBox 72"/>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4" name="TextBox 73"/>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76" name="TextBox 75"/>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𝟏𝟐</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𝟏𝟐</m:t>
                          </m:r>
                        </m:e>
                      </m:d>
                    </m:oMath>
                  </m:oMathPara>
                </a14:m>
                <a:endParaRPr lang="en-US" sz="2400" b="1" kern="0" dirty="0">
                  <a:solidFill>
                    <a:schemeClr val="tx2"/>
                  </a:solidFill>
                  <a:cs typeface="+mn-cs"/>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𝟏𝟐</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𝟐𝟎</m:t>
                          </m:r>
                        </m:e>
                      </m:d>
                    </m:oMath>
                  </m:oMathPara>
                </a14:m>
                <a:endParaRPr lang="en-US" sz="2400" b="1" kern="0" dirty="0">
                  <a:cs typeface="+mn-cs"/>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𝟏𝟐</m:t>
                          </m:r>
                        </m:e>
                      </m:d>
                    </m:oMath>
                  </m:oMathPara>
                </a14:m>
                <a:endParaRPr lang="en-US" sz="2400" b="1" kern="0" dirty="0">
                  <a:cs typeface="+mn-cs"/>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7385184" y="5713953"/>
                <a:ext cx="1193532"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𝟗</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𝟏𝟑</m:t>
                          </m:r>
                        </m:e>
                      </m:d>
                    </m:oMath>
                  </m:oMathPara>
                </a14:m>
                <a:endParaRPr lang="en-US" sz="2400" b="1" kern="0" dirty="0">
                  <a:cs typeface="+mn-cs"/>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7385184" y="5713953"/>
                <a:ext cx="1193532"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5571836" y="2909710"/>
                <a:ext cx="196989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lang="en-IN" sz="2400" b="1" i="1" kern="0" smtClean="0">
                              <a:solidFill>
                                <a:schemeClr val="tx2"/>
                              </a:solidFill>
                              <a:latin typeface="Cambria Math" panose="02040503050406030204" pitchFamily="18" charset="0"/>
                              <a:cs typeface="+mn-cs"/>
                            </a:rPr>
                          </m:ctrlPr>
                        </m:sSupPr>
                        <m:e>
                          <m:r>
                            <a:rPr lang="en-IN" sz="2400" b="1" i="1" kern="0" smtClean="0">
                              <a:solidFill>
                                <a:schemeClr val="tx2"/>
                              </a:solidFill>
                              <a:latin typeface="Cambria Math" panose="02040503050406030204" pitchFamily="18" charset="0"/>
                              <a:cs typeface="+mn-cs"/>
                            </a:rPr>
                            <m:t>𝒂</m:t>
                          </m:r>
                        </m:e>
                        <m:sup>
                          <m:r>
                            <a:rPr lang="en-IN" sz="2400" b="1" i="1" kern="0" smtClean="0">
                              <a:solidFill>
                                <a:schemeClr val="tx2"/>
                              </a:solidFill>
                              <a:latin typeface="Cambria Math" panose="02040503050406030204" pitchFamily="18" charset="0"/>
                              <a:cs typeface="+mn-cs"/>
                            </a:rPr>
                            <m:t>∗</m:t>
                          </m:r>
                        </m:sup>
                      </m:sSup>
                      <m:r>
                        <a:rPr lang="en-IN" sz="2400" b="1" i="1" kern="0" smtClean="0">
                          <a:solidFill>
                            <a:schemeClr val="tx2"/>
                          </a:solidFill>
                          <a:latin typeface="Cambria Math" panose="02040503050406030204" pitchFamily="18" charset="0"/>
                          <a:cs typeface="+mn-cs"/>
                        </a:rPr>
                        <m:t>∈</m:t>
                      </m:r>
                      <m:d>
                        <m:dPr>
                          <m:begChr m:val="{"/>
                          <m:endChr m:val="}"/>
                          <m:ctrlPr>
                            <a:rPr lang="en-IN" sz="2400" b="1" i="1" kern="0" smtClean="0">
                              <a:solidFill>
                                <a:schemeClr val="tx2"/>
                              </a:solidFill>
                              <a:latin typeface="Cambria Math" panose="02040503050406030204" pitchFamily="18" charset="0"/>
                              <a:cs typeface="+mn-cs"/>
                            </a:rPr>
                          </m:ctrlPr>
                        </m:dPr>
                        <m:e>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𝑻</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𝑩</m:t>
                              </m:r>
                            </m:e>
                          </m:d>
                        </m:e>
                      </m:d>
                    </m:oMath>
                  </m:oMathPara>
                </a14:m>
                <a:endParaRPr lang="en-US" sz="2400" b="1" kern="0" dirty="0">
                  <a:solidFill>
                    <a:schemeClr val="tx2"/>
                  </a:solidFill>
                  <a:latin typeface="+mn-lt"/>
                  <a:cs typeface="+mn-cs"/>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571836" y="2909710"/>
                <a:ext cx="1969898" cy="461665"/>
              </a:xfrm>
              <a:prstGeom prst="rect">
                <a:avLst/>
              </a:prstGeom>
              <a:blipFill rotWithShape="0">
                <a:blip r:embed="rId12"/>
                <a:stretch>
                  <a:fillRect/>
                </a:stretch>
              </a:blipFill>
            </p:spPr>
            <p:txBody>
              <a:bodyPr/>
              <a:lstStyle/>
              <a:p>
                <a:r>
                  <a:rPr lang="en-US">
                    <a:noFill/>
                  </a:rPr>
                  <a:t> </a:t>
                </a:r>
              </a:p>
            </p:txBody>
          </p:sp>
        </mc:Fallback>
      </mc:AlternateContent>
      <p:sp>
        <p:nvSpPr>
          <p:cNvPr id="63" name="TextBox 62"/>
          <p:cNvSpPr txBox="1"/>
          <p:nvPr/>
        </p:nvSpPr>
        <p:spPr>
          <a:xfrm>
            <a:off x="2594525" y="2400607"/>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2"/>
                </a:solidFill>
              </a:rPr>
              <a:t>7</a:t>
            </a:r>
            <a:r>
              <a:rPr lang="en-US" sz="2400" b="1" kern="0" dirty="0">
                <a:solidFill>
                  <a:schemeClr val="accent2"/>
                </a:solidFill>
                <a:latin typeface="+mn-lt"/>
                <a:cs typeface="+mn-cs"/>
              </a:rPr>
              <a:t>+7</a:t>
            </a:r>
          </a:p>
        </p:txBody>
      </p:sp>
      <p:sp>
        <p:nvSpPr>
          <p:cNvPr id="65" name="TextBox 64"/>
          <p:cNvSpPr txBox="1"/>
          <p:nvPr/>
        </p:nvSpPr>
        <p:spPr>
          <a:xfrm>
            <a:off x="5911237" y="6347111"/>
            <a:ext cx="2884123"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2"/>
                </a:solidFill>
              </a:rPr>
              <a:t>Edge-wise distribution</a:t>
            </a:r>
            <a:endParaRPr lang="en-US" sz="2000" b="1" kern="0" dirty="0">
              <a:solidFill>
                <a:schemeClr val="accent2"/>
              </a:solidFill>
            </a:endParaRPr>
          </a:p>
        </p:txBody>
      </p:sp>
    </p:spTree>
    <p:extLst>
      <p:ext uri="{BB962C8B-B14F-4D97-AF65-F5344CB8AC3E}">
        <p14:creationId xmlns:p14="http://schemas.microsoft.com/office/powerpoint/2010/main" val="1277643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Measures of Efficiency</a:t>
            </a:r>
            <a:endParaRPr lang="en-US" kern="0" dirty="0">
              <a:solidFill>
                <a:schemeClr val="accent2"/>
              </a:solidFill>
            </a:endParaRPr>
          </a:p>
        </p:txBody>
      </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36" name="Group 35"/>
          <p:cNvGrpSpPr/>
          <p:nvPr/>
        </p:nvGrpSpPr>
        <p:grpSpPr>
          <a:xfrm>
            <a:off x="1165774" y="933757"/>
            <a:ext cx="4320626" cy="2765429"/>
            <a:chOff x="1165774" y="933757"/>
            <a:chExt cx="4320626" cy="2765429"/>
          </a:xfrm>
        </p:grpSpPr>
        <p:sp>
          <p:nvSpPr>
            <p:cNvPr id="38" name="Oval 37"/>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0" name="Oval 39"/>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1" name="Oval 40"/>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2" name="Oval 41"/>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3" name="Straight Connector 42"/>
            <p:cNvCxnSpPr>
              <a:stCxn id="38" idx="6"/>
              <a:endCxn id="42"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4" name="Straight Connector 43"/>
            <p:cNvCxnSpPr>
              <a:stCxn id="40" idx="6"/>
              <a:endCxn id="41"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5" name="Straight Connector 44"/>
            <p:cNvCxnSpPr>
              <a:stCxn id="40" idx="7"/>
              <a:endCxn id="39"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6" name="Straight Connector 45"/>
            <p:cNvCxnSpPr>
              <a:stCxn id="41" idx="1"/>
              <a:endCxn id="49"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7" name="Straight Connector 46"/>
            <p:cNvCxnSpPr>
              <a:stCxn id="39" idx="1"/>
              <a:endCxn id="38"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8" name="Straight Connector 47"/>
            <p:cNvCxnSpPr>
              <a:stCxn id="39" idx="6"/>
              <a:endCxn id="49"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9" name="Oval 48"/>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50" name="Straight Connector 49"/>
            <p:cNvCxnSpPr>
              <a:stCxn id="42" idx="3"/>
              <a:endCxn id="49"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TextBox 50"/>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52" name="TextBox 51"/>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3" name="TextBox 52"/>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4" name="TextBox 53"/>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5" name="TextBox 54"/>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6" name="TextBox 55"/>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8" name="TextBox 57"/>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9" name="TextBox 58"/>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60" name="TextBox 59"/>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61" name="TextBox 60"/>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88" name="TextBox 87"/>
              <p:cNvSpPr txBox="1"/>
              <p:nvPr/>
            </p:nvSpPr>
            <p:spPr>
              <a:xfrm>
                <a:off x="4909922" y="951181"/>
                <a:ext cx="4157878" cy="2014590"/>
              </a:xfrm>
              <a:prstGeom prst="rect">
                <a:avLst/>
              </a:prstGeom>
            </p:spPr>
            <p:txBody>
              <a:bodyPr wrap="square" rtlCol="0">
                <a:spAutoFit/>
              </a:bodyPr>
              <a:lstStyle/>
              <a:p>
                <a:pPr algn="ctr" eaLnBrk="0" fontAlgn="base" hangingPunct="0">
                  <a:spcBef>
                    <a:spcPct val="20000"/>
                  </a:spcBef>
                  <a:spcAft>
                    <a:spcPct val="0"/>
                  </a:spcAft>
                </a:pPr>
                <a:r>
                  <a:rPr lang="en-IN" sz="2800" b="1" u="sng" kern="0" dirty="0">
                    <a:solidFill>
                      <a:schemeClr val="tx2"/>
                    </a:solidFill>
                  </a:rPr>
                  <a:t>Price of Stability</a:t>
                </a:r>
              </a:p>
              <a:p>
                <a:pPr algn="ctr" eaLnBrk="0" fontAlgn="base" hangingPunct="0">
                  <a:spcBef>
                    <a:spcPct val="20000"/>
                  </a:spcBef>
                  <a:spcAft>
                    <a:spcPct val="0"/>
                  </a:spcAft>
                </a:pPr>
                <a:endParaRPr lang="en-IN" sz="1000" b="1" i="1" kern="0" dirty="0">
                  <a:latin typeface="Cambria Math" panose="02040503050406030204" pitchFamily="18" charset="0"/>
                </a:endParaRPr>
              </a:p>
              <a:p>
                <a:pPr algn="ct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𝑷𝒐𝑨</m:t>
                      </m:r>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𝑮</m:t>
                          </m:r>
                        </m:e>
                      </m:d>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func>
                            <m:funcPr>
                              <m:ctrlPr>
                                <a:rPr lang="en-IN" sz="2400" b="1" i="1" kern="0">
                                  <a:latin typeface="Cambria Math" panose="02040503050406030204" pitchFamily="18" charset="0"/>
                                </a:rPr>
                              </m:ctrlPr>
                            </m:funcPr>
                            <m:fName>
                              <m:limLow>
                                <m:limLowPr>
                                  <m:ctrlPr>
                                    <a:rPr lang="en-IN" sz="2400" b="1" i="1" kern="0">
                                      <a:latin typeface="Cambria Math" panose="02040503050406030204" pitchFamily="18" charset="0"/>
                                    </a:rPr>
                                  </m:ctrlPr>
                                </m:limLowPr>
                                <m:e>
                                  <m:r>
                                    <m:rPr>
                                      <m:sty m:val="p"/>
                                    </m:rPr>
                                    <a:rPr lang="en-IN" sz="2400" b="0" i="0" kern="0" smtClean="0">
                                      <a:latin typeface="Cambria Math" panose="02040503050406030204" pitchFamily="18" charset="0"/>
                                    </a:rPr>
                                    <m:t>min</m:t>
                                  </m:r>
                                </m:e>
                                <m:lim>
                                  <m:sSup>
                                    <m:sSupPr>
                                      <m:ctrlPr>
                                        <a:rPr lang="en-IN" sz="2400" b="1" i="1" kern="0">
                                          <a:latin typeface="Cambria Math" panose="02040503050406030204" pitchFamily="18" charset="0"/>
                                        </a:rPr>
                                      </m:ctrlPr>
                                    </m:sSupPr>
                                    <m:e>
                                      <m:r>
                                        <a:rPr lang="en-IN" sz="2400" b="1" i="1" kern="0">
                                          <a:latin typeface="Cambria Math" panose="02040503050406030204" pitchFamily="18" charset="0"/>
                                        </a:rPr>
                                        <m:t>𝒂</m:t>
                                      </m:r>
                                    </m:e>
                                    <m:sup>
                                      <m:r>
                                        <a:rPr lang="en-IN" sz="2400" b="1" i="1" kern="0">
                                          <a:latin typeface="Cambria Math" panose="02040503050406030204" pitchFamily="18" charset="0"/>
                                        </a:rPr>
                                        <m:t>∗</m:t>
                                      </m:r>
                                    </m:sup>
                                  </m:sSup>
                                </m:lim>
                              </m:limLow>
                            </m:fName>
                            <m:e>
                              <m:r>
                                <a:rPr lang="en-IN" sz="2400" b="1" i="1" kern="0">
                                  <a:latin typeface="Cambria Math" panose="02040503050406030204" pitchFamily="18" charset="0"/>
                                  <a:ea typeface="Cambria Math" panose="02040503050406030204" pitchFamily="18" charset="0"/>
                                </a:rPr>
                                <m:t>𝓦</m:t>
                              </m:r>
                              <m:d>
                                <m:dPr>
                                  <m:ctrlPr>
                                    <a:rPr lang="en-IN" sz="2400" b="1" i="1" kern="0">
                                      <a:latin typeface="Cambria Math" panose="02040503050406030204" pitchFamily="18" charset="0"/>
                                      <a:ea typeface="Cambria Math" panose="02040503050406030204" pitchFamily="18" charset="0"/>
                                    </a:rPr>
                                  </m:ctrlPr>
                                </m:dPr>
                                <m:e>
                                  <m:sSup>
                                    <m:sSupPr>
                                      <m:ctrlPr>
                                        <a:rPr lang="en-IN" sz="2400" b="1" i="1" kern="0">
                                          <a:latin typeface="Cambria Math" panose="02040503050406030204" pitchFamily="18" charset="0"/>
                                          <a:ea typeface="Cambria Math" panose="02040503050406030204" pitchFamily="18" charset="0"/>
                                        </a:rPr>
                                      </m:ctrlPr>
                                    </m:sSupPr>
                                    <m:e>
                                      <m:r>
                                        <a:rPr lang="en-IN" sz="2400" b="1" i="1" kern="0">
                                          <a:latin typeface="Cambria Math" panose="02040503050406030204" pitchFamily="18" charset="0"/>
                                          <a:ea typeface="Cambria Math" panose="02040503050406030204" pitchFamily="18" charset="0"/>
                                        </a:rPr>
                                        <m:t>𝒂</m:t>
                                      </m:r>
                                    </m:e>
                                    <m:sup>
                                      <m:r>
                                        <a:rPr lang="en-IN" sz="2400" b="1" i="1" kern="0">
                                          <a:latin typeface="Cambria Math" panose="02040503050406030204" pitchFamily="18" charset="0"/>
                                          <a:ea typeface="Cambria Math" panose="02040503050406030204" pitchFamily="18" charset="0"/>
                                        </a:rPr>
                                        <m:t>∗</m:t>
                                      </m:r>
                                    </m:sup>
                                  </m:sSup>
                                </m:e>
                              </m:d>
                            </m:e>
                          </m:func>
                        </m:num>
                        <m:den>
                          <m:r>
                            <a:rPr lang="en-IN" sz="2400" b="1" i="1" kern="0">
                              <a:latin typeface="Cambria Math" panose="02040503050406030204" pitchFamily="18" charset="0"/>
                              <a:ea typeface="Cambria Math" panose="02040503050406030204" pitchFamily="18" charset="0"/>
                            </a:rPr>
                            <m:t>𝓦</m:t>
                          </m:r>
                          <m:d>
                            <m:dPr>
                              <m:ctrlPr>
                                <a:rPr lang="en-IN" sz="2400" b="1" i="1" kern="0">
                                  <a:latin typeface="Cambria Math" panose="02040503050406030204" pitchFamily="18" charset="0"/>
                                  <a:ea typeface="Cambria Math" panose="02040503050406030204" pitchFamily="18" charset="0"/>
                                </a:rPr>
                              </m:ctrlPr>
                            </m:dPr>
                            <m:e>
                              <m:sSup>
                                <m:sSupPr>
                                  <m:ctrlPr>
                                    <a:rPr lang="en-IN" sz="2400" b="1" i="1" kern="0">
                                      <a:latin typeface="Cambria Math" panose="02040503050406030204" pitchFamily="18" charset="0"/>
                                      <a:ea typeface="Cambria Math" panose="02040503050406030204" pitchFamily="18" charset="0"/>
                                    </a:rPr>
                                  </m:ctrlPr>
                                </m:sSupPr>
                                <m:e>
                                  <m:r>
                                    <a:rPr lang="en-IN" sz="2400" b="1" i="1" kern="0">
                                      <a:latin typeface="Cambria Math" panose="02040503050406030204" pitchFamily="18" charset="0"/>
                                      <a:ea typeface="Cambria Math" panose="02040503050406030204" pitchFamily="18" charset="0"/>
                                    </a:rPr>
                                    <m:t>𝒂</m:t>
                                  </m:r>
                                </m:e>
                                <m:sup>
                                  <m:r>
                                    <a:rPr lang="en-IN" sz="2400" b="1" i="1" kern="0" smtClean="0">
                                      <a:latin typeface="Cambria Math" panose="02040503050406030204" pitchFamily="18" charset="0"/>
                                      <a:ea typeface="Cambria Math" panose="02040503050406030204" pitchFamily="18" charset="0"/>
                                    </a:rPr>
                                    <m:t>𝑶𝑷𝑻</m:t>
                                  </m:r>
                                </m:sup>
                              </m:sSup>
                            </m:e>
                          </m:d>
                        </m:den>
                      </m:f>
                    </m:oMath>
                  </m:oMathPara>
                </a14:m>
                <a:endParaRPr lang="en-IN" sz="2400" b="1" kern="0" dirty="0"/>
              </a:p>
              <a:p>
                <a:pPr algn="ctr" eaLnBrk="0" fontAlgn="base" hangingPunct="0">
                  <a:spcBef>
                    <a:spcPct val="20000"/>
                  </a:spcBef>
                  <a:spcAft>
                    <a:spcPct val="0"/>
                  </a:spcAft>
                </a:pPr>
                <a:r>
                  <a:rPr lang="en-IN" sz="2400" b="1" kern="0" dirty="0"/>
                  <a:t>(best Nash equilibrium)</a:t>
                </a:r>
              </a:p>
            </p:txBody>
          </p:sp>
        </mc:Choice>
        <mc:Fallback xmlns="">
          <p:sp>
            <p:nvSpPr>
              <p:cNvPr id="88" name="TextBox 87"/>
              <p:cNvSpPr txBox="1">
                <a:spLocks noRot="1" noChangeAspect="1" noMove="1" noResize="1" noEditPoints="1" noAdjustHandles="1" noChangeArrowheads="1" noChangeShapeType="1" noTextEdit="1"/>
              </p:cNvSpPr>
              <p:nvPr/>
            </p:nvSpPr>
            <p:spPr>
              <a:xfrm>
                <a:off x="4909922" y="951181"/>
                <a:ext cx="4157878" cy="2014590"/>
              </a:xfrm>
              <a:prstGeom prst="rect">
                <a:avLst/>
              </a:prstGeom>
              <a:blipFill rotWithShape="0">
                <a:blip r:embed="rId5"/>
                <a:stretch>
                  <a:fillRect t="-3021" b="-5740"/>
                </a:stretch>
              </a:blipFill>
            </p:spPr>
            <p:txBody>
              <a:bodyPr/>
              <a:lstStyle/>
              <a:p>
                <a:r>
                  <a:rPr lang="en-US">
                    <a:noFill/>
                  </a:rPr>
                  <a:t> </a:t>
                </a:r>
              </a:p>
            </p:txBody>
          </p:sp>
        </mc:Fallback>
      </mc:AlternateContent>
      <p:grpSp>
        <p:nvGrpSpPr>
          <p:cNvPr id="63" name="Group 62"/>
          <p:cNvGrpSpPr/>
          <p:nvPr/>
        </p:nvGrpSpPr>
        <p:grpSpPr>
          <a:xfrm>
            <a:off x="4883030" y="3610692"/>
            <a:ext cx="3727570" cy="2732693"/>
            <a:chOff x="4883030" y="3610692"/>
            <a:chExt cx="3727570" cy="2732693"/>
          </a:xfrm>
        </p:grpSpPr>
        <p:sp>
          <p:nvSpPr>
            <p:cNvPr id="64" name="Rectangle 63"/>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65" name="Straight Connector 64"/>
            <p:cNvCxnSpPr>
              <a:stCxn id="64" idx="0"/>
              <a:endCxn id="64"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75" name="Straight Connector 74"/>
            <p:cNvCxnSpPr>
              <a:stCxn id="64" idx="1"/>
              <a:endCxn id="64"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84" name="Picture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85" name="TextBox 84"/>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90" name="TextBox 89"/>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91" name="TextBox 90"/>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92" name="TextBox 91"/>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93" name="TextBox 92"/>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𝟏𝟐</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𝟏𝟐</m:t>
                          </m:r>
                        </m:e>
                      </m:d>
                    </m:oMath>
                  </m:oMathPara>
                </a14:m>
                <a:endParaRPr lang="en-US" sz="2400" b="1" kern="0" dirty="0">
                  <a:solidFill>
                    <a:schemeClr val="tx2"/>
                  </a:solidFill>
                  <a:cs typeface="+mn-cs"/>
                </a:endParaRPr>
              </a:p>
            </p:txBody>
          </p:sp>
        </mc:Choice>
        <mc:Fallback xmlns="">
          <p:sp>
            <p:nvSpPr>
              <p:cNvPr id="93" name="TextBox 92"/>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𝟏𝟔</m:t>
                          </m:r>
                        </m:e>
                      </m:d>
                    </m:oMath>
                  </m:oMathPara>
                </a14:m>
                <a:endParaRPr lang="en-US" sz="2400" b="1" kern="0" dirty="0">
                  <a:cs typeface="+mn-cs"/>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𝟏𝟒</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𝟏𝟒</m:t>
                          </m:r>
                        </m:e>
                      </m:d>
                    </m:oMath>
                  </m:oMathPara>
                </a14:m>
                <a:endParaRPr lang="en-US" sz="2400" b="1" kern="0" dirty="0">
                  <a:cs typeface="+mn-cs"/>
                </a:endParaRPr>
              </a:p>
            </p:txBody>
          </p:sp>
        </mc:Choice>
        <mc:Fallback xmlns="">
          <p:sp>
            <p:nvSpPr>
              <p:cNvPr id="95" name="TextBox 94"/>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7293011" y="5712956"/>
                <a:ext cx="1377878"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𝟏𝟏</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𝟏𝟏</m:t>
                          </m:r>
                        </m:e>
                      </m:d>
                    </m:oMath>
                  </m:oMathPara>
                </a14:m>
                <a:endParaRPr lang="en-US" sz="2400" b="1" kern="0" dirty="0">
                  <a:solidFill>
                    <a:schemeClr val="tx2"/>
                  </a:solidFill>
                  <a:cs typeface="+mn-cs"/>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7293011" y="5712956"/>
                <a:ext cx="1377878"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616628" y="3927520"/>
                <a:ext cx="4257873" cy="1200329"/>
              </a:xfrm>
              <a:prstGeom prst="rect">
                <a:avLst/>
              </a:prstGeom>
            </p:spPr>
            <p:txBody>
              <a:bodyPr wrap="square" rtlCol="0">
                <a:spAutoFit/>
              </a:bodyPr>
              <a:lstStyle/>
              <a:p>
                <a:pPr eaLnBrk="0" fontAlgn="base" hangingPunct="0">
                  <a:spcBef>
                    <a:spcPct val="20000"/>
                  </a:spcBef>
                  <a:spcAft>
                    <a:spcPct val="0"/>
                  </a:spcAft>
                </a:pPr>
                <a:r>
                  <a:rPr lang="en-IN" sz="2400" b="1" kern="0" dirty="0"/>
                  <a:t>Notation: </a:t>
                </a:r>
                <a14:m>
                  <m:oMath xmlns:m="http://schemas.openxmlformats.org/officeDocument/2006/math">
                    <m:r>
                      <a:rPr lang="en-IN" sz="2400" b="1" i="1" kern="0" smtClean="0">
                        <a:latin typeface="Cambria Math" panose="02040503050406030204" pitchFamily="18" charset="0"/>
                        <a:ea typeface="Cambria Math" panose="02040503050406030204" pitchFamily="18" charset="0"/>
                      </a:rPr>
                      <m:t>𝓦</m:t>
                    </m:r>
                    <m:d>
                      <m:dPr>
                        <m:ctrlPr>
                          <a:rPr lang="en-IN" sz="2400" b="1" i="1" kern="0" smtClean="0">
                            <a:latin typeface="Cambria Math" panose="02040503050406030204" pitchFamily="18" charset="0"/>
                            <a:ea typeface="Cambria Math" panose="02040503050406030204" pitchFamily="18" charset="0"/>
                          </a:rPr>
                        </m:ctrlPr>
                      </m:dPr>
                      <m:e>
                        <m:r>
                          <a:rPr lang="en-IN" sz="2400" b="1" i="1" kern="0" smtClean="0">
                            <a:latin typeface="Cambria Math" panose="02040503050406030204" pitchFamily="18" charset="0"/>
                            <a:ea typeface="Cambria Math" panose="02040503050406030204" pitchFamily="18" charset="0"/>
                          </a:rPr>
                          <m:t>𝒂</m:t>
                        </m:r>
                      </m:e>
                    </m:d>
                  </m:oMath>
                </a14:m>
                <a:r>
                  <a:rPr lang="en-US" sz="2400" b="1" kern="0" dirty="0"/>
                  <a:t> denotes the cost of the network induced by action profile </a:t>
                </a:r>
                <a14:m>
                  <m:oMath xmlns:m="http://schemas.openxmlformats.org/officeDocument/2006/math">
                    <m:r>
                      <a:rPr lang="en-IN" sz="2400" b="1" i="1" kern="0" smtClean="0">
                        <a:latin typeface="Cambria Math" panose="02040503050406030204" pitchFamily="18" charset="0"/>
                      </a:rPr>
                      <m:t>𝒂</m:t>
                    </m:r>
                  </m:oMath>
                </a14:m>
                <a:endParaRPr lang="en-US" sz="2400" b="1" kern="0" dirty="0"/>
              </a:p>
            </p:txBody>
          </p:sp>
        </mc:Choice>
        <mc:Fallback xmlns="">
          <p:sp>
            <p:nvSpPr>
              <p:cNvPr id="99" name="TextBox 98"/>
              <p:cNvSpPr txBox="1">
                <a:spLocks noRot="1" noChangeAspect="1" noMove="1" noResize="1" noEditPoints="1" noAdjustHandles="1" noChangeArrowheads="1" noChangeShapeType="1" noTextEdit="1"/>
              </p:cNvSpPr>
              <p:nvPr/>
            </p:nvSpPr>
            <p:spPr>
              <a:xfrm>
                <a:off x="616628" y="3927520"/>
                <a:ext cx="4257873" cy="1200329"/>
              </a:xfrm>
              <a:prstGeom prst="rect">
                <a:avLst/>
              </a:prstGeom>
              <a:blipFill rotWithShape="0">
                <a:blip r:embed="rId10"/>
                <a:stretch>
                  <a:fillRect l="-2146" t="-4061" r="-3433"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5562600" y="2909710"/>
                <a:ext cx="301403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lang="en-IN" sz="2400" b="1" i="1" kern="0" smtClean="0">
                              <a:solidFill>
                                <a:schemeClr val="tx2"/>
                              </a:solidFill>
                              <a:latin typeface="Cambria Math" panose="02040503050406030204" pitchFamily="18" charset="0"/>
                              <a:cs typeface="+mn-cs"/>
                            </a:rPr>
                          </m:ctrlPr>
                        </m:sSupPr>
                        <m:e>
                          <m:r>
                            <a:rPr lang="en-IN" sz="2400" b="1" i="1" kern="0" smtClean="0">
                              <a:solidFill>
                                <a:schemeClr val="tx2"/>
                              </a:solidFill>
                              <a:latin typeface="Cambria Math" panose="02040503050406030204" pitchFamily="18" charset="0"/>
                              <a:cs typeface="+mn-cs"/>
                            </a:rPr>
                            <m:t>𝒂</m:t>
                          </m:r>
                        </m:e>
                        <m:sup>
                          <m:r>
                            <a:rPr lang="en-IN" sz="2400" b="1" i="1" kern="0" smtClean="0">
                              <a:solidFill>
                                <a:schemeClr val="tx2"/>
                              </a:solidFill>
                              <a:latin typeface="Cambria Math" panose="02040503050406030204" pitchFamily="18" charset="0"/>
                              <a:cs typeface="+mn-cs"/>
                            </a:rPr>
                            <m:t>∗</m:t>
                          </m:r>
                        </m:sup>
                      </m:sSup>
                      <m:r>
                        <a:rPr lang="en-IN" sz="2400" b="1" i="1" kern="0" smtClean="0">
                          <a:solidFill>
                            <a:schemeClr val="tx2"/>
                          </a:solidFill>
                          <a:latin typeface="Cambria Math" panose="02040503050406030204" pitchFamily="18" charset="0"/>
                          <a:cs typeface="+mn-cs"/>
                        </a:rPr>
                        <m:t>∈</m:t>
                      </m:r>
                      <m:d>
                        <m:dPr>
                          <m:begChr m:val="{"/>
                          <m:endChr m:val="}"/>
                          <m:ctrlPr>
                            <a:rPr lang="en-IN" sz="2400" b="1" i="1" kern="0" smtClean="0">
                              <a:solidFill>
                                <a:schemeClr val="tx2"/>
                              </a:solidFill>
                              <a:latin typeface="Cambria Math" panose="02040503050406030204" pitchFamily="18" charset="0"/>
                              <a:cs typeface="+mn-cs"/>
                            </a:rPr>
                          </m:ctrlPr>
                        </m:dPr>
                        <m:e>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𝑻</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𝑩</m:t>
                              </m:r>
                            </m:e>
                          </m:d>
                          <m:r>
                            <a:rPr lang="en-IN" sz="2400" b="1" i="1" kern="0" smtClean="0">
                              <a:solidFill>
                                <a:schemeClr val="tx2"/>
                              </a:solidFill>
                              <a:latin typeface="Cambria Math" panose="02040503050406030204" pitchFamily="18" charset="0"/>
                              <a:cs typeface="+mn-cs"/>
                            </a:rPr>
                            <m:t>,</m:t>
                          </m:r>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𝑴</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𝑴</m:t>
                              </m:r>
                            </m:e>
                          </m:d>
                        </m:e>
                      </m:d>
                    </m:oMath>
                  </m:oMathPara>
                </a14:m>
                <a:endParaRPr lang="en-US" sz="2400" b="1" kern="0" dirty="0">
                  <a:solidFill>
                    <a:schemeClr val="tx2"/>
                  </a:solidFill>
                  <a:latin typeface="+mn-lt"/>
                  <a:cs typeface="+mn-cs"/>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5562600" y="2909710"/>
                <a:ext cx="3014030"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45331" y="5472041"/>
                <a:ext cx="2187265"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𝑷𝒐𝑺</m:t>
                      </m:r>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r>
                            <a:rPr lang="en-IN" sz="2400" b="1" i="1" kern="0" smtClean="0">
                              <a:latin typeface="Cambria Math" panose="02040503050406030204" pitchFamily="18" charset="0"/>
                            </a:rPr>
                            <m:t>𝟐𝟐</m:t>
                          </m:r>
                        </m:num>
                        <m:den>
                          <m:r>
                            <a:rPr lang="en-IN" sz="2400" b="1" i="1" kern="0" smtClean="0">
                              <a:latin typeface="Cambria Math" panose="02040503050406030204" pitchFamily="18" charset="0"/>
                            </a:rPr>
                            <m:t>𝟐𝟐</m:t>
                          </m:r>
                        </m:den>
                      </m:f>
                      <m:r>
                        <a:rPr lang="en-IN" sz="2400" b="1" i="1" kern="0" smtClean="0">
                          <a:latin typeface="Cambria Math" panose="02040503050406030204" pitchFamily="18" charset="0"/>
                        </a:rPr>
                        <m:t>=</m:t>
                      </m:r>
                      <m:r>
                        <a:rPr lang="en-IN" sz="2400" b="1" i="1" kern="0" smtClean="0">
                          <a:latin typeface="Cambria Math" panose="02040503050406030204" pitchFamily="18" charset="0"/>
                        </a:rPr>
                        <m:t>𝟏</m:t>
                      </m:r>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1545331" y="5472041"/>
                <a:ext cx="2187265" cy="783804"/>
              </a:xfrm>
              <a:prstGeom prst="rect">
                <a:avLst/>
              </a:prstGeom>
              <a:blipFill rotWithShape="0">
                <a:blip r:embed="rId12"/>
                <a:stretch>
                  <a:fillRect/>
                </a:stretch>
              </a:blipFill>
            </p:spPr>
            <p:txBody>
              <a:bodyPr/>
              <a:lstStyle/>
              <a:p>
                <a:r>
                  <a:rPr lang="en-US">
                    <a:noFill/>
                  </a:rPr>
                  <a:t> </a:t>
                </a:r>
              </a:p>
            </p:txBody>
          </p:sp>
        </mc:Fallback>
      </mc:AlternateContent>
      <p:cxnSp>
        <p:nvCxnSpPr>
          <p:cNvPr id="101" name="Straight Arrow Connector 100"/>
          <p:cNvCxnSpPr>
            <a:stCxn id="62" idx="1"/>
            <a:endCxn id="3" idx="3"/>
          </p:cNvCxnSpPr>
          <p:nvPr/>
        </p:nvCxnSpPr>
        <p:spPr bwMode="auto">
          <a:xfrm flipH="1" flipV="1">
            <a:off x="3732596" y="5863943"/>
            <a:ext cx="2004716" cy="689984"/>
          </a:xfrm>
          <a:prstGeom prst="straightConnector1">
            <a:avLst/>
          </a:prstGeom>
          <a:solidFill>
            <a:schemeClr val="accent1"/>
          </a:solidFill>
          <a:ln w="28575" cap="flat" cmpd="sng" algn="ctr">
            <a:solidFill>
              <a:schemeClr val="accent2"/>
            </a:solidFill>
            <a:prstDash val="solid"/>
            <a:round/>
            <a:headEnd type="none" w="med" len="med"/>
            <a:tailEnd type="arrow" w="lg" len="lg"/>
          </a:ln>
          <a:effectLst/>
        </p:spPr>
      </p:cxnSp>
      <p:sp>
        <p:nvSpPr>
          <p:cNvPr id="62" name="TextBox 61"/>
          <p:cNvSpPr txBox="1"/>
          <p:nvPr/>
        </p:nvSpPr>
        <p:spPr>
          <a:xfrm>
            <a:off x="5737312" y="6353872"/>
            <a:ext cx="3228769"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2"/>
                </a:solidFill>
              </a:rPr>
              <a:t>Global equal distribution</a:t>
            </a:r>
            <a:endParaRPr lang="en-US" sz="2000" b="1" kern="0" dirty="0">
              <a:solidFill>
                <a:schemeClr val="accent2"/>
              </a:solidFill>
            </a:endParaRPr>
          </a:p>
        </p:txBody>
      </p:sp>
    </p:spTree>
    <p:extLst>
      <p:ext uri="{BB962C8B-B14F-4D97-AF65-F5344CB8AC3E}">
        <p14:creationId xmlns:p14="http://schemas.microsoft.com/office/powerpoint/2010/main" val="18564032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100" grpId="0"/>
      <p:bldP spid="3" grpId="0"/>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bwMode="auto">
          <a:xfrm>
            <a:off x="2102738" y="4419600"/>
            <a:ext cx="6420611" cy="1905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2400" b="1">
                <a:solidFill>
                  <a:schemeClr val="tx1"/>
                </a:solidFill>
                <a:latin typeface="+mn-lt"/>
                <a:ea typeface="+mn-ea"/>
                <a:cs typeface="+mn-cs"/>
              </a:defRPr>
            </a:lvl1pPr>
            <a:lvl2pPr marL="457200" indent="0" algn="ctr" rtl="0" eaLnBrk="1" fontAlgn="base" hangingPunct="1">
              <a:spcBef>
                <a:spcPct val="20000"/>
              </a:spcBef>
              <a:spcAft>
                <a:spcPct val="0"/>
              </a:spcAft>
              <a:buNone/>
              <a:defRPr sz="2000" b="1">
                <a:solidFill>
                  <a:schemeClr val="tx1"/>
                </a:solidFill>
                <a:latin typeface="+mn-lt"/>
              </a:defRPr>
            </a:lvl2pPr>
            <a:lvl3pPr marL="914400" indent="0" algn="ctr" rtl="0" eaLnBrk="1" fontAlgn="base" hangingPunct="1">
              <a:spcBef>
                <a:spcPct val="20000"/>
              </a:spcBef>
              <a:spcAft>
                <a:spcPct val="0"/>
              </a:spcAft>
              <a:buNone/>
              <a:defRPr sz="2400" b="1">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a:solidFill>
                  <a:schemeClr val="tx1"/>
                </a:solidFill>
                <a:latin typeface="+mn-lt"/>
              </a:defRPr>
            </a:lvl6pPr>
            <a:lvl7pPr marL="2743200" indent="0" algn="ctr" rtl="0" eaLnBrk="1" fontAlgn="base" hangingPunct="1">
              <a:spcBef>
                <a:spcPct val="20000"/>
              </a:spcBef>
              <a:spcAft>
                <a:spcPct val="0"/>
              </a:spcAft>
              <a:buNone/>
              <a:defRPr>
                <a:solidFill>
                  <a:schemeClr val="tx1"/>
                </a:solidFill>
                <a:latin typeface="+mn-lt"/>
              </a:defRPr>
            </a:lvl7pPr>
            <a:lvl8pPr marL="3200400" indent="0" algn="ctr" rtl="0" eaLnBrk="1" fontAlgn="base" hangingPunct="1">
              <a:spcBef>
                <a:spcPct val="20000"/>
              </a:spcBef>
              <a:spcAft>
                <a:spcPct val="0"/>
              </a:spcAft>
              <a:buNone/>
              <a:defRPr>
                <a:solidFill>
                  <a:schemeClr val="tx1"/>
                </a:solidFill>
                <a:latin typeface="+mn-lt"/>
              </a:defRPr>
            </a:lvl8pPr>
            <a:lvl9pPr marL="3657600" indent="0" algn="ctr" rtl="0" eaLnBrk="1" fontAlgn="base" hangingPunct="1">
              <a:spcBef>
                <a:spcPct val="20000"/>
              </a:spcBef>
              <a:spcAft>
                <a:spcPct val="0"/>
              </a:spcAft>
              <a:buNone/>
              <a:defRPr>
                <a:solidFill>
                  <a:schemeClr val="tx1"/>
                </a:solidFill>
                <a:latin typeface="+mn-lt"/>
              </a:defRPr>
            </a:lvl9pPr>
          </a:lstStyle>
          <a:p>
            <a:pPr algn="r"/>
            <a:r>
              <a:rPr lang="en-US" sz="2000" dirty="0">
                <a:solidFill>
                  <a:schemeClr val="accent2"/>
                </a:solidFill>
              </a:rPr>
              <a:t>Ragavendran Gopalakrishnan</a:t>
            </a:r>
            <a:br>
              <a:rPr lang="en-US" sz="2000" dirty="0">
                <a:solidFill>
                  <a:schemeClr val="accent2"/>
                </a:solidFill>
              </a:rPr>
            </a:br>
            <a:r>
              <a:rPr lang="en-US" sz="2000" dirty="0">
                <a:solidFill>
                  <a:schemeClr val="accent2"/>
                </a:solidFill>
              </a:rPr>
              <a:t>Xerox Research Centre India (XRCI)</a:t>
            </a:r>
          </a:p>
          <a:p>
            <a:pPr algn="r"/>
            <a:endParaRPr lang="en-US" sz="2000" dirty="0">
              <a:solidFill>
                <a:schemeClr val="accent1"/>
              </a:solidFill>
            </a:endParaRPr>
          </a:p>
          <a:p>
            <a:pPr algn="r"/>
            <a:r>
              <a:rPr lang="en-US" sz="2000" dirty="0">
                <a:solidFill>
                  <a:schemeClr val="accent1"/>
                </a:solidFill>
              </a:rPr>
              <a:t>Adam </a:t>
            </a:r>
            <a:r>
              <a:rPr lang="en-US" sz="2000" dirty="0" err="1">
                <a:solidFill>
                  <a:schemeClr val="accent1"/>
                </a:solidFill>
              </a:rPr>
              <a:t>Wierman</a:t>
            </a:r>
            <a:r>
              <a:rPr lang="en-US" sz="2000" dirty="0">
                <a:solidFill>
                  <a:schemeClr val="accent1"/>
                </a:solidFill>
              </a:rPr>
              <a:t> (Caltech)</a:t>
            </a:r>
          </a:p>
          <a:p>
            <a:pPr algn="r"/>
            <a:r>
              <a:rPr lang="en-US" sz="2000" dirty="0">
                <a:solidFill>
                  <a:schemeClr val="accent1"/>
                </a:solidFill>
              </a:rPr>
              <a:t>Jason </a:t>
            </a:r>
            <a:r>
              <a:rPr lang="en-US" sz="2000" dirty="0" err="1">
                <a:solidFill>
                  <a:schemeClr val="accent1"/>
                </a:solidFill>
              </a:rPr>
              <a:t>Marden</a:t>
            </a:r>
            <a:r>
              <a:rPr lang="en-US" sz="2000" dirty="0">
                <a:solidFill>
                  <a:schemeClr val="accent1"/>
                </a:solidFill>
              </a:rPr>
              <a:t> (CU-Boulder)</a:t>
            </a:r>
          </a:p>
        </p:txBody>
      </p:sp>
      <p:sp>
        <p:nvSpPr>
          <p:cNvPr id="4" name="Title 1"/>
          <p:cNvSpPr txBox="1">
            <a:spLocks/>
          </p:cNvSpPr>
          <p:nvPr/>
        </p:nvSpPr>
        <p:spPr bwMode="auto">
          <a:xfrm>
            <a:off x="1990725" y="3188970"/>
            <a:ext cx="6644639" cy="1021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sz="2800" b="1" dirty="0">
                <a:solidFill>
                  <a:schemeClr val="tx1"/>
                </a:solidFill>
                <a:effectLst/>
              </a:rPr>
              <a:t>Potential games are </a:t>
            </a:r>
            <a:r>
              <a:rPr lang="en-US" sz="2800" b="1" i="1" dirty="0">
                <a:solidFill>
                  <a:schemeClr val="tx1"/>
                </a:solidFill>
                <a:effectLst/>
              </a:rPr>
              <a:t>necessary</a:t>
            </a:r>
            <a:r>
              <a:rPr lang="en-US" sz="2800" b="1" dirty="0">
                <a:solidFill>
                  <a:schemeClr val="tx1"/>
                </a:solidFill>
                <a:effectLst/>
              </a:rPr>
              <a:t> to ensure pure Nash equilibria in cost sharing games</a:t>
            </a:r>
          </a:p>
        </p:txBody>
      </p:sp>
      <p:sp>
        <p:nvSpPr>
          <p:cNvPr id="2" name="TextBox 1"/>
          <p:cNvSpPr txBox="1"/>
          <p:nvPr/>
        </p:nvSpPr>
        <p:spPr>
          <a:xfrm>
            <a:off x="914400" y="1143000"/>
            <a:ext cx="6431569" cy="707886"/>
          </a:xfrm>
          <a:prstGeom prst="rect">
            <a:avLst/>
          </a:prstGeom>
        </p:spPr>
        <p:txBody>
          <a:bodyPr wrap="none" rtlCol="0">
            <a:spAutoFit/>
          </a:bodyPr>
          <a:lstStyle/>
          <a:p>
            <a:pPr eaLnBrk="0" fontAlgn="base" hangingPunct="0">
              <a:spcBef>
                <a:spcPct val="20000"/>
              </a:spcBef>
              <a:spcAft>
                <a:spcPct val="0"/>
              </a:spcAft>
            </a:pPr>
            <a:r>
              <a:rPr lang="en-IN" sz="2000" b="1" kern="0" dirty="0"/>
              <a:t>Published in </a:t>
            </a:r>
            <a:r>
              <a:rPr lang="en-IN" sz="2000" b="1" i="1" kern="0" dirty="0"/>
              <a:t>Mathematics of Operations Research</a:t>
            </a:r>
            <a:r>
              <a:rPr lang="en-IN" sz="2000" b="1" kern="0" dirty="0"/>
              <a:t>,</a:t>
            </a:r>
            <a:br>
              <a:rPr lang="en-IN" sz="2000" b="1" kern="0" dirty="0"/>
            </a:br>
            <a:r>
              <a:rPr lang="en-IN" sz="2000" b="1" kern="0" dirty="0"/>
              <a:t>available on </a:t>
            </a:r>
            <a:r>
              <a:rPr lang="en-IN" sz="2000" b="1" kern="0" dirty="0" err="1"/>
              <a:t>arXiv</a:t>
            </a:r>
            <a:r>
              <a:rPr lang="en-IN" sz="2000" b="1" kern="0" dirty="0"/>
              <a:t>: http://arxiv.org/abs/1402.3610</a:t>
            </a:r>
            <a:endParaRPr lang="en-US" sz="2000" b="1" kern="0" dirty="0"/>
          </a:p>
        </p:txBody>
      </p:sp>
      <p:sp>
        <p:nvSpPr>
          <p:cNvPr id="5" name="Title 1"/>
          <p:cNvSpPr txBox="1">
            <a:spLocks/>
          </p:cNvSpPr>
          <p:nvPr/>
        </p:nvSpPr>
        <p:spPr bwMode="auto">
          <a:xfrm>
            <a:off x="152400" y="2476500"/>
            <a:ext cx="7620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sz="3200" b="1" dirty="0">
                <a:effectLst/>
              </a:rPr>
              <a:t>Strategic Interactions in Allocation Systems:</a:t>
            </a:r>
          </a:p>
        </p:txBody>
      </p:sp>
    </p:spTree>
    <p:extLst>
      <p:ext uri="{BB962C8B-B14F-4D97-AF65-F5344CB8AC3E}">
        <p14:creationId xmlns:p14="http://schemas.microsoft.com/office/powerpoint/2010/main" val="363567602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Measures of Efficiency</a:t>
            </a:r>
            <a:endParaRPr lang="en-US" kern="0" dirty="0">
              <a:solidFill>
                <a:schemeClr val="accent2"/>
              </a:solidFill>
            </a:endParaRPr>
          </a:p>
        </p:txBody>
      </p:sp>
      <p:grpSp>
        <p:nvGrpSpPr>
          <p:cNvPr id="2" name="Group 1"/>
          <p:cNvGrpSpPr/>
          <p:nvPr/>
        </p:nvGrpSpPr>
        <p:grpSpPr>
          <a:xfrm>
            <a:off x="556175" y="933757"/>
            <a:ext cx="4930225" cy="2765429"/>
            <a:chOff x="556175" y="933757"/>
            <a:chExt cx="4930225" cy="2765429"/>
          </a:xfrm>
        </p:grpSpPr>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36" name="Group 35"/>
            <p:cNvGrpSpPr/>
            <p:nvPr/>
          </p:nvGrpSpPr>
          <p:grpSpPr>
            <a:xfrm>
              <a:off x="1165774" y="933757"/>
              <a:ext cx="4320626" cy="2765429"/>
              <a:chOff x="1165774" y="933757"/>
              <a:chExt cx="4320626" cy="2765429"/>
            </a:xfrm>
          </p:grpSpPr>
          <p:sp>
            <p:nvSpPr>
              <p:cNvPr id="38" name="Oval 37"/>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0" name="Oval 39"/>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1" name="Oval 40"/>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2" name="Oval 41"/>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3" name="Straight Connector 42"/>
              <p:cNvCxnSpPr>
                <a:stCxn id="38" idx="6"/>
                <a:endCxn id="42"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4" name="Straight Connector 43"/>
              <p:cNvCxnSpPr>
                <a:stCxn id="40" idx="6"/>
                <a:endCxn id="41"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5" name="Straight Connector 44"/>
              <p:cNvCxnSpPr>
                <a:stCxn id="40" idx="7"/>
                <a:endCxn id="39"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6" name="Straight Connector 45"/>
              <p:cNvCxnSpPr>
                <a:stCxn id="41" idx="1"/>
                <a:endCxn id="49"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7" name="Straight Connector 46"/>
              <p:cNvCxnSpPr>
                <a:stCxn id="39" idx="1"/>
                <a:endCxn id="38"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8" name="Straight Connector 47"/>
              <p:cNvCxnSpPr>
                <a:stCxn id="39" idx="6"/>
                <a:endCxn id="49"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9" name="Oval 48"/>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50" name="Straight Connector 49"/>
              <p:cNvCxnSpPr>
                <a:stCxn id="42" idx="3"/>
                <a:endCxn id="49"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51" name="TextBox 50"/>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52" name="TextBox 51"/>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3" name="TextBox 52"/>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4" name="TextBox 53"/>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5" name="TextBox 54"/>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6" name="TextBox 55"/>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8" name="TextBox 57"/>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9" name="TextBox 58"/>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60" name="TextBox 59"/>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61" name="TextBox 60"/>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grpSp>
      <mc:AlternateContent xmlns:mc="http://schemas.openxmlformats.org/markup-compatibility/2006" xmlns:a14="http://schemas.microsoft.com/office/drawing/2010/main">
        <mc:Choice Requires="a14">
          <p:sp>
            <p:nvSpPr>
              <p:cNvPr id="99" name="TextBox 98"/>
              <p:cNvSpPr txBox="1"/>
              <p:nvPr/>
            </p:nvSpPr>
            <p:spPr>
              <a:xfrm>
                <a:off x="616628" y="3927520"/>
                <a:ext cx="4257873" cy="1200329"/>
              </a:xfrm>
              <a:prstGeom prst="rect">
                <a:avLst/>
              </a:prstGeom>
            </p:spPr>
            <p:txBody>
              <a:bodyPr wrap="square" rtlCol="0">
                <a:spAutoFit/>
              </a:bodyPr>
              <a:lstStyle/>
              <a:p>
                <a:pPr eaLnBrk="0" fontAlgn="base" hangingPunct="0">
                  <a:spcBef>
                    <a:spcPct val="20000"/>
                  </a:spcBef>
                  <a:spcAft>
                    <a:spcPct val="0"/>
                  </a:spcAft>
                </a:pPr>
                <a:r>
                  <a:rPr lang="en-IN" sz="2400" b="1" kern="0" dirty="0"/>
                  <a:t>Notation: </a:t>
                </a:r>
                <a14:m>
                  <m:oMath xmlns:m="http://schemas.openxmlformats.org/officeDocument/2006/math">
                    <m:r>
                      <a:rPr lang="en-IN" sz="2400" b="1" i="1" kern="0" smtClean="0">
                        <a:latin typeface="Cambria Math" panose="02040503050406030204" pitchFamily="18" charset="0"/>
                        <a:ea typeface="Cambria Math" panose="02040503050406030204" pitchFamily="18" charset="0"/>
                      </a:rPr>
                      <m:t>𝓦</m:t>
                    </m:r>
                    <m:d>
                      <m:dPr>
                        <m:ctrlPr>
                          <a:rPr lang="en-IN" sz="2400" b="1" i="1" kern="0" smtClean="0">
                            <a:latin typeface="Cambria Math" panose="02040503050406030204" pitchFamily="18" charset="0"/>
                            <a:ea typeface="Cambria Math" panose="02040503050406030204" pitchFamily="18" charset="0"/>
                          </a:rPr>
                        </m:ctrlPr>
                      </m:dPr>
                      <m:e>
                        <m:r>
                          <a:rPr lang="en-IN" sz="2400" b="1" i="1" kern="0" smtClean="0">
                            <a:latin typeface="Cambria Math" panose="02040503050406030204" pitchFamily="18" charset="0"/>
                            <a:ea typeface="Cambria Math" panose="02040503050406030204" pitchFamily="18" charset="0"/>
                          </a:rPr>
                          <m:t>𝒂</m:t>
                        </m:r>
                      </m:e>
                    </m:d>
                  </m:oMath>
                </a14:m>
                <a:r>
                  <a:rPr lang="en-US" sz="2400" b="1" kern="0" dirty="0"/>
                  <a:t> denotes the cost of the network induced by action profile </a:t>
                </a:r>
                <a14:m>
                  <m:oMath xmlns:m="http://schemas.openxmlformats.org/officeDocument/2006/math">
                    <m:r>
                      <a:rPr lang="en-IN" sz="2400" b="1" i="1" kern="0" smtClean="0">
                        <a:latin typeface="Cambria Math" panose="02040503050406030204" pitchFamily="18" charset="0"/>
                      </a:rPr>
                      <m:t>𝒂</m:t>
                    </m:r>
                  </m:oMath>
                </a14:m>
                <a:endParaRPr lang="en-US" sz="2400" b="1" kern="0" dirty="0"/>
              </a:p>
            </p:txBody>
          </p:sp>
        </mc:Choice>
        <mc:Fallback xmlns="">
          <p:sp>
            <p:nvSpPr>
              <p:cNvPr id="99" name="TextBox 98"/>
              <p:cNvSpPr txBox="1">
                <a:spLocks noRot="1" noChangeAspect="1" noMove="1" noResize="1" noEditPoints="1" noAdjustHandles="1" noChangeArrowheads="1" noChangeShapeType="1" noTextEdit="1"/>
              </p:cNvSpPr>
              <p:nvPr/>
            </p:nvSpPr>
            <p:spPr>
              <a:xfrm>
                <a:off x="616628" y="3927520"/>
                <a:ext cx="4257873" cy="1200329"/>
              </a:xfrm>
              <a:prstGeom prst="rect">
                <a:avLst/>
              </a:prstGeom>
              <a:blipFill rotWithShape="0">
                <a:blip r:embed="rId5"/>
                <a:stretch>
                  <a:fillRect l="-2146" t="-4061" r="-3433" b="-106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545331" y="5472041"/>
                <a:ext cx="2371611" cy="7838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𝑷𝒐𝑺</m:t>
                      </m:r>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r>
                            <a:rPr lang="en-IN" sz="2400" b="1" i="1" kern="0" smtClean="0">
                              <a:latin typeface="Cambria Math" panose="02040503050406030204" pitchFamily="18" charset="0"/>
                            </a:rPr>
                            <m:t>𝟐𝟒</m:t>
                          </m:r>
                        </m:num>
                        <m:den>
                          <m:r>
                            <a:rPr lang="en-IN" sz="2400" b="1" i="1" kern="0" smtClean="0">
                              <a:latin typeface="Cambria Math" panose="02040503050406030204" pitchFamily="18" charset="0"/>
                            </a:rPr>
                            <m:t>𝟐𝟐</m:t>
                          </m:r>
                        </m:den>
                      </m:f>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r>
                            <a:rPr lang="en-IN" sz="2400" b="1" i="1" kern="0" smtClean="0">
                              <a:latin typeface="Cambria Math" panose="02040503050406030204" pitchFamily="18" charset="0"/>
                            </a:rPr>
                            <m:t>𝟏𝟐</m:t>
                          </m:r>
                        </m:num>
                        <m:den>
                          <m:r>
                            <a:rPr lang="en-IN" sz="2400" b="1" i="1" kern="0" smtClean="0">
                              <a:latin typeface="Cambria Math" panose="02040503050406030204" pitchFamily="18" charset="0"/>
                            </a:rPr>
                            <m:t>𝟏𝟏</m:t>
                          </m:r>
                        </m:den>
                      </m:f>
                    </m:oMath>
                  </m:oMathPara>
                </a14:m>
                <a:endParaRPr lang="en-US" sz="2400" dirty="0"/>
              </a:p>
            </p:txBody>
          </p:sp>
        </mc:Choice>
        <mc:Fallback xmlns="">
          <p:sp>
            <p:nvSpPr>
              <p:cNvPr id="3" name="Rectangle 2"/>
              <p:cNvSpPr>
                <a:spLocks noRot="1" noChangeAspect="1" noMove="1" noResize="1" noEditPoints="1" noAdjustHandles="1" noChangeArrowheads="1" noChangeShapeType="1" noTextEdit="1"/>
              </p:cNvSpPr>
              <p:nvPr/>
            </p:nvSpPr>
            <p:spPr>
              <a:xfrm>
                <a:off x="1545331" y="5472041"/>
                <a:ext cx="2371611" cy="783804"/>
              </a:xfrm>
              <a:prstGeom prst="rect">
                <a:avLst/>
              </a:prstGeom>
              <a:blipFill rotWithShape="0">
                <a:blip r:embed="rId6"/>
                <a:stretch>
                  <a:fillRect/>
                </a:stretch>
              </a:blipFill>
            </p:spPr>
            <p:txBody>
              <a:bodyPr/>
              <a:lstStyle/>
              <a:p>
                <a:r>
                  <a:rPr lang="en-US">
                    <a:noFill/>
                  </a:rPr>
                  <a:t> </a:t>
                </a:r>
              </a:p>
            </p:txBody>
          </p:sp>
        </mc:Fallback>
      </mc:AlternateContent>
      <p:cxnSp>
        <p:nvCxnSpPr>
          <p:cNvPr id="101" name="Straight Arrow Connector 100"/>
          <p:cNvCxnSpPr>
            <a:stCxn id="65" idx="1"/>
            <a:endCxn id="3" idx="3"/>
          </p:cNvCxnSpPr>
          <p:nvPr/>
        </p:nvCxnSpPr>
        <p:spPr bwMode="auto">
          <a:xfrm flipH="1" flipV="1">
            <a:off x="3916942" y="5863943"/>
            <a:ext cx="1994295" cy="683223"/>
          </a:xfrm>
          <a:prstGeom prst="straightConnector1">
            <a:avLst/>
          </a:prstGeom>
          <a:solidFill>
            <a:schemeClr val="accent1"/>
          </a:solidFill>
          <a:ln w="28575" cap="flat" cmpd="sng" algn="ctr">
            <a:solidFill>
              <a:schemeClr val="accent2"/>
            </a:solidFill>
            <a:prstDash val="solid"/>
            <a:round/>
            <a:headEnd type="none" w="med" len="med"/>
            <a:tailEnd type="arrow" w="lg" len="lg"/>
          </a:ln>
          <a:effectLst/>
        </p:spPr>
      </p:cxnSp>
      <p:grpSp>
        <p:nvGrpSpPr>
          <p:cNvPr id="62" name="Group 61"/>
          <p:cNvGrpSpPr/>
          <p:nvPr/>
        </p:nvGrpSpPr>
        <p:grpSpPr>
          <a:xfrm>
            <a:off x="4883030" y="3610692"/>
            <a:ext cx="3727570" cy="2732693"/>
            <a:chOff x="4883030" y="3610692"/>
            <a:chExt cx="3727570" cy="2732693"/>
          </a:xfrm>
        </p:grpSpPr>
        <p:sp>
          <p:nvSpPr>
            <p:cNvPr id="66" name="Rectangle 65"/>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67" name="Straight Connector 66"/>
            <p:cNvCxnSpPr>
              <a:stCxn id="66" idx="0"/>
              <a:endCxn id="66"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68" name="Straight Connector 67"/>
            <p:cNvCxnSpPr>
              <a:stCxn id="66" idx="1"/>
              <a:endCxn id="66"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69" name="Picture 6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71" name="TextBox 70"/>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72" name="TextBox 71"/>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3" name="TextBox 72"/>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74" name="TextBox 73"/>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76" name="TextBox 75"/>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𝟏𝟐</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𝟏𝟐</m:t>
                          </m:r>
                        </m:e>
                      </m:d>
                    </m:oMath>
                  </m:oMathPara>
                </a14:m>
                <a:endParaRPr lang="en-US" sz="2400" b="1" kern="0" dirty="0">
                  <a:solidFill>
                    <a:schemeClr val="tx2"/>
                  </a:solidFill>
                  <a:cs typeface="+mn-cs"/>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𝟏𝟐</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𝟐𝟎</m:t>
                          </m:r>
                        </m:e>
                      </m:d>
                    </m:oMath>
                  </m:oMathPara>
                </a14:m>
                <a:endParaRPr lang="en-US" sz="2400" b="1" kern="0" dirty="0">
                  <a:cs typeface="+mn-cs"/>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𝟏𝟐</m:t>
                          </m:r>
                        </m:e>
                      </m:d>
                    </m:oMath>
                  </m:oMathPara>
                </a14:m>
                <a:endParaRPr lang="en-US" sz="2400" b="1" kern="0" dirty="0">
                  <a:cs typeface="+mn-cs"/>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7385184" y="5713953"/>
                <a:ext cx="1193532"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𝟗</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𝟏𝟑</m:t>
                          </m:r>
                        </m:e>
                      </m:d>
                    </m:oMath>
                  </m:oMathPara>
                </a14:m>
                <a:endParaRPr lang="en-US" sz="2400" b="1" kern="0" dirty="0">
                  <a:cs typeface="+mn-cs"/>
                </a:endParaRPr>
              </a:p>
            </p:txBody>
          </p:sp>
        </mc:Choice>
        <mc:Fallback xmlns="">
          <p:sp>
            <p:nvSpPr>
              <p:cNvPr id="80" name="TextBox 79"/>
              <p:cNvSpPr txBox="1">
                <a:spLocks noRot="1" noChangeAspect="1" noMove="1" noResize="1" noEditPoints="1" noAdjustHandles="1" noChangeArrowheads="1" noChangeShapeType="1" noTextEdit="1"/>
              </p:cNvSpPr>
              <p:nvPr/>
            </p:nvSpPr>
            <p:spPr>
              <a:xfrm>
                <a:off x="7385184" y="5713953"/>
                <a:ext cx="1193532" cy="461665"/>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2" name="TextBox 81"/>
              <p:cNvSpPr txBox="1"/>
              <p:nvPr/>
            </p:nvSpPr>
            <p:spPr>
              <a:xfrm>
                <a:off x="5571836" y="2909710"/>
                <a:ext cx="196989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sSup>
                        <m:sSupPr>
                          <m:ctrlPr>
                            <a:rPr lang="en-IN" sz="2400" b="1" i="1" kern="0" smtClean="0">
                              <a:solidFill>
                                <a:schemeClr val="tx2"/>
                              </a:solidFill>
                              <a:latin typeface="Cambria Math" panose="02040503050406030204" pitchFamily="18" charset="0"/>
                              <a:cs typeface="+mn-cs"/>
                            </a:rPr>
                          </m:ctrlPr>
                        </m:sSupPr>
                        <m:e>
                          <m:r>
                            <a:rPr lang="en-IN" sz="2400" b="1" i="1" kern="0" smtClean="0">
                              <a:solidFill>
                                <a:schemeClr val="tx2"/>
                              </a:solidFill>
                              <a:latin typeface="Cambria Math" panose="02040503050406030204" pitchFamily="18" charset="0"/>
                              <a:cs typeface="+mn-cs"/>
                            </a:rPr>
                            <m:t>𝒂</m:t>
                          </m:r>
                        </m:e>
                        <m:sup>
                          <m:r>
                            <a:rPr lang="en-IN" sz="2400" b="1" i="1" kern="0" smtClean="0">
                              <a:solidFill>
                                <a:schemeClr val="tx2"/>
                              </a:solidFill>
                              <a:latin typeface="Cambria Math" panose="02040503050406030204" pitchFamily="18" charset="0"/>
                              <a:cs typeface="+mn-cs"/>
                            </a:rPr>
                            <m:t>∗</m:t>
                          </m:r>
                        </m:sup>
                      </m:sSup>
                      <m:r>
                        <a:rPr lang="en-IN" sz="2400" b="1" i="1" kern="0" smtClean="0">
                          <a:solidFill>
                            <a:schemeClr val="tx2"/>
                          </a:solidFill>
                          <a:latin typeface="Cambria Math" panose="02040503050406030204" pitchFamily="18" charset="0"/>
                          <a:cs typeface="+mn-cs"/>
                        </a:rPr>
                        <m:t>∈</m:t>
                      </m:r>
                      <m:d>
                        <m:dPr>
                          <m:begChr m:val="{"/>
                          <m:endChr m:val="}"/>
                          <m:ctrlPr>
                            <a:rPr lang="en-IN" sz="2400" b="1" i="1" kern="0" smtClean="0">
                              <a:solidFill>
                                <a:schemeClr val="tx2"/>
                              </a:solidFill>
                              <a:latin typeface="Cambria Math" panose="02040503050406030204" pitchFamily="18" charset="0"/>
                              <a:cs typeface="+mn-cs"/>
                            </a:rPr>
                          </m:ctrlPr>
                        </m:dPr>
                        <m:e>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𝑻</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𝑩</m:t>
                              </m:r>
                            </m:e>
                          </m:d>
                        </m:e>
                      </m:d>
                    </m:oMath>
                  </m:oMathPara>
                </a14:m>
                <a:endParaRPr lang="en-US" sz="2400" b="1" kern="0" dirty="0">
                  <a:solidFill>
                    <a:schemeClr val="tx2"/>
                  </a:solidFill>
                  <a:latin typeface="+mn-lt"/>
                  <a:cs typeface="+mn-cs"/>
                </a:endParaRPr>
              </a:p>
            </p:txBody>
          </p:sp>
        </mc:Choice>
        <mc:Fallback xmlns="">
          <p:sp>
            <p:nvSpPr>
              <p:cNvPr id="82" name="TextBox 81"/>
              <p:cNvSpPr txBox="1">
                <a:spLocks noRot="1" noChangeAspect="1" noMove="1" noResize="1" noEditPoints="1" noAdjustHandles="1" noChangeArrowheads="1" noChangeShapeType="1" noTextEdit="1"/>
              </p:cNvSpPr>
              <p:nvPr/>
            </p:nvSpPr>
            <p:spPr>
              <a:xfrm>
                <a:off x="5571836" y="2909710"/>
                <a:ext cx="1969898" cy="461665"/>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4909922" y="951181"/>
                <a:ext cx="4157878" cy="2014590"/>
              </a:xfrm>
              <a:prstGeom prst="rect">
                <a:avLst/>
              </a:prstGeom>
            </p:spPr>
            <p:txBody>
              <a:bodyPr wrap="square" rtlCol="0">
                <a:spAutoFit/>
              </a:bodyPr>
              <a:lstStyle/>
              <a:p>
                <a:pPr algn="ctr" eaLnBrk="0" fontAlgn="base" hangingPunct="0">
                  <a:spcBef>
                    <a:spcPct val="20000"/>
                  </a:spcBef>
                  <a:spcAft>
                    <a:spcPct val="0"/>
                  </a:spcAft>
                </a:pPr>
                <a:r>
                  <a:rPr lang="en-IN" sz="2800" b="1" u="sng" kern="0" dirty="0">
                    <a:solidFill>
                      <a:schemeClr val="tx2"/>
                    </a:solidFill>
                  </a:rPr>
                  <a:t>Price of Stability</a:t>
                </a:r>
              </a:p>
              <a:p>
                <a:pPr algn="ctr" eaLnBrk="0" fontAlgn="base" hangingPunct="0">
                  <a:spcBef>
                    <a:spcPct val="20000"/>
                  </a:spcBef>
                  <a:spcAft>
                    <a:spcPct val="0"/>
                  </a:spcAft>
                </a:pPr>
                <a:endParaRPr lang="en-IN" sz="1000" b="1" i="1" kern="0" dirty="0">
                  <a:latin typeface="Cambria Math" panose="02040503050406030204" pitchFamily="18" charset="0"/>
                </a:endParaRPr>
              </a:p>
              <a:p>
                <a:pPr algn="ct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IN" sz="2400" b="1" i="1" kern="0" smtClean="0">
                          <a:latin typeface="Cambria Math" panose="02040503050406030204" pitchFamily="18" charset="0"/>
                        </a:rPr>
                        <m:t>𝑷𝒐𝑨</m:t>
                      </m:r>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𝑮</m:t>
                          </m:r>
                        </m:e>
                      </m:d>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func>
                            <m:funcPr>
                              <m:ctrlPr>
                                <a:rPr lang="en-IN" sz="2400" b="1" i="1" kern="0">
                                  <a:latin typeface="Cambria Math" panose="02040503050406030204" pitchFamily="18" charset="0"/>
                                </a:rPr>
                              </m:ctrlPr>
                            </m:funcPr>
                            <m:fName>
                              <m:limLow>
                                <m:limLowPr>
                                  <m:ctrlPr>
                                    <a:rPr lang="en-IN" sz="2400" b="1" i="1" kern="0">
                                      <a:latin typeface="Cambria Math" panose="02040503050406030204" pitchFamily="18" charset="0"/>
                                    </a:rPr>
                                  </m:ctrlPr>
                                </m:limLowPr>
                                <m:e>
                                  <m:r>
                                    <m:rPr>
                                      <m:sty m:val="p"/>
                                    </m:rPr>
                                    <a:rPr lang="en-IN" sz="2400" b="0" i="0" kern="0" smtClean="0">
                                      <a:latin typeface="Cambria Math" panose="02040503050406030204" pitchFamily="18" charset="0"/>
                                    </a:rPr>
                                    <m:t>min</m:t>
                                  </m:r>
                                </m:e>
                                <m:lim>
                                  <m:sSup>
                                    <m:sSupPr>
                                      <m:ctrlPr>
                                        <a:rPr lang="en-IN" sz="2400" b="1" i="1" kern="0">
                                          <a:latin typeface="Cambria Math" panose="02040503050406030204" pitchFamily="18" charset="0"/>
                                        </a:rPr>
                                      </m:ctrlPr>
                                    </m:sSupPr>
                                    <m:e>
                                      <m:r>
                                        <a:rPr lang="en-IN" sz="2400" b="1" i="1" kern="0">
                                          <a:latin typeface="Cambria Math" panose="02040503050406030204" pitchFamily="18" charset="0"/>
                                        </a:rPr>
                                        <m:t>𝒂</m:t>
                                      </m:r>
                                    </m:e>
                                    <m:sup>
                                      <m:r>
                                        <a:rPr lang="en-IN" sz="2400" b="1" i="1" kern="0">
                                          <a:latin typeface="Cambria Math" panose="02040503050406030204" pitchFamily="18" charset="0"/>
                                        </a:rPr>
                                        <m:t>∗</m:t>
                                      </m:r>
                                    </m:sup>
                                  </m:sSup>
                                </m:lim>
                              </m:limLow>
                            </m:fName>
                            <m:e>
                              <m:r>
                                <a:rPr lang="en-IN" sz="2400" b="1" i="1" kern="0">
                                  <a:latin typeface="Cambria Math" panose="02040503050406030204" pitchFamily="18" charset="0"/>
                                  <a:ea typeface="Cambria Math" panose="02040503050406030204" pitchFamily="18" charset="0"/>
                                </a:rPr>
                                <m:t>𝓦</m:t>
                              </m:r>
                              <m:d>
                                <m:dPr>
                                  <m:ctrlPr>
                                    <a:rPr lang="en-IN" sz="2400" b="1" i="1" kern="0">
                                      <a:latin typeface="Cambria Math" panose="02040503050406030204" pitchFamily="18" charset="0"/>
                                      <a:ea typeface="Cambria Math" panose="02040503050406030204" pitchFamily="18" charset="0"/>
                                    </a:rPr>
                                  </m:ctrlPr>
                                </m:dPr>
                                <m:e>
                                  <m:sSup>
                                    <m:sSupPr>
                                      <m:ctrlPr>
                                        <a:rPr lang="en-IN" sz="2400" b="1" i="1" kern="0">
                                          <a:latin typeface="Cambria Math" panose="02040503050406030204" pitchFamily="18" charset="0"/>
                                          <a:ea typeface="Cambria Math" panose="02040503050406030204" pitchFamily="18" charset="0"/>
                                        </a:rPr>
                                      </m:ctrlPr>
                                    </m:sSupPr>
                                    <m:e>
                                      <m:r>
                                        <a:rPr lang="en-IN" sz="2400" b="1" i="1" kern="0">
                                          <a:latin typeface="Cambria Math" panose="02040503050406030204" pitchFamily="18" charset="0"/>
                                          <a:ea typeface="Cambria Math" panose="02040503050406030204" pitchFamily="18" charset="0"/>
                                        </a:rPr>
                                        <m:t>𝒂</m:t>
                                      </m:r>
                                    </m:e>
                                    <m:sup>
                                      <m:r>
                                        <a:rPr lang="en-IN" sz="2400" b="1" i="1" kern="0">
                                          <a:latin typeface="Cambria Math" panose="02040503050406030204" pitchFamily="18" charset="0"/>
                                          <a:ea typeface="Cambria Math" panose="02040503050406030204" pitchFamily="18" charset="0"/>
                                        </a:rPr>
                                        <m:t>∗</m:t>
                                      </m:r>
                                    </m:sup>
                                  </m:sSup>
                                </m:e>
                              </m:d>
                            </m:e>
                          </m:func>
                        </m:num>
                        <m:den>
                          <m:r>
                            <a:rPr lang="en-IN" sz="2400" b="1" i="1" kern="0">
                              <a:latin typeface="Cambria Math" panose="02040503050406030204" pitchFamily="18" charset="0"/>
                              <a:ea typeface="Cambria Math" panose="02040503050406030204" pitchFamily="18" charset="0"/>
                            </a:rPr>
                            <m:t>𝓦</m:t>
                          </m:r>
                          <m:d>
                            <m:dPr>
                              <m:ctrlPr>
                                <a:rPr lang="en-IN" sz="2400" b="1" i="1" kern="0">
                                  <a:latin typeface="Cambria Math" panose="02040503050406030204" pitchFamily="18" charset="0"/>
                                  <a:ea typeface="Cambria Math" panose="02040503050406030204" pitchFamily="18" charset="0"/>
                                </a:rPr>
                              </m:ctrlPr>
                            </m:dPr>
                            <m:e>
                              <m:sSup>
                                <m:sSupPr>
                                  <m:ctrlPr>
                                    <a:rPr lang="en-IN" sz="2400" b="1" i="1" kern="0">
                                      <a:latin typeface="Cambria Math" panose="02040503050406030204" pitchFamily="18" charset="0"/>
                                      <a:ea typeface="Cambria Math" panose="02040503050406030204" pitchFamily="18" charset="0"/>
                                    </a:rPr>
                                  </m:ctrlPr>
                                </m:sSupPr>
                                <m:e>
                                  <m:r>
                                    <a:rPr lang="en-IN" sz="2400" b="1" i="1" kern="0">
                                      <a:latin typeface="Cambria Math" panose="02040503050406030204" pitchFamily="18" charset="0"/>
                                      <a:ea typeface="Cambria Math" panose="02040503050406030204" pitchFamily="18" charset="0"/>
                                    </a:rPr>
                                    <m:t>𝒂</m:t>
                                  </m:r>
                                </m:e>
                                <m:sup>
                                  <m:r>
                                    <a:rPr lang="en-IN" sz="2400" b="1" i="1" kern="0" smtClean="0">
                                      <a:latin typeface="Cambria Math" panose="02040503050406030204" pitchFamily="18" charset="0"/>
                                      <a:ea typeface="Cambria Math" panose="02040503050406030204" pitchFamily="18" charset="0"/>
                                    </a:rPr>
                                    <m:t>𝑶𝑷𝑻</m:t>
                                  </m:r>
                                </m:sup>
                              </m:sSup>
                            </m:e>
                          </m:d>
                        </m:den>
                      </m:f>
                    </m:oMath>
                  </m:oMathPara>
                </a14:m>
                <a:endParaRPr lang="en-IN" sz="2400" b="1" kern="0" dirty="0"/>
              </a:p>
              <a:p>
                <a:pPr algn="ctr" eaLnBrk="0" fontAlgn="base" hangingPunct="0">
                  <a:spcBef>
                    <a:spcPct val="20000"/>
                  </a:spcBef>
                  <a:spcAft>
                    <a:spcPct val="0"/>
                  </a:spcAft>
                </a:pPr>
                <a:r>
                  <a:rPr lang="en-IN" sz="2400" b="1" kern="0" dirty="0"/>
                  <a:t>(best Nash equilibrium)</a:t>
                </a:r>
              </a:p>
            </p:txBody>
          </p:sp>
        </mc:Choice>
        <mc:Fallback xmlns="">
          <p:sp>
            <p:nvSpPr>
              <p:cNvPr id="63" name="TextBox 62"/>
              <p:cNvSpPr txBox="1">
                <a:spLocks noRot="1" noChangeAspect="1" noMove="1" noResize="1" noEditPoints="1" noAdjustHandles="1" noChangeArrowheads="1" noChangeShapeType="1" noTextEdit="1"/>
              </p:cNvSpPr>
              <p:nvPr/>
            </p:nvSpPr>
            <p:spPr>
              <a:xfrm>
                <a:off x="4909922" y="951181"/>
                <a:ext cx="4157878" cy="2014590"/>
              </a:xfrm>
              <a:prstGeom prst="rect">
                <a:avLst/>
              </a:prstGeom>
              <a:blipFill rotWithShape="0">
                <a:blip r:embed="rId12"/>
                <a:stretch>
                  <a:fillRect t="-3021" b="-5740"/>
                </a:stretch>
              </a:blipFill>
            </p:spPr>
            <p:txBody>
              <a:bodyPr/>
              <a:lstStyle/>
              <a:p>
                <a:r>
                  <a:rPr lang="en-US">
                    <a:noFill/>
                  </a:rPr>
                  <a:t> </a:t>
                </a:r>
              </a:p>
            </p:txBody>
          </p:sp>
        </mc:Fallback>
      </mc:AlternateContent>
      <p:sp>
        <p:nvSpPr>
          <p:cNvPr id="64" name="TextBox 63"/>
          <p:cNvSpPr txBox="1"/>
          <p:nvPr/>
        </p:nvSpPr>
        <p:spPr>
          <a:xfrm>
            <a:off x="2594525" y="2400607"/>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2"/>
                </a:solidFill>
              </a:rPr>
              <a:t>7</a:t>
            </a:r>
            <a:r>
              <a:rPr lang="en-US" sz="2400" b="1" kern="0" dirty="0">
                <a:solidFill>
                  <a:schemeClr val="accent2"/>
                </a:solidFill>
                <a:latin typeface="+mn-lt"/>
                <a:cs typeface="+mn-cs"/>
              </a:rPr>
              <a:t>+7</a:t>
            </a:r>
          </a:p>
        </p:txBody>
      </p:sp>
      <p:sp>
        <p:nvSpPr>
          <p:cNvPr id="65" name="TextBox 64"/>
          <p:cNvSpPr txBox="1"/>
          <p:nvPr/>
        </p:nvSpPr>
        <p:spPr>
          <a:xfrm>
            <a:off x="5911237" y="6347111"/>
            <a:ext cx="2884123"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2"/>
                </a:solidFill>
              </a:rPr>
              <a:t>Edge-wise distribution</a:t>
            </a:r>
            <a:endParaRPr lang="en-US" sz="2000" b="1" kern="0" dirty="0">
              <a:solidFill>
                <a:schemeClr val="accent2"/>
              </a:solidFill>
            </a:endParaRPr>
          </a:p>
        </p:txBody>
      </p:sp>
    </p:spTree>
    <p:extLst>
      <p:ext uri="{BB962C8B-B14F-4D97-AF65-F5344CB8AC3E}">
        <p14:creationId xmlns:p14="http://schemas.microsoft.com/office/powerpoint/2010/main" val="40446096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Potential Games</a:t>
            </a:r>
            <a:endParaRPr lang="en-US" kern="0" dirty="0">
              <a:solidFill>
                <a:schemeClr val="accent2"/>
              </a:solidFill>
            </a:endParaRPr>
          </a:p>
        </p:txBody>
      </p:sp>
      <mc:AlternateContent xmlns:mc="http://schemas.openxmlformats.org/markup-compatibility/2006" xmlns:a14="http://schemas.microsoft.com/office/drawing/2010/main">
        <mc:Choice Requires="a14">
          <p:sp>
            <p:nvSpPr>
              <p:cNvPr id="74" name="TextBox 73"/>
              <p:cNvSpPr txBox="1"/>
              <p:nvPr/>
            </p:nvSpPr>
            <p:spPr>
              <a:xfrm>
                <a:off x="279467" y="875740"/>
                <a:ext cx="8635933" cy="2966966"/>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200" b="1" kern="0" dirty="0"/>
                  <a:t>A (pure) Nash equilibrium may not always exist!</a:t>
                </a:r>
              </a:p>
              <a:p>
                <a:pPr marL="800100" lvl="1" indent="-342900" eaLnBrk="0" fontAlgn="base" hangingPunct="0">
                  <a:spcBef>
                    <a:spcPct val="20000"/>
                  </a:spcBef>
                  <a:spcAft>
                    <a:spcPct val="0"/>
                  </a:spcAft>
                  <a:buFont typeface="Arial" panose="020B0604020202020204" pitchFamily="34" charset="0"/>
                  <a:buChar char="•"/>
                </a:pPr>
                <a:r>
                  <a:rPr lang="en-IN" sz="2000" b="1" kern="0" dirty="0"/>
                  <a:t>Mixed Nash equilibria always exist.</a:t>
                </a: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200" b="1" kern="0" dirty="0"/>
                  <a:t>However, there is a special class of games for which the existence of a pure Nash equilibrium is guaranteed.</a:t>
                </a:r>
              </a:p>
              <a:p>
                <a:pPr marL="342900" indent="-342900" eaLnBrk="0" fontAlgn="base" hangingPunct="0">
                  <a:spcBef>
                    <a:spcPct val="20000"/>
                  </a:spcBef>
                  <a:spcAft>
                    <a:spcPct val="0"/>
                  </a:spcAft>
                  <a:buFont typeface="Arial" panose="020B0604020202020204" pitchFamily="34" charset="0"/>
                  <a:buChar char="•"/>
                </a:pPr>
                <a:r>
                  <a:rPr lang="en-IN" sz="2200" b="1" kern="0" dirty="0"/>
                  <a:t>A </a:t>
                </a:r>
                <a:r>
                  <a:rPr lang="en-IN" sz="2200" b="1" kern="0" dirty="0">
                    <a:solidFill>
                      <a:schemeClr val="accent2"/>
                    </a:solidFill>
                  </a:rPr>
                  <a:t>potential game</a:t>
                </a:r>
                <a:r>
                  <a:rPr lang="en-IN" sz="2200" b="1" kern="0" dirty="0"/>
                  <a:t> is one for which there exists a “potential function” </a:t>
                </a:r>
                <a14:m>
                  <m:oMath xmlns:m="http://schemas.openxmlformats.org/officeDocument/2006/math">
                    <m:r>
                      <a:rPr lang="en-IN" sz="2200" b="1" i="1" kern="0" smtClean="0">
                        <a:latin typeface="Cambria Math" panose="02040503050406030204" pitchFamily="18" charset="0"/>
                      </a:rPr>
                      <m:t>𝝓</m:t>
                    </m:r>
                  </m:oMath>
                </a14:m>
                <a:r>
                  <a:rPr lang="en-IN" sz="2200" b="1" kern="0" dirty="0"/>
                  <a:t> that maps a real number to every action profile </a:t>
                </a:r>
                <a14:m>
                  <m:oMath xmlns:m="http://schemas.openxmlformats.org/officeDocument/2006/math">
                    <m:r>
                      <a:rPr lang="en-IN" sz="2200" b="1" i="1" kern="0" smtClean="0">
                        <a:latin typeface="Cambria Math" panose="02040503050406030204" pitchFamily="18" charset="0"/>
                      </a:rPr>
                      <m:t>𝒂</m:t>
                    </m:r>
                  </m:oMath>
                </a14:m>
                <a:r>
                  <a:rPr lang="en-IN" sz="2200" b="1" kern="0" dirty="0"/>
                  <a:t>, such that </a:t>
                </a:r>
                <a14:m>
                  <m:oMath xmlns:m="http://schemas.openxmlformats.org/officeDocument/2006/math">
                    <m:sSub>
                      <m:sSubPr>
                        <m:ctrlPr>
                          <a:rPr lang="en-IN" sz="2200" b="1" i="1" kern="0" smtClean="0">
                            <a:solidFill>
                              <a:schemeClr val="accent2"/>
                            </a:solidFill>
                            <a:latin typeface="Cambria Math" panose="02040503050406030204" pitchFamily="18" charset="0"/>
                            <a:ea typeface="Cambria Math" panose="02040503050406030204" pitchFamily="18" charset="0"/>
                          </a:rPr>
                        </m:ctrlPr>
                      </m:sSubPr>
                      <m:e>
                        <m:r>
                          <a:rPr lang="en-IN" sz="2200" b="1" i="1" kern="0" smtClean="0">
                            <a:solidFill>
                              <a:schemeClr val="accent2"/>
                            </a:solidFill>
                            <a:latin typeface="Cambria Math" panose="02040503050406030204" pitchFamily="18" charset="0"/>
                            <a:ea typeface="Cambria Math" panose="02040503050406030204" pitchFamily="18" charset="0"/>
                          </a:rPr>
                          <m:t>𝓤</m:t>
                        </m:r>
                      </m:e>
                      <m:sub>
                        <m:r>
                          <a:rPr lang="en-IN" sz="2200" b="1" i="1" kern="0" smtClean="0">
                            <a:solidFill>
                              <a:schemeClr val="accent2"/>
                            </a:solidFill>
                            <a:latin typeface="Cambria Math" panose="02040503050406030204" pitchFamily="18" charset="0"/>
                            <a:ea typeface="Cambria Math" panose="02040503050406030204" pitchFamily="18" charset="0"/>
                          </a:rPr>
                          <m:t>𝒊</m:t>
                        </m:r>
                      </m:sub>
                    </m:sSub>
                    <m:d>
                      <m:dPr>
                        <m:ctrlPr>
                          <a:rPr lang="en-IN" sz="2200" b="1" i="1" kern="0" smtClean="0">
                            <a:solidFill>
                              <a:schemeClr val="accent2"/>
                            </a:solidFill>
                            <a:latin typeface="Cambria Math" panose="02040503050406030204" pitchFamily="18" charset="0"/>
                            <a:ea typeface="Cambria Math" panose="02040503050406030204" pitchFamily="18" charset="0"/>
                          </a:rPr>
                        </m:ctrlPr>
                      </m:dPr>
                      <m:e>
                        <m:sSub>
                          <m:sSubPr>
                            <m:ctrlPr>
                              <a:rPr lang="en-IN" sz="2200" b="1" i="1" kern="0" smtClean="0">
                                <a:solidFill>
                                  <a:schemeClr val="accent2"/>
                                </a:solidFill>
                                <a:latin typeface="Cambria Math" panose="02040503050406030204" pitchFamily="18" charset="0"/>
                                <a:ea typeface="Cambria Math" panose="02040503050406030204" pitchFamily="18" charset="0"/>
                              </a:rPr>
                            </m:ctrlPr>
                          </m:sSubPr>
                          <m:e>
                            <m:r>
                              <a:rPr lang="en-IN" sz="2200" b="1" i="1" kern="0" smtClean="0">
                                <a:solidFill>
                                  <a:schemeClr val="accent2"/>
                                </a:solidFill>
                                <a:latin typeface="Cambria Math" panose="02040503050406030204" pitchFamily="18" charset="0"/>
                                <a:ea typeface="Cambria Math" panose="02040503050406030204" pitchFamily="18" charset="0"/>
                              </a:rPr>
                              <m:t>𝒂</m:t>
                            </m:r>
                          </m:e>
                          <m:sub>
                            <m:r>
                              <a:rPr lang="en-IN" sz="2200" b="1" i="1" kern="0" smtClean="0">
                                <a:solidFill>
                                  <a:schemeClr val="accent2"/>
                                </a:solidFill>
                                <a:latin typeface="Cambria Math" panose="02040503050406030204" pitchFamily="18" charset="0"/>
                                <a:ea typeface="Cambria Math" panose="02040503050406030204" pitchFamily="18" charset="0"/>
                              </a:rPr>
                              <m:t>𝒊</m:t>
                            </m:r>
                          </m:sub>
                        </m:sSub>
                        <m:r>
                          <a:rPr lang="en-IN" sz="2200" b="1" i="1" kern="0" smtClean="0">
                            <a:solidFill>
                              <a:schemeClr val="accent2"/>
                            </a:solidFill>
                            <a:latin typeface="Cambria Math" panose="02040503050406030204" pitchFamily="18" charset="0"/>
                            <a:ea typeface="Cambria Math" panose="02040503050406030204" pitchFamily="18" charset="0"/>
                          </a:rPr>
                          <m:t>,</m:t>
                        </m:r>
                        <m:sSub>
                          <m:sSubPr>
                            <m:ctrlPr>
                              <a:rPr lang="en-IN" sz="2200" b="1" i="1" kern="0" smtClean="0">
                                <a:solidFill>
                                  <a:schemeClr val="accent2"/>
                                </a:solidFill>
                                <a:latin typeface="Cambria Math" panose="02040503050406030204" pitchFamily="18" charset="0"/>
                                <a:ea typeface="Cambria Math" panose="02040503050406030204" pitchFamily="18" charset="0"/>
                              </a:rPr>
                            </m:ctrlPr>
                          </m:sSubPr>
                          <m:e>
                            <m:r>
                              <a:rPr lang="en-IN" sz="2200" b="1" i="1" kern="0" smtClean="0">
                                <a:solidFill>
                                  <a:schemeClr val="accent2"/>
                                </a:solidFill>
                                <a:latin typeface="Cambria Math" panose="02040503050406030204" pitchFamily="18" charset="0"/>
                                <a:ea typeface="Cambria Math" panose="02040503050406030204" pitchFamily="18" charset="0"/>
                              </a:rPr>
                              <m:t>𝒂</m:t>
                            </m:r>
                          </m:e>
                          <m:sub>
                            <m:r>
                              <a:rPr lang="en-IN" sz="2200" b="1" i="1" kern="0" smtClean="0">
                                <a:solidFill>
                                  <a:schemeClr val="accent2"/>
                                </a:solidFill>
                                <a:latin typeface="Cambria Math" panose="02040503050406030204" pitchFamily="18" charset="0"/>
                                <a:ea typeface="Cambria Math" panose="02040503050406030204" pitchFamily="18" charset="0"/>
                              </a:rPr>
                              <m:t>−</m:t>
                            </m:r>
                            <m:r>
                              <a:rPr lang="en-IN" sz="2200" b="1" i="1" kern="0" smtClean="0">
                                <a:solidFill>
                                  <a:schemeClr val="accent2"/>
                                </a:solidFill>
                                <a:latin typeface="Cambria Math" panose="02040503050406030204" pitchFamily="18" charset="0"/>
                                <a:ea typeface="Cambria Math" panose="02040503050406030204" pitchFamily="18" charset="0"/>
                              </a:rPr>
                              <m:t>𝒊</m:t>
                            </m:r>
                          </m:sub>
                        </m:sSub>
                      </m:e>
                    </m:d>
                    <m:r>
                      <a:rPr lang="en-IN" sz="2200" b="1" i="1" kern="0" smtClean="0">
                        <a:solidFill>
                          <a:schemeClr val="accent2"/>
                        </a:solidFill>
                        <a:latin typeface="Cambria Math" panose="02040503050406030204" pitchFamily="18" charset="0"/>
                        <a:ea typeface="Cambria Math" panose="02040503050406030204" pitchFamily="18" charset="0"/>
                      </a:rPr>
                      <m:t>−</m:t>
                    </m:r>
                    <m:sSub>
                      <m:sSubPr>
                        <m:ctrlPr>
                          <a:rPr lang="en-IN" sz="2200" b="1" i="1" kern="0">
                            <a:solidFill>
                              <a:schemeClr val="accent2"/>
                            </a:solidFill>
                            <a:latin typeface="Cambria Math" panose="02040503050406030204" pitchFamily="18" charset="0"/>
                            <a:ea typeface="Cambria Math" panose="02040503050406030204" pitchFamily="18" charset="0"/>
                          </a:rPr>
                        </m:ctrlPr>
                      </m:sSubPr>
                      <m:e>
                        <m:r>
                          <a:rPr lang="en-IN" sz="2200" b="1" i="1" kern="0">
                            <a:solidFill>
                              <a:schemeClr val="accent2"/>
                            </a:solidFill>
                            <a:latin typeface="Cambria Math" panose="02040503050406030204" pitchFamily="18" charset="0"/>
                            <a:ea typeface="Cambria Math" panose="02040503050406030204" pitchFamily="18" charset="0"/>
                          </a:rPr>
                          <m:t>𝓤</m:t>
                        </m:r>
                      </m:e>
                      <m:sub>
                        <m:r>
                          <a:rPr lang="en-IN" sz="2200" b="1" i="1" kern="0">
                            <a:solidFill>
                              <a:schemeClr val="accent2"/>
                            </a:solidFill>
                            <a:latin typeface="Cambria Math" panose="02040503050406030204" pitchFamily="18" charset="0"/>
                            <a:ea typeface="Cambria Math" panose="02040503050406030204" pitchFamily="18" charset="0"/>
                          </a:rPr>
                          <m:t>𝒊</m:t>
                        </m:r>
                      </m:sub>
                    </m:sSub>
                    <m:d>
                      <m:dPr>
                        <m:ctrlPr>
                          <a:rPr lang="en-IN" sz="2200" b="1" i="1" kern="0">
                            <a:solidFill>
                              <a:schemeClr val="accent2"/>
                            </a:solidFill>
                            <a:latin typeface="Cambria Math" panose="02040503050406030204" pitchFamily="18" charset="0"/>
                            <a:ea typeface="Cambria Math" panose="02040503050406030204" pitchFamily="18" charset="0"/>
                          </a:rPr>
                        </m:ctrlPr>
                      </m:dPr>
                      <m:e>
                        <m:sSubSup>
                          <m:sSubSupPr>
                            <m:ctrlPr>
                              <a:rPr lang="en-IN" sz="2200" b="1" i="1" kern="0" smtClean="0">
                                <a:solidFill>
                                  <a:schemeClr val="accent2"/>
                                </a:solidFill>
                                <a:latin typeface="Cambria Math" panose="02040503050406030204" pitchFamily="18" charset="0"/>
                                <a:ea typeface="Cambria Math" panose="02040503050406030204" pitchFamily="18" charset="0"/>
                              </a:rPr>
                            </m:ctrlPr>
                          </m:sSubSupPr>
                          <m:e>
                            <m:r>
                              <a:rPr lang="en-IN" sz="2200" b="1" i="1" kern="0" smtClean="0">
                                <a:solidFill>
                                  <a:schemeClr val="accent2"/>
                                </a:solidFill>
                                <a:latin typeface="Cambria Math" panose="02040503050406030204" pitchFamily="18" charset="0"/>
                                <a:ea typeface="Cambria Math" panose="02040503050406030204" pitchFamily="18" charset="0"/>
                              </a:rPr>
                              <m:t>𝒂</m:t>
                            </m:r>
                          </m:e>
                          <m:sub>
                            <m:r>
                              <a:rPr lang="en-IN" sz="2200" b="1" i="1" kern="0" smtClean="0">
                                <a:solidFill>
                                  <a:schemeClr val="accent2"/>
                                </a:solidFill>
                                <a:latin typeface="Cambria Math" panose="02040503050406030204" pitchFamily="18" charset="0"/>
                                <a:ea typeface="Cambria Math" panose="02040503050406030204" pitchFamily="18" charset="0"/>
                              </a:rPr>
                              <m:t>𝒊</m:t>
                            </m:r>
                          </m:sub>
                          <m:sup>
                            <m:r>
                              <a:rPr lang="en-IN" sz="2200" b="1" i="1" kern="0" smtClean="0">
                                <a:solidFill>
                                  <a:schemeClr val="accent2"/>
                                </a:solidFill>
                                <a:latin typeface="Cambria Math" panose="02040503050406030204" pitchFamily="18" charset="0"/>
                                <a:ea typeface="Cambria Math" panose="02040503050406030204" pitchFamily="18" charset="0"/>
                              </a:rPr>
                              <m:t>′</m:t>
                            </m:r>
                          </m:sup>
                        </m:sSubSup>
                        <m:r>
                          <a:rPr lang="en-IN" sz="2200" b="1" i="1" kern="0" smtClean="0">
                            <a:solidFill>
                              <a:schemeClr val="accent2"/>
                            </a:solidFill>
                            <a:latin typeface="Cambria Math" panose="02040503050406030204" pitchFamily="18" charset="0"/>
                            <a:ea typeface="Cambria Math" panose="02040503050406030204" pitchFamily="18" charset="0"/>
                          </a:rPr>
                          <m:t>,</m:t>
                        </m:r>
                        <m:sSub>
                          <m:sSubPr>
                            <m:ctrlPr>
                              <a:rPr lang="en-IN" sz="2200" b="1" i="1" kern="0" smtClean="0">
                                <a:solidFill>
                                  <a:schemeClr val="accent2"/>
                                </a:solidFill>
                                <a:latin typeface="Cambria Math" panose="02040503050406030204" pitchFamily="18" charset="0"/>
                                <a:ea typeface="Cambria Math" panose="02040503050406030204" pitchFamily="18" charset="0"/>
                              </a:rPr>
                            </m:ctrlPr>
                          </m:sSubPr>
                          <m:e>
                            <m:r>
                              <a:rPr lang="en-IN" sz="2200" b="1" i="1" kern="0" smtClean="0">
                                <a:solidFill>
                                  <a:schemeClr val="accent2"/>
                                </a:solidFill>
                                <a:latin typeface="Cambria Math" panose="02040503050406030204" pitchFamily="18" charset="0"/>
                                <a:ea typeface="Cambria Math" panose="02040503050406030204" pitchFamily="18" charset="0"/>
                              </a:rPr>
                              <m:t>𝒂</m:t>
                            </m:r>
                          </m:e>
                          <m:sub>
                            <m:r>
                              <a:rPr lang="en-IN" sz="2200" b="1" i="1" kern="0" smtClean="0">
                                <a:solidFill>
                                  <a:schemeClr val="accent2"/>
                                </a:solidFill>
                                <a:latin typeface="Cambria Math" panose="02040503050406030204" pitchFamily="18" charset="0"/>
                                <a:ea typeface="Cambria Math" panose="02040503050406030204" pitchFamily="18" charset="0"/>
                              </a:rPr>
                              <m:t>−</m:t>
                            </m:r>
                            <m:r>
                              <a:rPr lang="en-IN" sz="2200" b="1" i="1" kern="0" smtClean="0">
                                <a:solidFill>
                                  <a:schemeClr val="accent2"/>
                                </a:solidFill>
                                <a:latin typeface="Cambria Math" panose="02040503050406030204" pitchFamily="18" charset="0"/>
                                <a:ea typeface="Cambria Math" panose="02040503050406030204" pitchFamily="18" charset="0"/>
                              </a:rPr>
                              <m:t>𝒊</m:t>
                            </m:r>
                          </m:sub>
                        </m:sSub>
                      </m:e>
                    </m:d>
                    <m:r>
                      <a:rPr lang="en-IN" sz="2200" b="1" i="1" kern="0" smtClean="0">
                        <a:solidFill>
                          <a:schemeClr val="accent2"/>
                        </a:solidFill>
                        <a:latin typeface="Cambria Math" panose="02040503050406030204" pitchFamily="18" charset="0"/>
                        <a:ea typeface="Cambria Math" panose="02040503050406030204" pitchFamily="18" charset="0"/>
                      </a:rPr>
                      <m:t>=</m:t>
                    </m:r>
                    <m:r>
                      <a:rPr lang="en-IN" sz="2200" b="1" i="1" kern="0">
                        <a:solidFill>
                          <a:schemeClr val="accent2"/>
                        </a:solidFill>
                        <a:latin typeface="Cambria Math" panose="02040503050406030204" pitchFamily="18" charset="0"/>
                      </a:rPr>
                      <m:t>𝝓</m:t>
                    </m:r>
                    <m:d>
                      <m:dPr>
                        <m:ctrlPr>
                          <a:rPr lang="en-IN" sz="2200" b="1" i="1" kern="0">
                            <a:solidFill>
                              <a:schemeClr val="accent2"/>
                            </a:solidFill>
                            <a:latin typeface="Cambria Math" panose="02040503050406030204" pitchFamily="18" charset="0"/>
                            <a:ea typeface="Cambria Math" panose="02040503050406030204" pitchFamily="18" charset="0"/>
                          </a:rPr>
                        </m:ctrlPr>
                      </m:dPr>
                      <m:e>
                        <m:sSub>
                          <m:sSubPr>
                            <m:ctrlPr>
                              <a:rPr lang="en-IN" sz="2200" b="1" i="1" kern="0">
                                <a:solidFill>
                                  <a:schemeClr val="accent2"/>
                                </a:solidFill>
                                <a:latin typeface="Cambria Math" panose="02040503050406030204" pitchFamily="18" charset="0"/>
                                <a:ea typeface="Cambria Math" panose="02040503050406030204" pitchFamily="18" charset="0"/>
                              </a:rPr>
                            </m:ctrlPr>
                          </m:sSubPr>
                          <m:e>
                            <m:r>
                              <a:rPr lang="en-IN" sz="2200" b="1" i="1" kern="0">
                                <a:solidFill>
                                  <a:schemeClr val="accent2"/>
                                </a:solidFill>
                                <a:latin typeface="Cambria Math" panose="02040503050406030204" pitchFamily="18" charset="0"/>
                                <a:ea typeface="Cambria Math" panose="02040503050406030204" pitchFamily="18" charset="0"/>
                              </a:rPr>
                              <m:t>𝒂</m:t>
                            </m:r>
                          </m:e>
                          <m:sub>
                            <m:r>
                              <a:rPr lang="en-IN" sz="2200" b="1" i="1" kern="0">
                                <a:solidFill>
                                  <a:schemeClr val="accent2"/>
                                </a:solidFill>
                                <a:latin typeface="Cambria Math" panose="02040503050406030204" pitchFamily="18" charset="0"/>
                                <a:ea typeface="Cambria Math" panose="02040503050406030204" pitchFamily="18" charset="0"/>
                              </a:rPr>
                              <m:t>𝒊</m:t>
                            </m:r>
                          </m:sub>
                        </m:sSub>
                        <m:r>
                          <a:rPr lang="en-IN" sz="2200" b="1" i="1" kern="0">
                            <a:solidFill>
                              <a:schemeClr val="accent2"/>
                            </a:solidFill>
                            <a:latin typeface="Cambria Math" panose="02040503050406030204" pitchFamily="18" charset="0"/>
                            <a:ea typeface="Cambria Math" panose="02040503050406030204" pitchFamily="18" charset="0"/>
                          </a:rPr>
                          <m:t>,</m:t>
                        </m:r>
                        <m:sSub>
                          <m:sSubPr>
                            <m:ctrlPr>
                              <a:rPr lang="en-IN" sz="2200" b="1" i="1" kern="0">
                                <a:solidFill>
                                  <a:schemeClr val="accent2"/>
                                </a:solidFill>
                                <a:latin typeface="Cambria Math" panose="02040503050406030204" pitchFamily="18" charset="0"/>
                                <a:ea typeface="Cambria Math" panose="02040503050406030204" pitchFamily="18" charset="0"/>
                              </a:rPr>
                            </m:ctrlPr>
                          </m:sSubPr>
                          <m:e>
                            <m:r>
                              <a:rPr lang="en-IN" sz="2200" b="1" i="1" kern="0">
                                <a:solidFill>
                                  <a:schemeClr val="accent2"/>
                                </a:solidFill>
                                <a:latin typeface="Cambria Math" panose="02040503050406030204" pitchFamily="18" charset="0"/>
                                <a:ea typeface="Cambria Math" panose="02040503050406030204" pitchFamily="18" charset="0"/>
                              </a:rPr>
                              <m:t>𝒂</m:t>
                            </m:r>
                          </m:e>
                          <m:sub>
                            <m:r>
                              <a:rPr lang="en-IN" sz="2200" b="1" i="1" kern="0">
                                <a:solidFill>
                                  <a:schemeClr val="accent2"/>
                                </a:solidFill>
                                <a:latin typeface="Cambria Math" panose="02040503050406030204" pitchFamily="18" charset="0"/>
                                <a:ea typeface="Cambria Math" panose="02040503050406030204" pitchFamily="18" charset="0"/>
                              </a:rPr>
                              <m:t>−</m:t>
                            </m:r>
                            <m:r>
                              <a:rPr lang="en-IN" sz="2200" b="1" i="1" kern="0">
                                <a:solidFill>
                                  <a:schemeClr val="accent2"/>
                                </a:solidFill>
                                <a:latin typeface="Cambria Math" panose="02040503050406030204" pitchFamily="18" charset="0"/>
                                <a:ea typeface="Cambria Math" panose="02040503050406030204" pitchFamily="18" charset="0"/>
                              </a:rPr>
                              <m:t>𝒊</m:t>
                            </m:r>
                          </m:sub>
                        </m:sSub>
                      </m:e>
                    </m:d>
                    <m:r>
                      <a:rPr lang="en-IN" sz="2200" b="1" i="1" kern="0">
                        <a:solidFill>
                          <a:schemeClr val="accent2"/>
                        </a:solidFill>
                        <a:latin typeface="Cambria Math" panose="02040503050406030204" pitchFamily="18" charset="0"/>
                      </a:rPr>
                      <m:t>−</m:t>
                    </m:r>
                    <m:r>
                      <a:rPr lang="en-IN" sz="2200" b="1" i="1" kern="0">
                        <a:solidFill>
                          <a:schemeClr val="accent2"/>
                        </a:solidFill>
                        <a:latin typeface="Cambria Math" panose="02040503050406030204" pitchFamily="18" charset="0"/>
                      </a:rPr>
                      <m:t>𝝓</m:t>
                    </m:r>
                    <m:d>
                      <m:dPr>
                        <m:ctrlPr>
                          <a:rPr lang="en-IN" sz="2200" b="1" i="1" kern="0">
                            <a:solidFill>
                              <a:schemeClr val="accent2"/>
                            </a:solidFill>
                            <a:latin typeface="Cambria Math" panose="02040503050406030204" pitchFamily="18" charset="0"/>
                            <a:ea typeface="Cambria Math" panose="02040503050406030204" pitchFamily="18" charset="0"/>
                          </a:rPr>
                        </m:ctrlPr>
                      </m:dPr>
                      <m:e>
                        <m:sSubSup>
                          <m:sSubSupPr>
                            <m:ctrlPr>
                              <a:rPr lang="en-IN" sz="2200" b="1" i="1" kern="0">
                                <a:solidFill>
                                  <a:schemeClr val="accent2"/>
                                </a:solidFill>
                                <a:latin typeface="Cambria Math" panose="02040503050406030204" pitchFamily="18" charset="0"/>
                                <a:ea typeface="Cambria Math" panose="02040503050406030204" pitchFamily="18" charset="0"/>
                              </a:rPr>
                            </m:ctrlPr>
                          </m:sSubSupPr>
                          <m:e>
                            <m:r>
                              <a:rPr lang="en-IN" sz="2200" b="1" i="1" kern="0">
                                <a:solidFill>
                                  <a:schemeClr val="accent2"/>
                                </a:solidFill>
                                <a:latin typeface="Cambria Math" panose="02040503050406030204" pitchFamily="18" charset="0"/>
                                <a:ea typeface="Cambria Math" panose="02040503050406030204" pitchFamily="18" charset="0"/>
                              </a:rPr>
                              <m:t>𝒂</m:t>
                            </m:r>
                          </m:e>
                          <m:sub>
                            <m:r>
                              <a:rPr lang="en-IN" sz="2200" b="1" i="1" kern="0">
                                <a:solidFill>
                                  <a:schemeClr val="accent2"/>
                                </a:solidFill>
                                <a:latin typeface="Cambria Math" panose="02040503050406030204" pitchFamily="18" charset="0"/>
                                <a:ea typeface="Cambria Math" panose="02040503050406030204" pitchFamily="18" charset="0"/>
                              </a:rPr>
                              <m:t>𝒊</m:t>
                            </m:r>
                          </m:sub>
                          <m:sup>
                            <m:r>
                              <a:rPr lang="en-IN" sz="2200" b="1" i="1" kern="0">
                                <a:solidFill>
                                  <a:schemeClr val="accent2"/>
                                </a:solidFill>
                                <a:latin typeface="Cambria Math" panose="02040503050406030204" pitchFamily="18" charset="0"/>
                                <a:ea typeface="Cambria Math" panose="02040503050406030204" pitchFamily="18" charset="0"/>
                              </a:rPr>
                              <m:t>′</m:t>
                            </m:r>
                          </m:sup>
                        </m:sSubSup>
                        <m:r>
                          <a:rPr lang="en-IN" sz="2200" b="1" i="1" kern="0">
                            <a:solidFill>
                              <a:schemeClr val="accent2"/>
                            </a:solidFill>
                            <a:latin typeface="Cambria Math" panose="02040503050406030204" pitchFamily="18" charset="0"/>
                            <a:ea typeface="Cambria Math" panose="02040503050406030204" pitchFamily="18" charset="0"/>
                          </a:rPr>
                          <m:t>,</m:t>
                        </m:r>
                        <m:sSub>
                          <m:sSubPr>
                            <m:ctrlPr>
                              <a:rPr lang="en-IN" sz="2200" b="1" i="1" kern="0">
                                <a:solidFill>
                                  <a:schemeClr val="accent2"/>
                                </a:solidFill>
                                <a:latin typeface="Cambria Math" panose="02040503050406030204" pitchFamily="18" charset="0"/>
                                <a:ea typeface="Cambria Math" panose="02040503050406030204" pitchFamily="18" charset="0"/>
                              </a:rPr>
                            </m:ctrlPr>
                          </m:sSubPr>
                          <m:e>
                            <m:r>
                              <a:rPr lang="en-IN" sz="2200" b="1" i="1" kern="0">
                                <a:solidFill>
                                  <a:schemeClr val="accent2"/>
                                </a:solidFill>
                                <a:latin typeface="Cambria Math" panose="02040503050406030204" pitchFamily="18" charset="0"/>
                                <a:ea typeface="Cambria Math" panose="02040503050406030204" pitchFamily="18" charset="0"/>
                              </a:rPr>
                              <m:t>𝒂</m:t>
                            </m:r>
                          </m:e>
                          <m:sub>
                            <m:r>
                              <a:rPr lang="en-IN" sz="2200" b="1" i="1" kern="0">
                                <a:solidFill>
                                  <a:schemeClr val="accent2"/>
                                </a:solidFill>
                                <a:latin typeface="Cambria Math" panose="02040503050406030204" pitchFamily="18" charset="0"/>
                                <a:ea typeface="Cambria Math" panose="02040503050406030204" pitchFamily="18" charset="0"/>
                              </a:rPr>
                              <m:t>−</m:t>
                            </m:r>
                            <m:r>
                              <a:rPr lang="en-IN" sz="2200" b="1" i="1" kern="0">
                                <a:solidFill>
                                  <a:schemeClr val="accent2"/>
                                </a:solidFill>
                                <a:latin typeface="Cambria Math" panose="02040503050406030204" pitchFamily="18" charset="0"/>
                                <a:ea typeface="Cambria Math" panose="02040503050406030204" pitchFamily="18" charset="0"/>
                              </a:rPr>
                              <m:t>𝒊</m:t>
                            </m:r>
                          </m:sub>
                        </m:sSub>
                      </m:e>
                    </m:d>
                  </m:oMath>
                </a14:m>
                <a:r>
                  <a:rPr lang="en-IN" sz="2200" b="1" kern="0" dirty="0"/>
                  <a:t> for all </a:t>
                </a:r>
                <a14:m>
                  <m:oMath xmlns:m="http://schemas.openxmlformats.org/officeDocument/2006/math">
                    <m:r>
                      <a:rPr lang="en-IN" sz="2200" b="1" i="1" kern="0" smtClean="0">
                        <a:latin typeface="Cambria Math" panose="02040503050406030204" pitchFamily="18" charset="0"/>
                      </a:rPr>
                      <m:t>𝒊</m:t>
                    </m:r>
                  </m:oMath>
                </a14:m>
                <a:r>
                  <a:rPr lang="en-IN" sz="2200" b="1" kern="0" dirty="0"/>
                  <a:t>, </a:t>
                </a:r>
                <a14:m>
                  <m:oMath xmlns:m="http://schemas.openxmlformats.org/officeDocument/2006/math">
                    <m:sSub>
                      <m:sSubPr>
                        <m:ctrlPr>
                          <a:rPr lang="en-IN" sz="2200" b="1" i="1" kern="0" smtClean="0">
                            <a:latin typeface="Cambria Math" panose="02040503050406030204" pitchFamily="18" charset="0"/>
                          </a:rPr>
                        </m:ctrlPr>
                      </m:sSub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𝒊</m:t>
                        </m:r>
                      </m:sub>
                    </m:sSub>
                  </m:oMath>
                </a14:m>
                <a:r>
                  <a:rPr lang="en-IN" sz="2200" b="1" kern="0" dirty="0"/>
                  <a:t>, </a:t>
                </a:r>
                <a14:m>
                  <m:oMath xmlns:m="http://schemas.openxmlformats.org/officeDocument/2006/math">
                    <m:sSub>
                      <m:sSubPr>
                        <m:ctrlPr>
                          <a:rPr lang="en-IN" sz="2200" b="1" i="1" kern="0" smtClean="0">
                            <a:latin typeface="Cambria Math" panose="02040503050406030204" pitchFamily="18" charset="0"/>
                          </a:rPr>
                        </m:ctrlPr>
                      </m:sSub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m:t>
                        </m:r>
                        <m:r>
                          <a:rPr lang="en-IN" sz="2200" b="1" i="1" kern="0" smtClean="0">
                            <a:latin typeface="Cambria Math" panose="02040503050406030204" pitchFamily="18" charset="0"/>
                          </a:rPr>
                          <m:t>𝒊</m:t>
                        </m:r>
                      </m:sub>
                    </m:sSub>
                  </m:oMath>
                </a14:m>
                <a:r>
                  <a:rPr lang="en-IN" sz="2200" b="1" kern="0" dirty="0"/>
                  <a:t>. </a:t>
                </a:r>
                <a:r>
                  <a:rPr lang="en-IN" sz="2200" b="1" u="sng" kern="0" dirty="0"/>
                  <a:t>Note:</a:t>
                </a:r>
                <a:r>
                  <a:rPr lang="en-IN" sz="2200" b="1" kern="0" dirty="0"/>
                  <a:t> </a:t>
                </a:r>
                <a14:m>
                  <m:oMath xmlns:m="http://schemas.openxmlformats.org/officeDocument/2006/math">
                    <m:r>
                      <a:rPr lang="en-IN" sz="2200" b="1" i="1" kern="0" smtClean="0">
                        <a:latin typeface="Cambria Math" panose="02040503050406030204" pitchFamily="18" charset="0"/>
                      </a:rPr>
                      <m:t>𝝓</m:t>
                    </m:r>
                  </m:oMath>
                </a14:m>
                <a:r>
                  <a:rPr lang="en-IN" sz="2200" b="1" kern="0" dirty="0"/>
                  <a:t> is independent of </a:t>
                </a:r>
                <a14:m>
                  <m:oMath xmlns:m="http://schemas.openxmlformats.org/officeDocument/2006/math">
                    <m:r>
                      <a:rPr lang="en-IN" sz="2200" b="1" i="1" kern="0" smtClean="0">
                        <a:latin typeface="Cambria Math" panose="02040503050406030204" pitchFamily="18" charset="0"/>
                      </a:rPr>
                      <m:t>𝒊</m:t>
                    </m:r>
                  </m:oMath>
                </a14:m>
                <a:r>
                  <a:rPr lang="en-IN" sz="2200" b="1" kern="0" dirty="0"/>
                  <a:t>.</a:t>
                </a:r>
              </a:p>
            </p:txBody>
          </p:sp>
        </mc:Choice>
        <mc:Fallback xmlns="">
          <p:sp>
            <p:nvSpPr>
              <p:cNvPr id="74" name="TextBox 73"/>
              <p:cNvSpPr txBox="1">
                <a:spLocks noRot="1" noChangeAspect="1" noMove="1" noResize="1" noEditPoints="1" noAdjustHandles="1" noChangeArrowheads="1" noChangeShapeType="1" noTextEdit="1"/>
              </p:cNvSpPr>
              <p:nvPr/>
            </p:nvSpPr>
            <p:spPr>
              <a:xfrm>
                <a:off x="279467" y="875740"/>
                <a:ext cx="8635933" cy="2966966"/>
              </a:xfrm>
              <a:prstGeom prst="rect">
                <a:avLst/>
              </a:prstGeom>
              <a:blipFill rotWithShape="0">
                <a:blip r:embed="rId3"/>
                <a:stretch>
                  <a:fillRect l="-847" t="-1440" r="-282" b="-3292"/>
                </a:stretch>
              </a:blipFill>
            </p:spPr>
            <p:txBody>
              <a:bodyPr/>
              <a:lstStyle/>
              <a:p>
                <a:r>
                  <a:rPr lang="en-US">
                    <a:noFill/>
                  </a:rPr>
                  <a:t> </a:t>
                </a:r>
              </a:p>
            </p:txBody>
          </p:sp>
        </mc:Fallback>
      </mc:AlternateContent>
      <p:sp>
        <p:nvSpPr>
          <p:cNvPr id="2" name="TextBox 1"/>
          <p:cNvSpPr txBox="1"/>
          <p:nvPr/>
        </p:nvSpPr>
        <p:spPr>
          <a:xfrm>
            <a:off x="560280" y="3886200"/>
            <a:ext cx="5041765" cy="430887"/>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200" b="1" u="sng" kern="0" dirty="0">
                <a:latin typeface="+mn-lt"/>
                <a:cs typeface="+mn-cs"/>
              </a:rPr>
              <a:t>Exercise 1:</a:t>
            </a:r>
            <a:r>
              <a:rPr lang="en-IN" sz="2200" b="1" kern="0" dirty="0">
                <a:latin typeface="+mn-lt"/>
                <a:cs typeface="+mn-cs"/>
              </a:rPr>
              <a:t> Is this a potential game?</a:t>
            </a:r>
            <a:endParaRPr lang="en-US" sz="2200" b="1" kern="0" dirty="0">
              <a:latin typeface="+mn-lt"/>
              <a:cs typeface="+mn-cs"/>
            </a:endParaRPr>
          </a:p>
        </p:txBody>
      </p:sp>
      <mc:AlternateContent xmlns:mc="http://schemas.openxmlformats.org/markup-compatibility/2006" xmlns:a14="http://schemas.microsoft.com/office/drawing/2010/main">
        <mc:Choice Requires="a14">
          <p:sp>
            <p:nvSpPr>
              <p:cNvPr id="20" name="TextBox 19"/>
              <p:cNvSpPr txBox="1"/>
              <p:nvPr/>
            </p:nvSpPr>
            <p:spPr>
              <a:xfrm>
                <a:off x="560281" y="4375092"/>
                <a:ext cx="3875399" cy="2343655"/>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u="sng" kern="0" dirty="0"/>
                  <a:t>Answer:</a:t>
                </a:r>
                <a:r>
                  <a:rPr lang="en-IN" sz="2000" b="1" kern="0" dirty="0"/>
                  <a:t> Yes.</a:t>
                </a:r>
                <a:r>
                  <a:rPr lang="en-US" sz="2000" b="1" kern="0" dirty="0"/>
                  <a:t> The set of all potential functions is given by</a:t>
                </a:r>
                <a:endParaRPr lang="en-IN" sz="2000" b="1" kern="0" dirty="0"/>
              </a:p>
              <a:p>
                <a:pP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m>
                        <m:mPr>
                          <m:mcs>
                            <m:mc>
                              <m:mcPr>
                                <m:count m:val="2"/>
                                <m:mcJc m:val="center"/>
                              </m:mcPr>
                            </m:mc>
                          </m:mcs>
                          <m:ctrlPr>
                            <a:rPr lang="en-IN" sz="2000" b="1" i="1" kern="0" smtClean="0">
                              <a:latin typeface="Cambria Math" panose="02040503050406030204" pitchFamily="18" charset="0"/>
                            </a:rPr>
                          </m:ctrlPr>
                        </m:mPr>
                        <m:mr>
                          <m:e>
                            <m:r>
                              <a:rPr lang="en-IN" sz="2000" b="1" i="1" kern="0" smtClean="0">
                                <a:latin typeface="Cambria Math" panose="02040503050406030204" pitchFamily="18" charset="0"/>
                              </a:rPr>
                              <m:t>𝝓</m:t>
                            </m:r>
                            <m:d>
                              <m:dPr>
                                <m:ctrlPr>
                                  <a:rPr lang="en-IN" sz="2000" b="1" i="1" kern="0" smtClean="0">
                                    <a:latin typeface="Cambria Math" panose="02040503050406030204" pitchFamily="18" charset="0"/>
                                  </a:rPr>
                                </m:ctrlPr>
                              </m:dPr>
                              <m:e>
                                <m:r>
                                  <a:rPr lang="en-IN" sz="2000" b="1" i="1" kern="0" smtClean="0">
                                    <a:latin typeface="Cambria Math" panose="02040503050406030204" pitchFamily="18" charset="0"/>
                                  </a:rPr>
                                  <m:t>𝑻</m:t>
                                </m:r>
                                <m:r>
                                  <a:rPr lang="en-IN" sz="2000" b="1" i="1" kern="0" smtClean="0">
                                    <a:latin typeface="Cambria Math" panose="02040503050406030204" pitchFamily="18" charset="0"/>
                                  </a:rPr>
                                  <m:t>,</m:t>
                                </m:r>
                                <m:r>
                                  <a:rPr lang="en-IN" sz="2000" b="1" i="1" kern="0" smtClean="0">
                                    <a:latin typeface="Cambria Math" panose="02040503050406030204" pitchFamily="18" charset="0"/>
                                  </a:rPr>
                                  <m:t>𝑩</m:t>
                                </m:r>
                              </m:e>
                            </m:d>
                            <m:r>
                              <a:rPr lang="en-IN" sz="2000" b="1" i="1" kern="0" smtClean="0">
                                <a:latin typeface="Cambria Math" panose="02040503050406030204" pitchFamily="18" charset="0"/>
                              </a:rPr>
                              <m:t>=</m:t>
                            </m:r>
                          </m:e>
                          <m:e>
                            <m:r>
                              <a:rPr lang="en-IN" sz="2000" b="1" i="1" kern="0" smtClean="0">
                                <a:latin typeface="Cambria Math" panose="02040503050406030204" pitchFamily="18" charset="0"/>
                              </a:rPr>
                              <m:t>𝒙</m:t>
                            </m:r>
                          </m:e>
                        </m:mr>
                        <m:mr>
                          <m:e>
                            <m:r>
                              <a:rPr lang="en-IN" sz="2000" b="1" i="1" kern="0">
                                <a:latin typeface="Cambria Math" panose="02040503050406030204" pitchFamily="18" charset="0"/>
                              </a:rPr>
                              <m:t>𝝓</m:t>
                            </m:r>
                            <m:d>
                              <m:dPr>
                                <m:ctrlPr>
                                  <a:rPr lang="en-IN" sz="2000" b="1" i="1" kern="0">
                                    <a:latin typeface="Cambria Math" panose="02040503050406030204" pitchFamily="18" charset="0"/>
                                  </a:rPr>
                                </m:ctrlPr>
                              </m:dPr>
                              <m:e>
                                <m:r>
                                  <a:rPr lang="en-IN" sz="2000" b="1" i="1" kern="0">
                                    <a:latin typeface="Cambria Math" panose="02040503050406030204" pitchFamily="18" charset="0"/>
                                  </a:rPr>
                                  <m:t>𝑻</m:t>
                                </m:r>
                                <m:r>
                                  <a:rPr lang="en-IN" sz="2000" b="1" i="1" kern="0">
                                    <a:latin typeface="Cambria Math" panose="02040503050406030204" pitchFamily="18" charset="0"/>
                                  </a:rPr>
                                  <m:t>,</m:t>
                                </m:r>
                                <m:r>
                                  <a:rPr lang="en-IN" sz="2000" b="1" i="1" kern="0" smtClean="0">
                                    <a:latin typeface="Cambria Math" panose="02040503050406030204" pitchFamily="18" charset="0"/>
                                  </a:rPr>
                                  <m:t>𝑴</m:t>
                                </m:r>
                              </m:e>
                            </m:d>
                            <m:r>
                              <a:rPr lang="en-IN" sz="2000" b="1" i="1" kern="0">
                                <a:latin typeface="Cambria Math" panose="02040503050406030204" pitchFamily="18" charset="0"/>
                              </a:rPr>
                              <m:t>=</m:t>
                            </m:r>
                          </m:e>
                          <m:e>
                            <m:r>
                              <a:rPr lang="en-IN" sz="2000" b="1" i="1" kern="0" smtClean="0">
                                <a:latin typeface="Cambria Math" panose="02040503050406030204" pitchFamily="18" charset="0"/>
                              </a:rPr>
                              <m:t>𝒙</m:t>
                            </m:r>
                            <m:r>
                              <a:rPr lang="en-IN" sz="2000" b="1" i="1" kern="0" smtClean="0">
                                <a:latin typeface="Cambria Math" panose="02040503050406030204" pitchFamily="18" charset="0"/>
                              </a:rPr>
                              <m:t>+</m:t>
                            </m:r>
                            <m:r>
                              <a:rPr lang="en-IN" sz="2000" b="1" i="1" kern="0" smtClean="0">
                                <a:latin typeface="Cambria Math" panose="02040503050406030204" pitchFamily="18" charset="0"/>
                              </a:rPr>
                              <m:t>𝟖</m:t>
                            </m:r>
                          </m:e>
                        </m:mr>
                        <m:mr>
                          <m:e>
                            <m:r>
                              <a:rPr lang="en-IN" sz="2000" b="1" i="1" kern="0">
                                <a:latin typeface="Cambria Math" panose="02040503050406030204" pitchFamily="18" charset="0"/>
                              </a:rPr>
                              <m:t>𝝓</m:t>
                            </m:r>
                            <m:d>
                              <m:dPr>
                                <m:ctrlPr>
                                  <a:rPr lang="en-IN" sz="2000" b="1" i="1" kern="0">
                                    <a:latin typeface="Cambria Math" panose="02040503050406030204" pitchFamily="18" charset="0"/>
                                  </a:rPr>
                                </m:ctrlPr>
                              </m:dPr>
                              <m:e>
                                <m:r>
                                  <a:rPr lang="en-IN" sz="2000" b="1" i="1" kern="0" smtClean="0">
                                    <a:latin typeface="Cambria Math" panose="02040503050406030204" pitchFamily="18" charset="0"/>
                                  </a:rPr>
                                  <m:t>𝑴</m:t>
                                </m:r>
                                <m:r>
                                  <a:rPr lang="en-IN" sz="2000" b="1" i="1" kern="0">
                                    <a:latin typeface="Cambria Math" panose="02040503050406030204" pitchFamily="18" charset="0"/>
                                  </a:rPr>
                                  <m:t>,</m:t>
                                </m:r>
                                <m:r>
                                  <a:rPr lang="en-IN" sz="2000" b="1" i="1" kern="0" smtClean="0">
                                    <a:latin typeface="Cambria Math" panose="02040503050406030204" pitchFamily="18" charset="0"/>
                                  </a:rPr>
                                  <m:t>𝑴</m:t>
                                </m:r>
                              </m:e>
                            </m:d>
                            <m:r>
                              <a:rPr lang="en-IN" sz="2000" b="1" i="1" kern="0">
                                <a:latin typeface="Cambria Math" panose="02040503050406030204" pitchFamily="18" charset="0"/>
                              </a:rPr>
                              <m:t>=</m:t>
                            </m:r>
                          </m:e>
                          <m:e>
                            <m:r>
                              <a:rPr lang="en-IN" sz="2000" b="1" i="1" kern="0" smtClean="0">
                                <a:latin typeface="Cambria Math" panose="02040503050406030204" pitchFamily="18" charset="0"/>
                              </a:rPr>
                              <m:t>𝒙</m:t>
                            </m:r>
                            <m:r>
                              <a:rPr lang="en-IN" sz="2000" b="1" i="1" kern="0" smtClean="0">
                                <a:latin typeface="Cambria Math" panose="02040503050406030204" pitchFamily="18" charset="0"/>
                              </a:rPr>
                              <m:t>+</m:t>
                            </m:r>
                            <m:r>
                              <a:rPr lang="en-IN" sz="2000" b="1" i="1" kern="0" smtClean="0">
                                <a:latin typeface="Cambria Math" panose="02040503050406030204" pitchFamily="18" charset="0"/>
                              </a:rPr>
                              <m:t>𝟓</m:t>
                            </m:r>
                          </m:e>
                        </m:mr>
                        <m:mr>
                          <m:e>
                            <m:r>
                              <a:rPr lang="en-IN" sz="2000" b="1" i="1" kern="0">
                                <a:latin typeface="Cambria Math" panose="02040503050406030204" pitchFamily="18" charset="0"/>
                              </a:rPr>
                              <m:t>𝝓</m:t>
                            </m:r>
                            <m:d>
                              <m:dPr>
                                <m:ctrlPr>
                                  <a:rPr lang="en-IN" sz="2000" b="1" i="1" kern="0">
                                    <a:latin typeface="Cambria Math" panose="02040503050406030204" pitchFamily="18" charset="0"/>
                                  </a:rPr>
                                </m:ctrlPr>
                              </m:dPr>
                              <m:e>
                                <m:r>
                                  <a:rPr lang="en-IN" sz="2000" b="1" i="1" kern="0" smtClean="0">
                                    <a:latin typeface="Cambria Math" panose="02040503050406030204" pitchFamily="18" charset="0"/>
                                  </a:rPr>
                                  <m:t>𝑴</m:t>
                                </m:r>
                                <m:r>
                                  <a:rPr lang="en-IN" sz="2000" b="1" i="1" kern="0">
                                    <a:latin typeface="Cambria Math" panose="02040503050406030204" pitchFamily="18" charset="0"/>
                                  </a:rPr>
                                  <m:t>,</m:t>
                                </m:r>
                                <m:r>
                                  <a:rPr lang="en-IN" sz="2000" b="1" i="1" kern="0">
                                    <a:latin typeface="Cambria Math" panose="02040503050406030204" pitchFamily="18" charset="0"/>
                                  </a:rPr>
                                  <m:t>𝑩</m:t>
                                </m:r>
                              </m:e>
                            </m:d>
                            <m:r>
                              <a:rPr lang="en-IN" sz="2000" b="1" i="1" kern="0">
                                <a:latin typeface="Cambria Math" panose="02040503050406030204" pitchFamily="18" charset="0"/>
                              </a:rPr>
                              <m:t>=</m:t>
                            </m:r>
                          </m:e>
                          <m:e>
                            <m:r>
                              <a:rPr lang="en-IN" sz="2000" b="1" i="1" kern="0" smtClean="0">
                                <a:latin typeface="Cambria Math" panose="02040503050406030204" pitchFamily="18" charset="0"/>
                              </a:rPr>
                              <m:t>𝒙</m:t>
                            </m:r>
                            <m:r>
                              <a:rPr lang="en-IN" sz="2000" b="1" i="1" kern="0" smtClean="0">
                                <a:latin typeface="Cambria Math" panose="02040503050406030204" pitchFamily="18" charset="0"/>
                              </a:rPr>
                              <m:t>+</m:t>
                            </m:r>
                            <m:r>
                              <a:rPr lang="en-IN" sz="2000" b="1" i="1" kern="0" smtClean="0">
                                <a:latin typeface="Cambria Math" panose="02040503050406030204" pitchFamily="18" charset="0"/>
                              </a:rPr>
                              <m:t>𝟒</m:t>
                            </m:r>
                          </m:e>
                        </m:mr>
                      </m:m>
                    </m:oMath>
                  </m:oMathPara>
                </a14:m>
                <a:r>
                  <a:rPr lang="en-IN" sz="2000" b="1" kern="0" dirty="0"/>
                  <a:t/>
                </a:r>
                <a:br>
                  <a:rPr lang="en-IN" sz="2000" b="1" kern="0" dirty="0"/>
                </a:br>
                <a:r>
                  <a:rPr lang="en-IN" sz="2000" b="1" kern="0" dirty="0"/>
                  <a:t>for any value of </a:t>
                </a:r>
                <a14:m>
                  <m:oMath xmlns:m="http://schemas.openxmlformats.org/officeDocument/2006/math">
                    <m:r>
                      <a:rPr lang="en-IN" sz="2000" b="1" i="1" kern="0" smtClean="0">
                        <a:latin typeface="Cambria Math" panose="02040503050406030204" pitchFamily="18" charset="0"/>
                      </a:rPr>
                      <m:t>𝒙</m:t>
                    </m:r>
                    <m:r>
                      <a:rPr lang="en-IN" sz="2000" b="1" i="1" kern="0" smtClean="0">
                        <a:latin typeface="Cambria Math" panose="02040503050406030204" pitchFamily="18" charset="0"/>
                      </a:rPr>
                      <m:t>∈</m:t>
                    </m:r>
                    <m:r>
                      <a:rPr lang="en-IN" sz="2000" b="1" i="1" kern="0" smtClean="0">
                        <a:latin typeface="Cambria Math" panose="02040503050406030204" pitchFamily="18" charset="0"/>
                        <a:ea typeface="Cambria Math" panose="02040503050406030204" pitchFamily="18" charset="0"/>
                      </a:rPr>
                      <m:t>ℝ</m:t>
                    </m:r>
                  </m:oMath>
                </a14:m>
                <a:endParaRPr lang="en-IN" sz="2000" b="1" kern="0" dirty="0"/>
              </a:p>
            </p:txBody>
          </p:sp>
        </mc:Choice>
        <mc:Fallback xmlns="">
          <p:sp>
            <p:nvSpPr>
              <p:cNvPr id="20" name="TextBox 19"/>
              <p:cNvSpPr txBox="1">
                <a:spLocks noRot="1" noChangeAspect="1" noMove="1" noResize="1" noEditPoints="1" noAdjustHandles="1" noChangeArrowheads="1" noChangeShapeType="1" noTextEdit="1"/>
              </p:cNvSpPr>
              <p:nvPr/>
            </p:nvSpPr>
            <p:spPr>
              <a:xfrm>
                <a:off x="560281" y="4375092"/>
                <a:ext cx="3875399" cy="2343655"/>
              </a:xfrm>
              <a:prstGeom prst="rect">
                <a:avLst/>
              </a:prstGeom>
              <a:blipFill rotWithShape="0">
                <a:blip r:embed="rId4"/>
                <a:stretch>
                  <a:fillRect l="-1730" t="-1563" r="-314" b="-3906"/>
                </a:stretch>
              </a:blipFill>
            </p:spPr>
            <p:txBody>
              <a:bodyPr/>
              <a:lstStyle/>
              <a:p>
                <a:r>
                  <a:rPr lang="en-US">
                    <a:noFill/>
                  </a:rPr>
                  <a:t> </a:t>
                </a:r>
              </a:p>
            </p:txBody>
          </p:sp>
        </mc:Fallback>
      </mc:AlternateContent>
      <p:grpSp>
        <p:nvGrpSpPr>
          <p:cNvPr id="23" name="Group 22"/>
          <p:cNvGrpSpPr/>
          <p:nvPr/>
        </p:nvGrpSpPr>
        <p:grpSpPr>
          <a:xfrm>
            <a:off x="4883030" y="3610692"/>
            <a:ext cx="3727570" cy="2732693"/>
            <a:chOff x="4883030" y="3610692"/>
            <a:chExt cx="3727570" cy="2732693"/>
          </a:xfrm>
        </p:grpSpPr>
        <p:sp>
          <p:nvSpPr>
            <p:cNvPr id="24" name="Rectangle 23"/>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25" name="Straight Connector 24"/>
            <p:cNvCxnSpPr>
              <a:stCxn id="24" idx="0"/>
              <a:endCxn id="24"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26" name="Straight Connector 25"/>
            <p:cNvCxnSpPr>
              <a:stCxn id="24" idx="1"/>
              <a:endCxn id="24"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29" name="TextBox 28"/>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30" name="TextBox 29"/>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31" name="TextBox 30"/>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32" name="TextBox 31"/>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33" name="TextBox 32"/>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𝟏𝟐</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𝟏𝟐</m:t>
                          </m:r>
                        </m:e>
                      </m:d>
                    </m:oMath>
                  </m:oMathPara>
                </a14:m>
                <a:endParaRPr lang="en-US" sz="2400" b="1" kern="0" dirty="0">
                  <a:solidFill>
                    <a:schemeClr val="tx2"/>
                  </a:solidFill>
                  <a:cs typeface="+mn-cs"/>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𝟏𝟐</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𝟐𝟎</m:t>
                          </m:r>
                        </m:e>
                      </m:d>
                    </m:oMath>
                  </m:oMathPara>
                </a14:m>
                <a:endParaRPr lang="en-US" sz="2400" b="1" kern="0" dirty="0">
                  <a:cs typeface="+mn-cs"/>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𝟏𝟐</m:t>
                          </m:r>
                        </m:e>
                      </m:d>
                    </m:oMath>
                  </m:oMathPara>
                </a14:m>
                <a:endParaRPr lang="en-US" sz="2400" b="1" kern="0" dirty="0">
                  <a:cs typeface="+mn-cs"/>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385184" y="5713953"/>
                <a:ext cx="1193532"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𝟗</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𝟏𝟑</m:t>
                          </m:r>
                        </m:e>
                      </m:d>
                    </m:oMath>
                  </m:oMathPara>
                </a14:m>
                <a:endParaRPr lang="en-US" sz="2400" b="1" kern="0" dirty="0">
                  <a:cs typeface="+mn-cs"/>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385184" y="5713953"/>
                <a:ext cx="1193532" cy="461665"/>
              </a:xfrm>
              <a:prstGeom prst="rect">
                <a:avLst/>
              </a:prstGeom>
              <a:blipFill rotWithShape="0">
                <a:blip r:embed="rId10"/>
                <a:stretch>
                  <a:fillRect/>
                </a:stretch>
              </a:blipFill>
            </p:spPr>
            <p:txBody>
              <a:bodyPr/>
              <a:lstStyle/>
              <a:p>
                <a:r>
                  <a:rPr lang="en-US">
                    <a:noFill/>
                  </a:rPr>
                  <a:t> </a:t>
                </a:r>
              </a:p>
            </p:txBody>
          </p:sp>
        </mc:Fallback>
      </mc:AlternateContent>
      <p:sp>
        <p:nvSpPr>
          <p:cNvPr id="37" name="TextBox 36"/>
          <p:cNvSpPr txBox="1"/>
          <p:nvPr/>
        </p:nvSpPr>
        <p:spPr>
          <a:xfrm>
            <a:off x="5911237" y="6347111"/>
            <a:ext cx="2884123"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2"/>
                </a:solidFill>
              </a:rPr>
              <a:t>Edge-wise distribution</a:t>
            </a:r>
            <a:endParaRPr lang="en-US" sz="2000" b="1" kern="0" dirty="0">
              <a:solidFill>
                <a:schemeClr val="accent2"/>
              </a:solidFill>
            </a:endParaRPr>
          </a:p>
        </p:txBody>
      </p:sp>
    </p:spTree>
    <p:extLst>
      <p:ext uri="{BB962C8B-B14F-4D97-AF65-F5344CB8AC3E}">
        <p14:creationId xmlns:p14="http://schemas.microsoft.com/office/powerpoint/2010/main" val="29078949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33" grpId="0"/>
      <p:bldP spid="34" grpId="0"/>
      <p:bldP spid="35" grpId="0"/>
      <p:bldP spid="36" grpId="0"/>
      <p:bldP spid="3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13144" y="152400"/>
            <a:ext cx="8915400"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IN" kern="0" dirty="0">
                <a:solidFill>
                  <a:schemeClr val="accent2"/>
                </a:solidFill>
              </a:rPr>
              <a:t>Potential Games</a:t>
            </a:r>
            <a:endParaRPr lang="en-US" kern="0" dirty="0">
              <a:solidFill>
                <a:schemeClr val="accent2"/>
              </a:solidFill>
            </a:endParaRPr>
          </a:p>
        </p:txBody>
      </p:sp>
      <mc:AlternateContent xmlns:mc="http://schemas.openxmlformats.org/markup-compatibility/2006" xmlns:a14="http://schemas.microsoft.com/office/drawing/2010/main">
        <mc:Choice Requires="a14">
          <p:sp>
            <p:nvSpPr>
              <p:cNvPr id="74" name="TextBox 73"/>
              <p:cNvSpPr txBox="1"/>
              <p:nvPr/>
            </p:nvSpPr>
            <p:spPr>
              <a:xfrm>
                <a:off x="279467" y="875740"/>
                <a:ext cx="8635933" cy="2966966"/>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200" b="1" kern="0" dirty="0"/>
                  <a:t>A (pure) Nash equilibrium may not always exist!</a:t>
                </a:r>
              </a:p>
              <a:p>
                <a:pPr marL="800100" lvl="1" indent="-342900" eaLnBrk="0" fontAlgn="base" hangingPunct="0">
                  <a:spcBef>
                    <a:spcPct val="20000"/>
                  </a:spcBef>
                  <a:spcAft>
                    <a:spcPct val="0"/>
                  </a:spcAft>
                  <a:buFont typeface="Arial" panose="020B0604020202020204" pitchFamily="34" charset="0"/>
                  <a:buChar char="•"/>
                </a:pPr>
                <a:r>
                  <a:rPr lang="en-IN" sz="2000" b="1" kern="0" dirty="0"/>
                  <a:t>Mixed Nash equilibria always exist.</a:t>
                </a: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200" b="1" kern="0" dirty="0"/>
                  <a:t>However, there is a special class of games for which the existence of a pure Nash equilibrium is guaranteed.</a:t>
                </a:r>
              </a:p>
              <a:p>
                <a:pPr marL="342900" indent="-342900" eaLnBrk="0" fontAlgn="base" hangingPunct="0">
                  <a:spcBef>
                    <a:spcPct val="20000"/>
                  </a:spcBef>
                  <a:spcAft>
                    <a:spcPct val="0"/>
                  </a:spcAft>
                  <a:buFont typeface="Arial" panose="020B0604020202020204" pitchFamily="34" charset="0"/>
                  <a:buChar char="•"/>
                </a:pPr>
                <a:r>
                  <a:rPr lang="en-IN" sz="2200" b="1" kern="0" dirty="0"/>
                  <a:t>A </a:t>
                </a:r>
                <a:r>
                  <a:rPr lang="en-IN" sz="2200" b="1" kern="0" dirty="0">
                    <a:solidFill>
                      <a:schemeClr val="accent2"/>
                    </a:solidFill>
                  </a:rPr>
                  <a:t>potential game</a:t>
                </a:r>
                <a:r>
                  <a:rPr lang="en-IN" sz="2200" b="1" kern="0" dirty="0"/>
                  <a:t> is one for which there exists a “potential function” </a:t>
                </a:r>
                <a14:m>
                  <m:oMath xmlns:m="http://schemas.openxmlformats.org/officeDocument/2006/math">
                    <m:r>
                      <a:rPr lang="en-IN" sz="2200" b="1" i="1" kern="0" smtClean="0">
                        <a:latin typeface="Cambria Math" panose="02040503050406030204" pitchFamily="18" charset="0"/>
                      </a:rPr>
                      <m:t>𝝓</m:t>
                    </m:r>
                  </m:oMath>
                </a14:m>
                <a:r>
                  <a:rPr lang="en-IN" sz="2200" b="1" kern="0" dirty="0"/>
                  <a:t> that maps a real number to every action profile </a:t>
                </a:r>
                <a14:m>
                  <m:oMath xmlns:m="http://schemas.openxmlformats.org/officeDocument/2006/math">
                    <m:r>
                      <a:rPr lang="en-IN" sz="2200" b="1" i="1" kern="0" smtClean="0">
                        <a:latin typeface="Cambria Math" panose="02040503050406030204" pitchFamily="18" charset="0"/>
                      </a:rPr>
                      <m:t>𝒂</m:t>
                    </m:r>
                  </m:oMath>
                </a14:m>
                <a:r>
                  <a:rPr lang="en-IN" sz="2200" b="1" kern="0" dirty="0"/>
                  <a:t>, such that </a:t>
                </a:r>
                <a14:m>
                  <m:oMath xmlns:m="http://schemas.openxmlformats.org/officeDocument/2006/math">
                    <m:sSub>
                      <m:sSubPr>
                        <m:ctrlPr>
                          <a:rPr lang="en-IN" sz="2200" b="1" i="1" kern="0" smtClean="0">
                            <a:solidFill>
                              <a:schemeClr val="accent2"/>
                            </a:solidFill>
                            <a:latin typeface="Cambria Math" panose="02040503050406030204" pitchFamily="18" charset="0"/>
                            <a:ea typeface="Cambria Math" panose="02040503050406030204" pitchFamily="18" charset="0"/>
                          </a:rPr>
                        </m:ctrlPr>
                      </m:sSubPr>
                      <m:e>
                        <m:r>
                          <a:rPr lang="en-IN" sz="2200" b="1" i="1" kern="0" smtClean="0">
                            <a:solidFill>
                              <a:schemeClr val="accent2"/>
                            </a:solidFill>
                            <a:latin typeface="Cambria Math" panose="02040503050406030204" pitchFamily="18" charset="0"/>
                            <a:ea typeface="Cambria Math" panose="02040503050406030204" pitchFamily="18" charset="0"/>
                          </a:rPr>
                          <m:t>𝓤</m:t>
                        </m:r>
                      </m:e>
                      <m:sub>
                        <m:r>
                          <a:rPr lang="en-IN" sz="2200" b="1" i="1" kern="0" smtClean="0">
                            <a:solidFill>
                              <a:schemeClr val="accent2"/>
                            </a:solidFill>
                            <a:latin typeface="Cambria Math" panose="02040503050406030204" pitchFamily="18" charset="0"/>
                            <a:ea typeface="Cambria Math" panose="02040503050406030204" pitchFamily="18" charset="0"/>
                          </a:rPr>
                          <m:t>𝒊</m:t>
                        </m:r>
                      </m:sub>
                    </m:sSub>
                    <m:d>
                      <m:dPr>
                        <m:ctrlPr>
                          <a:rPr lang="en-IN" sz="2200" b="1" i="1" kern="0" smtClean="0">
                            <a:solidFill>
                              <a:schemeClr val="accent2"/>
                            </a:solidFill>
                            <a:latin typeface="Cambria Math" panose="02040503050406030204" pitchFamily="18" charset="0"/>
                            <a:ea typeface="Cambria Math" panose="02040503050406030204" pitchFamily="18" charset="0"/>
                          </a:rPr>
                        </m:ctrlPr>
                      </m:dPr>
                      <m:e>
                        <m:sSub>
                          <m:sSubPr>
                            <m:ctrlPr>
                              <a:rPr lang="en-IN" sz="2200" b="1" i="1" kern="0" smtClean="0">
                                <a:solidFill>
                                  <a:schemeClr val="accent2"/>
                                </a:solidFill>
                                <a:latin typeface="Cambria Math" panose="02040503050406030204" pitchFamily="18" charset="0"/>
                                <a:ea typeface="Cambria Math" panose="02040503050406030204" pitchFamily="18" charset="0"/>
                              </a:rPr>
                            </m:ctrlPr>
                          </m:sSubPr>
                          <m:e>
                            <m:r>
                              <a:rPr lang="en-IN" sz="2200" b="1" i="1" kern="0" smtClean="0">
                                <a:solidFill>
                                  <a:schemeClr val="accent2"/>
                                </a:solidFill>
                                <a:latin typeface="Cambria Math" panose="02040503050406030204" pitchFamily="18" charset="0"/>
                                <a:ea typeface="Cambria Math" panose="02040503050406030204" pitchFamily="18" charset="0"/>
                              </a:rPr>
                              <m:t>𝒂</m:t>
                            </m:r>
                          </m:e>
                          <m:sub>
                            <m:r>
                              <a:rPr lang="en-IN" sz="2200" b="1" i="1" kern="0" smtClean="0">
                                <a:solidFill>
                                  <a:schemeClr val="accent2"/>
                                </a:solidFill>
                                <a:latin typeface="Cambria Math" panose="02040503050406030204" pitchFamily="18" charset="0"/>
                                <a:ea typeface="Cambria Math" panose="02040503050406030204" pitchFamily="18" charset="0"/>
                              </a:rPr>
                              <m:t>𝒊</m:t>
                            </m:r>
                          </m:sub>
                        </m:sSub>
                        <m:r>
                          <a:rPr lang="en-IN" sz="2200" b="1" i="1" kern="0" smtClean="0">
                            <a:solidFill>
                              <a:schemeClr val="accent2"/>
                            </a:solidFill>
                            <a:latin typeface="Cambria Math" panose="02040503050406030204" pitchFamily="18" charset="0"/>
                            <a:ea typeface="Cambria Math" panose="02040503050406030204" pitchFamily="18" charset="0"/>
                          </a:rPr>
                          <m:t>,</m:t>
                        </m:r>
                        <m:sSub>
                          <m:sSubPr>
                            <m:ctrlPr>
                              <a:rPr lang="en-IN" sz="2200" b="1" i="1" kern="0" smtClean="0">
                                <a:solidFill>
                                  <a:schemeClr val="accent2"/>
                                </a:solidFill>
                                <a:latin typeface="Cambria Math" panose="02040503050406030204" pitchFamily="18" charset="0"/>
                                <a:ea typeface="Cambria Math" panose="02040503050406030204" pitchFamily="18" charset="0"/>
                              </a:rPr>
                            </m:ctrlPr>
                          </m:sSubPr>
                          <m:e>
                            <m:r>
                              <a:rPr lang="en-IN" sz="2200" b="1" i="1" kern="0" smtClean="0">
                                <a:solidFill>
                                  <a:schemeClr val="accent2"/>
                                </a:solidFill>
                                <a:latin typeface="Cambria Math" panose="02040503050406030204" pitchFamily="18" charset="0"/>
                                <a:ea typeface="Cambria Math" panose="02040503050406030204" pitchFamily="18" charset="0"/>
                              </a:rPr>
                              <m:t>𝒂</m:t>
                            </m:r>
                          </m:e>
                          <m:sub>
                            <m:r>
                              <a:rPr lang="en-IN" sz="2200" b="1" i="1" kern="0" smtClean="0">
                                <a:solidFill>
                                  <a:schemeClr val="accent2"/>
                                </a:solidFill>
                                <a:latin typeface="Cambria Math" panose="02040503050406030204" pitchFamily="18" charset="0"/>
                                <a:ea typeface="Cambria Math" panose="02040503050406030204" pitchFamily="18" charset="0"/>
                              </a:rPr>
                              <m:t>−</m:t>
                            </m:r>
                            <m:r>
                              <a:rPr lang="en-IN" sz="2200" b="1" i="1" kern="0" smtClean="0">
                                <a:solidFill>
                                  <a:schemeClr val="accent2"/>
                                </a:solidFill>
                                <a:latin typeface="Cambria Math" panose="02040503050406030204" pitchFamily="18" charset="0"/>
                                <a:ea typeface="Cambria Math" panose="02040503050406030204" pitchFamily="18" charset="0"/>
                              </a:rPr>
                              <m:t>𝒊</m:t>
                            </m:r>
                          </m:sub>
                        </m:sSub>
                      </m:e>
                    </m:d>
                    <m:r>
                      <a:rPr lang="en-IN" sz="2200" b="1" i="1" kern="0" smtClean="0">
                        <a:solidFill>
                          <a:schemeClr val="accent2"/>
                        </a:solidFill>
                        <a:latin typeface="Cambria Math" panose="02040503050406030204" pitchFamily="18" charset="0"/>
                        <a:ea typeface="Cambria Math" panose="02040503050406030204" pitchFamily="18" charset="0"/>
                      </a:rPr>
                      <m:t>−</m:t>
                    </m:r>
                    <m:sSub>
                      <m:sSubPr>
                        <m:ctrlPr>
                          <a:rPr lang="en-IN" sz="2200" b="1" i="1" kern="0">
                            <a:solidFill>
                              <a:schemeClr val="accent2"/>
                            </a:solidFill>
                            <a:latin typeface="Cambria Math" panose="02040503050406030204" pitchFamily="18" charset="0"/>
                            <a:ea typeface="Cambria Math" panose="02040503050406030204" pitchFamily="18" charset="0"/>
                          </a:rPr>
                        </m:ctrlPr>
                      </m:sSubPr>
                      <m:e>
                        <m:r>
                          <a:rPr lang="en-IN" sz="2200" b="1" i="1" kern="0">
                            <a:solidFill>
                              <a:schemeClr val="accent2"/>
                            </a:solidFill>
                            <a:latin typeface="Cambria Math" panose="02040503050406030204" pitchFamily="18" charset="0"/>
                            <a:ea typeface="Cambria Math" panose="02040503050406030204" pitchFamily="18" charset="0"/>
                          </a:rPr>
                          <m:t>𝓤</m:t>
                        </m:r>
                      </m:e>
                      <m:sub>
                        <m:r>
                          <a:rPr lang="en-IN" sz="2200" b="1" i="1" kern="0">
                            <a:solidFill>
                              <a:schemeClr val="accent2"/>
                            </a:solidFill>
                            <a:latin typeface="Cambria Math" panose="02040503050406030204" pitchFamily="18" charset="0"/>
                            <a:ea typeface="Cambria Math" panose="02040503050406030204" pitchFamily="18" charset="0"/>
                          </a:rPr>
                          <m:t>𝒊</m:t>
                        </m:r>
                      </m:sub>
                    </m:sSub>
                    <m:d>
                      <m:dPr>
                        <m:ctrlPr>
                          <a:rPr lang="en-IN" sz="2200" b="1" i="1" kern="0">
                            <a:solidFill>
                              <a:schemeClr val="accent2"/>
                            </a:solidFill>
                            <a:latin typeface="Cambria Math" panose="02040503050406030204" pitchFamily="18" charset="0"/>
                            <a:ea typeface="Cambria Math" panose="02040503050406030204" pitchFamily="18" charset="0"/>
                          </a:rPr>
                        </m:ctrlPr>
                      </m:dPr>
                      <m:e>
                        <m:sSubSup>
                          <m:sSubSupPr>
                            <m:ctrlPr>
                              <a:rPr lang="en-IN" sz="2200" b="1" i="1" kern="0" smtClean="0">
                                <a:solidFill>
                                  <a:schemeClr val="accent2"/>
                                </a:solidFill>
                                <a:latin typeface="Cambria Math" panose="02040503050406030204" pitchFamily="18" charset="0"/>
                                <a:ea typeface="Cambria Math" panose="02040503050406030204" pitchFamily="18" charset="0"/>
                              </a:rPr>
                            </m:ctrlPr>
                          </m:sSubSupPr>
                          <m:e>
                            <m:r>
                              <a:rPr lang="en-IN" sz="2200" b="1" i="1" kern="0" smtClean="0">
                                <a:solidFill>
                                  <a:schemeClr val="accent2"/>
                                </a:solidFill>
                                <a:latin typeface="Cambria Math" panose="02040503050406030204" pitchFamily="18" charset="0"/>
                                <a:ea typeface="Cambria Math" panose="02040503050406030204" pitchFamily="18" charset="0"/>
                              </a:rPr>
                              <m:t>𝒂</m:t>
                            </m:r>
                          </m:e>
                          <m:sub>
                            <m:r>
                              <a:rPr lang="en-IN" sz="2200" b="1" i="1" kern="0" smtClean="0">
                                <a:solidFill>
                                  <a:schemeClr val="accent2"/>
                                </a:solidFill>
                                <a:latin typeface="Cambria Math" panose="02040503050406030204" pitchFamily="18" charset="0"/>
                                <a:ea typeface="Cambria Math" panose="02040503050406030204" pitchFamily="18" charset="0"/>
                              </a:rPr>
                              <m:t>𝒊</m:t>
                            </m:r>
                          </m:sub>
                          <m:sup>
                            <m:r>
                              <a:rPr lang="en-IN" sz="2200" b="1" i="1" kern="0" smtClean="0">
                                <a:solidFill>
                                  <a:schemeClr val="accent2"/>
                                </a:solidFill>
                                <a:latin typeface="Cambria Math" panose="02040503050406030204" pitchFamily="18" charset="0"/>
                                <a:ea typeface="Cambria Math" panose="02040503050406030204" pitchFamily="18" charset="0"/>
                              </a:rPr>
                              <m:t>′</m:t>
                            </m:r>
                          </m:sup>
                        </m:sSubSup>
                        <m:r>
                          <a:rPr lang="en-IN" sz="2200" b="1" i="1" kern="0" smtClean="0">
                            <a:solidFill>
                              <a:schemeClr val="accent2"/>
                            </a:solidFill>
                            <a:latin typeface="Cambria Math" panose="02040503050406030204" pitchFamily="18" charset="0"/>
                            <a:ea typeface="Cambria Math" panose="02040503050406030204" pitchFamily="18" charset="0"/>
                          </a:rPr>
                          <m:t>,</m:t>
                        </m:r>
                        <m:sSub>
                          <m:sSubPr>
                            <m:ctrlPr>
                              <a:rPr lang="en-IN" sz="2200" b="1" i="1" kern="0" smtClean="0">
                                <a:solidFill>
                                  <a:schemeClr val="accent2"/>
                                </a:solidFill>
                                <a:latin typeface="Cambria Math" panose="02040503050406030204" pitchFamily="18" charset="0"/>
                                <a:ea typeface="Cambria Math" panose="02040503050406030204" pitchFamily="18" charset="0"/>
                              </a:rPr>
                            </m:ctrlPr>
                          </m:sSubPr>
                          <m:e>
                            <m:r>
                              <a:rPr lang="en-IN" sz="2200" b="1" i="1" kern="0" smtClean="0">
                                <a:solidFill>
                                  <a:schemeClr val="accent2"/>
                                </a:solidFill>
                                <a:latin typeface="Cambria Math" panose="02040503050406030204" pitchFamily="18" charset="0"/>
                                <a:ea typeface="Cambria Math" panose="02040503050406030204" pitchFamily="18" charset="0"/>
                              </a:rPr>
                              <m:t>𝒂</m:t>
                            </m:r>
                          </m:e>
                          <m:sub>
                            <m:r>
                              <a:rPr lang="en-IN" sz="2200" b="1" i="1" kern="0" smtClean="0">
                                <a:solidFill>
                                  <a:schemeClr val="accent2"/>
                                </a:solidFill>
                                <a:latin typeface="Cambria Math" panose="02040503050406030204" pitchFamily="18" charset="0"/>
                                <a:ea typeface="Cambria Math" panose="02040503050406030204" pitchFamily="18" charset="0"/>
                              </a:rPr>
                              <m:t>−</m:t>
                            </m:r>
                            <m:r>
                              <a:rPr lang="en-IN" sz="2200" b="1" i="1" kern="0" smtClean="0">
                                <a:solidFill>
                                  <a:schemeClr val="accent2"/>
                                </a:solidFill>
                                <a:latin typeface="Cambria Math" panose="02040503050406030204" pitchFamily="18" charset="0"/>
                                <a:ea typeface="Cambria Math" panose="02040503050406030204" pitchFamily="18" charset="0"/>
                              </a:rPr>
                              <m:t>𝒊</m:t>
                            </m:r>
                          </m:sub>
                        </m:sSub>
                      </m:e>
                    </m:d>
                    <m:r>
                      <a:rPr lang="en-IN" sz="2200" b="1" i="1" kern="0" smtClean="0">
                        <a:solidFill>
                          <a:schemeClr val="accent2"/>
                        </a:solidFill>
                        <a:latin typeface="Cambria Math" panose="02040503050406030204" pitchFamily="18" charset="0"/>
                        <a:ea typeface="Cambria Math" panose="02040503050406030204" pitchFamily="18" charset="0"/>
                      </a:rPr>
                      <m:t>=</m:t>
                    </m:r>
                    <m:r>
                      <a:rPr lang="en-IN" sz="2200" b="1" i="1" kern="0">
                        <a:solidFill>
                          <a:schemeClr val="accent2"/>
                        </a:solidFill>
                        <a:latin typeface="Cambria Math" panose="02040503050406030204" pitchFamily="18" charset="0"/>
                      </a:rPr>
                      <m:t>𝝓</m:t>
                    </m:r>
                    <m:d>
                      <m:dPr>
                        <m:ctrlPr>
                          <a:rPr lang="en-IN" sz="2200" b="1" i="1" kern="0">
                            <a:solidFill>
                              <a:schemeClr val="accent2"/>
                            </a:solidFill>
                            <a:latin typeface="Cambria Math" panose="02040503050406030204" pitchFamily="18" charset="0"/>
                            <a:ea typeface="Cambria Math" panose="02040503050406030204" pitchFamily="18" charset="0"/>
                          </a:rPr>
                        </m:ctrlPr>
                      </m:dPr>
                      <m:e>
                        <m:sSub>
                          <m:sSubPr>
                            <m:ctrlPr>
                              <a:rPr lang="en-IN" sz="2200" b="1" i="1" kern="0">
                                <a:solidFill>
                                  <a:schemeClr val="accent2"/>
                                </a:solidFill>
                                <a:latin typeface="Cambria Math" panose="02040503050406030204" pitchFamily="18" charset="0"/>
                                <a:ea typeface="Cambria Math" panose="02040503050406030204" pitchFamily="18" charset="0"/>
                              </a:rPr>
                            </m:ctrlPr>
                          </m:sSubPr>
                          <m:e>
                            <m:r>
                              <a:rPr lang="en-IN" sz="2200" b="1" i="1" kern="0">
                                <a:solidFill>
                                  <a:schemeClr val="accent2"/>
                                </a:solidFill>
                                <a:latin typeface="Cambria Math" panose="02040503050406030204" pitchFamily="18" charset="0"/>
                                <a:ea typeface="Cambria Math" panose="02040503050406030204" pitchFamily="18" charset="0"/>
                              </a:rPr>
                              <m:t>𝒂</m:t>
                            </m:r>
                          </m:e>
                          <m:sub>
                            <m:r>
                              <a:rPr lang="en-IN" sz="2200" b="1" i="1" kern="0">
                                <a:solidFill>
                                  <a:schemeClr val="accent2"/>
                                </a:solidFill>
                                <a:latin typeface="Cambria Math" panose="02040503050406030204" pitchFamily="18" charset="0"/>
                                <a:ea typeface="Cambria Math" panose="02040503050406030204" pitchFamily="18" charset="0"/>
                              </a:rPr>
                              <m:t>𝒊</m:t>
                            </m:r>
                          </m:sub>
                        </m:sSub>
                        <m:r>
                          <a:rPr lang="en-IN" sz="2200" b="1" i="1" kern="0">
                            <a:solidFill>
                              <a:schemeClr val="accent2"/>
                            </a:solidFill>
                            <a:latin typeface="Cambria Math" panose="02040503050406030204" pitchFamily="18" charset="0"/>
                            <a:ea typeface="Cambria Math" panose="02040503050406030204" pitchFamily="18" charset="0"/>
                          </a:rPr>
                          <m:t>,</m:t>
                        </m:r>
                        <m:sSub>
                          <m:sSubPr>
                            <m:ctrlPr>
                              <a:rPr lang="en-IN" sz="2200" b="1" i="1" kern="0">
                                <a:solidFill>
                                  <a:schemeClr val="accent2"/>
                                </a:solidFill>
                                <a:latin typeface="Cambria Math" panose="02040503050406030204" pitchFamily="18" charset="0"/>
                                <a:ea typeface="Cambria Math" panose="02040503050406030204" pitchFamily="18" charset="0"/>
                              </a:rPr>
                            </m:ctrlPr>
                          </m:sSubPr>
                          <m:e>
                            <m:r>
                              <a:rPr lang="en-IN" sz="2200" b="1" i="1" kern="0">
                                <a:solidFill>
                                  <a:schemeClr val="accent2"/>
                                </a:solidFill>
                                <a:latin typeface="Cambria Math" panose="02040503050406030204" pitchFamily="18" charset="0"/>
                                <a:ea typeface="Cambria Math" panose="02040503050406030204" pitchFamily="18" charset="0"/>
                              </a:rPr>
                              <m:t>𝒂</m:t>
                            </m:r>
                          </m:e>
                          <m:sub>
                            <m:r>
                              <a:rPr lang="en-IN" sz="2200" b="1" i="1" kern="0">
                                <a:solidFill>
                                  <a:schemeClr val="accent2"/>
                                </a:solidFill>
                                <a:latin typeface="Cambria Math" panose="02040503050406030204" pitchFamily="18" charset="0"/>
                                <a:ea typeface="Cambria Math" panose="02040503050406030204" pitchFamily="18" charset="0"/>
                              </a:rPr>
                              <m:t>−</m:t>
                            </m:r>
                            <m:r>
                              <a:rPr lang="en-IN" sz="2200" b="1" i="1" kern="0">
                                <a:solidFill>
                                  <a:schemeClr val="accent2"/>
                                </a:solidFill>
                                <a:latin typeface="Cambria Math" panose="02040503050406030204" pitchFamily="18" charset="0"/>
                                <a:ea typeface="Cambria Math" panose="02040503050406030204" pitchFamily="18" charset="0"/>
                              </a:rPr>
                              <m:t>𝒊</m:t>
                            </m:r>
                          </m:sub>
                        </m:sSub>
                      </m:e>
                    </m:d>
                    <m:r>
                      <a:rPr lang="en-IN" sz="2200" b="1" i="1" kern="0">
                        <a:solidFill>
                          <a:schemeClr val="accent2"/>
                        </a:solidFill>
                        <a:latin typeface="Cambria Math" panose="02040503050406030204" pitchFamily="18" charset="0"/>
                      </a:rPr>
                      <m:t>−</m:t>
                    </m:r>
                    <m:r>
                      <a:rPr lang="en-IN" sz="2200" b="1" i="1" kern="0">
                        <a:solidFill>
                          <a:schemeClr val="accent2"/>
                        </a:solidFill>
                        <a:latin typeface="Cambria Math" panose="02040503050406030204" pitchFamily="18" charset="0"/>
                      </a:rPr>
                      <m:t>𝝓</m:t>
                    </m:r>
                    <m:d>
                      <m:dPr>
                        <m:ctrlPr>
                          <a:rPr lang="en-IN" sz="2200" b="1" i="1" kern="0">
                            <a:solidFill>
                              <a:schemeClr val="accent2"/>
                            </a:solidFill>
                            <a:latin typeface="Cambria Math" panose="02040503050406030204" pitchFamily="18" charset="0"/>
                            <a:ea typeface="Cambria Math" panose="02040503050406030204" pitchFamily="18" charset="0"/>
                          </a:rPr>
                        </m:ctrlPr>
                      </m:dPr>
                      <m:e>
                        <m:sSubSup>
                          <m:sSubSupPr>
                            <m:ctrlPr>
                              <a:rPr lang="en-IN" sz="2200" b="1" i="1" kern="0">
                                <a:solidFill>
                                  <a:schemeClr val="accent2"/>
                                </a:solidFill>
                                <a:latin typeface="Cambria Math" panose="02040503050406030204" pitchFamily="18" charset="0"/>
                                <a:ea typeface="Cambria Math" panose="02040503050406030204" pitchFamily="18" charset="0"/>
                              </a:rPr>
                            </m:ctrlPr>
                          </m:sSubSupPr>
                          <m:e>
                            <m:r>
                              <a:rPr lang="en-IN" sz="2200" b="1" i="1" kern="0">
                                <a:solidFill>
                                  <a:schemeClr val="accent2"/>
                                </a:solidFill>
                                <a:latin typeface="Cambria Math" panose="02040503050406030204" pitchFamily="18" charset="0"/>
                                <a:ea typeface="Cambria Math" panose="02040503050406030204" pitchFamily="18" charset="0"/>
                              </a:rPr>
                              <m:t>𝒂</m:t>
                            </m:r>
                          </m:e>
                          <m:sub>
                            <m:r>
                              <a:rPr lang="en-IN" sz="2200" b="1" i="1" kern="0">
                                <a:solidFill>
                                  <a:schemeClr val="accent2"/>
                                </a:solidFill>
                                <a:latin typeface="Cambria Math" panose="02040503050406030204" pitchFamily="18" charset="0"/>
                                <a:ea typeface="Cambria Math" panose="02040503050406030204" pitchFamily="18" charset="0"/>
                              </a:rPr>
                              <m:t>𝒊</m:t>
                            </m:r>
                          </m:sub>
                          <m:sup>
                            <m:r>
                              <a:rPr lang="en-IN" sz="2200" b="1" i="1" kern="0">
                                <a:solidFill>
                                  <a:schemeClr val="accent2"/>
                                </a:solidFill>
                                <a:latin typeface="Cambria Math" panose="02040503050406030204" pitchFamily="18" charset="0"/>
                                <a:ea typeface="Cambria Math" panose="02040503050406030204" pitchFamily="18" charset="0"/>
                              </a:rPr>
                              <m:t>′</m:t>
                            </m:r>
                          </m:sup>
                        </m:sSubSup>
                        <m:r>
                          <a:rPr lang="en-IN" sz="2200" b="1" i="1" kern="0">
                            <a:solidFill>
                              <a:schemeClr val="accent2"/>
                            </a:solidFill>
                            <a:latin typeface="Cambria Math" panose="02040503050406030204" pitchFamily="18" charset="0"/>
                            <a:ea typeface="Cambria Math" panose="02040503050406030204" pitchFamily="18" charset="0"/>
                          </a:rPr>
                          <m:t>,</m:t>
                        </m:r>
                        <m:sSub>
                          <m:sSubPr>
                            <m:ctrlPr>
                              <a:rPr lang="en-IN" sz="2200" b="1" i="1" kern="0">
                                <a:solidFill>
                                  <a:schemeClr val="accent2"/>
                                </a:solidFill>
                                <a:latin typeface="Cambria Math" panose="02040503050406030204" pitchFamily="18" charset="0"/>
                                <a:ea typeface="Cambria Math" panose="02040503050406030204" pitchFamily="18" charset="0"/>
                              </a:rPr>
                            </m:ctrlPr>
                          </m:sSubPr>
                          <m:e>
                            <m:r>
                              <a:rPr lang="en-IN" sz="2200" b="1" i="1" kern="0">
                                <a:solidFill>
                                  <a:schemeClr val="accent2"/>
                                </a:solidFill>
                                <a:latin typeface="Cambria Math" panose="02040503050406030204" pitchFamily="18" charset="0"/>
                                <a:ea typeface="Cambria Math" panose="02040503050406030204" pitchFamily="18" charset="0"/>
                              </a:rPr>
                              <m:t>𝒂</m:t>
                            </m:r>
                          </m:e>
                          <m:sub>
                            <m:r>
                              <a:rPr lang="en-IN" sz="2200" b="1" i="1" kern="0">
                                <a:solidFill>
                                  <a:schemeClr val="accent2"/>
                                </a:solidFill>
                                <a:latin typeface="Cambria Math" panose="02040503050406030204" pitchFamily="18" charset="0"/>
                                <a:ea typeface="Cambria Math" panose="02040503050406030204" pitchFamily="18" charset="0"/>
                              </a:rPr>
                              <m:t>−</m:t>
                            </m:r>
                            <m:r>
                              <a:rPr lang="en-IN" sz="2200" b="1" i="1" kern="0">
                                <a:solidFill>
                                  <a:schemeClr val="accent2"/>
                                </a:solidFill>
                                <a:latin typeface="Cambria Math" panose="02040503050406030204" pitchFamily="18" charset="0"/>
                                <a:ea typeface="Cambria Math" panose="02040503050406030204" pitchFamily="18" charset="0"/>
                              </a:rPr>
                              <m:t>𝒊</m:t>
                            </m:r>
                          </m:sub>
                        </m:sSub>
                      </m:e>
                    </m:d>
                  </m:oMath>
                </a14:m>
                <a:r>
                  <a:rPr lang="en-IN" sz="2200" b="1" kern="0" dirty="0"/>
                  <a:t> for all </a:t>
                </a:r>
                <a14:m>
                  <m:oMath xmlns:m="http://schemas.openxmlformats.org/officeDocument/2006/math">
                    <m:r>
                      <a:rPr lang="en-IN" sz="2200" b="1" i="1" kern="0" smtClean="0">
                        <a:latin typeface="Cambria Math" panose="02040503050406030204" pitchFamily="18" charset="0"/>
                      </a:rPr>
                      <m:t>𝒊</m:t>
                    </m:r>
                  </m:oMath>
                </a14:m>
                <a:r>
                  <a:rPr lang="en-IN" sz="2200" b="1" kern="0" dirty="0"/>
                  <a:t>, </a:t>
                </a:r>
                <a14:m>
                  <m:oMath xmlns:m="http://schemas.openxmlformats.org/officeDocument/2006/math">
                    <m:sSub>
                      <m:sSubPr>
                        <m:ctrlPr>
                          <a:rPr lang="en-IN" sz="2200" b="1" i="1" kern="0" smtClean="0">
                            <a:latin typeface="Cambria Math" panose="02040503050406030204" pitchFamily="18" charset="0"/>
                          </a:rPr>
                        </m:ctrlPr>
                      </m:sSub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𝒊</m:t>
                        </m:r>
                      </m:sub>
                    </m:sSub>
                  </m:oMath>
                </a14:m>
                <a:r>
                  <a:rPr lang="en-IN" sz="2200" b="1" kern="0" dirty="0"/>
                  <a:t>, </a:t>
                </a:r>
                <a14:m>
                  <m:oMath xmlns:m="http://schemas.openxmlformats.org/officeDocument/2006/math">
                    <m:sSub>
                      <m:sSubPr>
                        <m:ctrlPr>
                          <a:rPr lang="en-IN" sz="2200" b="1" i="1" kern="0" smtClean="0">
                            <a:latin typeface="Cambria Math" panose="02040503050406030204" pitchFamily="18" charset="0"/>
                          </a:rPr>
                        </m:ctrlPr>
                      </m:sSubPr>
                      <m:e>
                        <m:r>
                          <a:rPr lang="en-IN" sz="2200" b="1" i="1" kern="0" smtClean="0">
                            <a:latin typeface="Cambria Math" panose="02040503050406030204" pitchFamily="18" charset="0"/>
                          </a:rPr>
                          <m:t>𝒂</m:t>
                        </m:r>
                      </m:e>
                      <m:sub>
                        <m:r>
                          <a:rPr lang="en-IN" sz="2200" b="1" i="1" kern="0" smtClean="0">
                            <a:latin typeface="Cambria Math" panose="02040503050406030204" pitchFamily="18" charset="0"/>
                          </a:rPr>
                          <m:t>−</m:t>
                        </m:r>
                        <m:r>
                          <a:rPr lang="en-IN" sz="2200" b="1" i="1" kern="0" smtClean="0">
                            <a:latin typeface="Cambria Math" panose="02040503050406030204" pitchFamily="18" charset="0"/>
                          </a:rPr>
                          <m:t>𝒊</m:t>
                        </m:r>
                      </m:sub>
                    </m:sSub>
                  </m:oMath>
                </a14:m>
                <a:r>
                  <a:rPr lang="en-IN" sz="2200" b="1" kern="0" dirty="0"/>
                  <a:t>. </a:t>
                </a:r>
                <a:r>
                  <a:rPr lang="en-IN" sz="2200" b="1" u="sng" kern="0" dirty="0"/>
                  <a:t>Note:</a:t>
                </a:r>
                <a:r>
                  <a:rPr lang="en-IN" sz="2200" b="1" kern="0" dirty="0"/>
                  <a:t> </a:t>
                </a:r>
                <a14:m>
                  <m:oMath xmlns:m="http://schemas.openxmlformats.org/officeDocument/2006/math">
                    <m:r>
                      <a:rPr lang="en-IN" sz="2200" b="1" i="1" kern="0" smtClean="0">
                        <a:latin typeface="Cambria Math" panose="02040503050406030204" pitchFamily="18" charset="0"/>
                      </a:rPr>
                      <m:t>𝝓</m:t>
                    </m:r>
                  </m:oMath>
                </a14:m>
                <a:r>
                  <a:rPr lang="en-IN" sz="2200" b="1" kern="0" dirty="0"/>
                  <a:t> is independent of </a:t>
                </a:r>
                <a14:m>
                  <m:oMath xmlns:m="http://schemas.openxmlformats.org/officeDocument/2006/math">
                    <m:r>
                      <a:rPr lang="en-IN" sz="2200" b="1" i="1" kern="0" smtClean="0">
                        <a:latin typeface="Cambria Math" panose="02040503050406030204" pitchFamily="18" charset="0"/>
                      </a:rPr>
                      <m:t>𝒊</m:t>
                    </m:r>
                  </m:oMath>
                </a14:m>
                <a:r>
                  <a:rPr lang="en-IN" sz="2200" b="1" kern="0" dirty="0"/>
                  <a:t>.</a:t>
                </a:r>
              </a:p>
            </p:txBody>
          </p:sp>
        </mc:Choice>
        <mc:Fallback xmlns="">
          <p:sp>
            <p:nvSpPr>
              <p:cNvPr id="74" name="TextBox 73"/>
              <p:cNvSpPr txBox="1">
                <a:spLocks noRot="1" noChangeAspect="1" noMove="1" noResize="1" noEditPoints="1" noAdjustHandles="1" noChangeArrowheads="1" noChangeShapeType="1" noTextEdit="1"/>
              </p:cNvSpPr>
              <p:nvPr/>
            </p:nvSpPr>
            <p:spPr>
              <a:xfrm>
                <a:off x="279467" y="875740"/>
                <a:ext cx="8635933" cy="2966966"/>
              </a:xfrm>
              <a:prstGeom prst="rect">
                <a:avLst/>
              </a:prstGeom>
              <a:blipFill rotWithShape="0">
                <a:blip r:embed="rId3"/>
                <a:stretch>
                  <a:fillRect l="-847" t="-1440" r="-282" b="-3292"/>
                </a:stretch>
              </a:blipFill>
            </p:spPr>
            <p:txBody>
              <a:bodyPr/>
              <a:lstStyle/>
              <a:p>
                <a:r>
                  <a:rPr lang="en-US">
                    <a:noFill/>
                  </a:rPr>
                  <a:t> </a:t>
                </a:r>
              </a:p>
            </p:txBody>
          </p:sp>
        </mc:Fallback>
      </mc:AlternateContent>
      <p:sp>
        <p:nvSpPr>
          <p:cNvPr id="2" name="TextBox 1"/>
          <p:cNvSpPr txBox="1"/>
          <p:nvPr/>
        </p:nvSpPr>
        <p:spPr>
          <a:xfrm>
            <a:off x="560280" y="3886200"/>
            <a:ext cx="5041765" cy="430887"/>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200" b="1" u="sng" kern="0" dirty="0">
                <a:latin typeface="+mn-lt"/>
                <a:cs typeface="+mn-cs"/>
              </a:rPr>
              <a:t>Exercise 2:</a:t>
            </a:r>
            <a:r>
              <a:rPr lang="en-IN" sz="2200" b="1" kern="0" dirty="0">
                <a:latin typeface="+mn-lt"/>
                <a:cs typeface="+mn-cs"/>
              </a:rPr>
              <a:t> Is this a potential game?</a:t>
            </a:r>
            <a:endParaRPr lang="en-US" sz="2200" b="1" kern="0" dirty="0">
              <a:latin typeface="+mn-lt"/>
              <a:cs typeface="+mn-cs"/>
            </a:endParaRPr>
          </a:p>
        </p:txBody>
      </p:sp>
      <p:sp>
        <p:nvSpPr>
          <p:cNvPr id="20" name="TextBox 19"/>
          <p:cNvSpPr txBox="1"/>
          <p:nvPr/>
        </p:nvSpPr>
        <p:spPr>
          <a:xfrm>
            <a:off x="560281" y="4375092"/>
            <a:ext cx="3875399" cy="400110"/>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u="sng" kern="0" dirty="0"/>
              <a:t>Answer:</a:t>
            </a:r>
            <a:r>
              <a:rPr lang="en-IN" sz="2000" b="1" kern="0" dirty="0"/>
              <a:t> No!</a:t>
            </a:r>
          </a:p>
        </p:txBody>
      </p:sp>
      <p:grpSp>
        <p:nvGrpSpPr>
          <p:cNvPr id="23" name="Group 22"/>
          <p:cNvGrpSpPr/>
          <p:nvPr/>
        </p:nvGrpSpPr>
        <p:grpSpPr>
          <a:xfrm>
            <a:off x="4883030" y="3610692"/>
            <a:ext cx="3727570" cy="2732693"/>
            <a:chOff x="4883030" y="3610692"/>
            <a:chExt cx="3727570" cy="2732693"/>
          </a:xfrm>
        </p:grpSpPr>
        <p:sp>
          <p:nvSpPr>
            <p:cNvPr id="24" name="Rectangle 23"/>
            <p:cNvSpPr/>
            <p:nvPr/>
          </p:nvSpPr>
          <p:spPr bwMode="auto">
            <a:xfrm>
              <a:off x="6096000" y="4648200"/>
              <a:ext cx="2514600" cy="1695185"/>
            </a:xfrm>
            <a:prstGeom prst="rect">
              <a:avLst/>
            </a:prstGeom>
            <a:noFill/>
            <a:ln w="19050"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25" name="Straight Connector 24"/>
            <p:cNvCxnSpPr>
              <a:stCxn id="24" idx="0"/>
              <a:endCxn id="24" idx="2"/>
            </p:cNvCxnSpPr>
            <p:nvPr/>
          </p:nvCxnSpPr>
          <p:spPr bwMode="auto">
            <a:xfrm>
              <a:off x="7353300" y="4648200"/>
              <a:ext cx="0" cy="1695185"/>
            </a:xfrm>
            <a:prstGeom prst="line">
              <a:avLst/>
            </a:prstGeom>
            <a:solidFill>
              <a:schemeClr val="accent1"/>
            </a:solidFill>
            <a:ln w="19050" cap="flat" cmpd="sng" algn="ctr">
              <a:solidFill>
                <a:schemeClr val="tx1"/>
              </a:solidFill>
              <a:prstDash val="solid"/>
              <a:round/>
              <a:headEnd type="none" w="med" len="med"/>
              <a:tailEnd type="none" w="lg" len="lg"/>
            </a:ln>
            <a:effectLst/>
          </p:spPr>
        </p:cxnSp>
        <p:cxnSp>
          <p:nvCxnSpPr>
            <p:cNvPr id="26" name="Straight Connector 25"/>
            <p:cNvCxnSpPr>
              <a:stCxn id="24" idx="1"/>
              <a:endCxn id="24" idx="3"/>
            </p:cNvCxnSpPr>
            <p:nvPr/>
          </p:nvCxnSpPr>
          <p:spPr bwMode="auto">
            <a:xfrm>
              <a:off x="6096000" y="5495793"/>
              <a:ext cx="2514600" cy="0"/>
            </a:xfrm>
            <a:prstGeom prst="line">
              <a:avLst/>
            </a:prstGeom>
            <a:solidFill>
              <a:schemeClr val="accent1"/>
            </a:solidFill>
            <a:ln w="19050" cap="flat" cmpd="sng" algn="ctr">
              <a:solidFill>
                <a:schemeClr val="tx1"/>
              </a:solidFill>
              <a:prstDash val="solid"/>
              <a:round/>
              <a:headEnd type="none" w="med" len="med"/>
              <a:tailEnd type="none" w="lg" len="lg"/>
            </a:ln>
            <a:effectLst/>
          </p:spPr>
        </p:cxn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3030" y="5207606"/>
              <a:ext cx="527170" cy="576372"/>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7915" y="3610692"/>
              <a:ext cx="530769" cy="580308"/>
            </a:xfrm>
            <a:prstGeom prst="rect">
              <a:avLst/>
            </a:prstGeom>
          </p:spPr>
        </p:pic>
        <p:sp>
          <p:nvSpPr>
            <p:cNvPr id="29" name="TextBox 28"/>
            <p:cNvSpPr txBox="1"/>
            <p:nvPr/>
          </p:nvSpPr>
          <p:spPr>
            <a:xfrm>
              <a:off x="5609550" y="4860648"/>
              <a:ext cx="31611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T</a:t>
              </a:r>
              <a:endParaRPr lang="en-US" sz="2400" b="1" kern="0" dirty="0">
                <a:latin typeface="+mn-lt"/>
                <a:cs typeface="+mn-cs"/>
              </a:endParaRPr>
            </a:p>
          </p:txBody>
        </p:sp>
        <p:sp>
          <p:nvSpPr>
            <p:cNvPr id="30" name="TextBox 29"/>
            <p:cNvSpPr txBox="1"/>
            <p:nvPr/>
          </p:nvSpPr>
          <p:spPr>
            <a:xfrm>
              <a:off x="5566749" y="5715000"/>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31" name="TextBox 30"/>
            <p:cNvSpPr txBox="1"/>
            <p:nvPr/>
          </p:nvSpPr>
          <p:spPr>
            <a:xfrm>
              <a:off x="7750957" y="4186535"/>
              <a:ext cx="461986"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M</a:t>
              </a:r>
              <a:endParaRPr lang="en-US" sz="2400" b="1" kern="0" dirty="0">
                <a:latin typeface="+mn-lt"/>
                <a:cs typeface="+mn-cs"/>
              </a:endParaRPr>
            </a:p>
          </p:txBody>
        </p:sp>
        <p:sp>
          <p:nvSpPr>
            <p:cNvPr id="32" name="TextBox 31"/>
            <p:cNvSpPr txBox="1"/>
            <p:nvPr/>
          </p:nvSpPr>
          <p:spPr>
            <a:xfrm>
              <a:off x="6543350" y="4191000"/>
              <a:ext cx="36260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B</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33" name="TextBox 32"/>
              <p:cNvSpPr txBox="1"/>
              <p:nvPr/>
            </p:nvSpPr>
            <p:spPr>
              <a:xfrm>
                <a:off x="6125012" y="4866360"/>
                <a:ext cx="1264089"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solidFill>
                                <a:schemeClr val="tx2"/>
                              </a:solidFill>
                              <a:latin typeface="Cambria Math" panose="02040503050406030204" pitchFamily="18" charset="0"/>
                              <a:cs typeface="+mn-cs"/>
                            </a:rPr>
                          </m:ctrlPr>
                        </m:dPr>
                        <m:e>
                          <m:r>
                            <a:rPr lang="en-IN" sz="2400" b="1" i="1" kern="0" smtClean="0">
                              <a:solidFill>
                                <a:schemeClr val="tx2"/>
                              </a:solidFill>
                              <a:latin typeface="Cambria Math" panose="02040503050406030204" pitchFamily="18" charset="0"/>
                              <a:cs typeface="+mn-cs"/>
                            </a:rPr>
                            <m:t>𝟏𝟏</m:t>
                          </m:r>
                          <m:r>
                            <a:rPr lang="en-IN" sz="2400" b="1" i="1" kern="0" smtClean="0">
                              <a:solidFill>
                                <a:schemeClr val="tx2"/>
                              </a:solidFill>
                              <a:latin typeface="Cambria Math" panose="02040503050406030204" pitchFamily="18" charset="0"/>
                              <a:cs typeface="+mn-cs"/>
                            </a:rPr>
                            <m:t>,</m:t>
                          </m:r>
                          <m:r>
                            <a:rPr lang="en-IN" sz="2400" b="1" i="1" kern="0" smtClean="0">
                              <a:solidFill>
                                <a:schemeClr val="tx2"/>
                              </a:solidFill>
                              <a:latin typeface="Cambria Math" panose="02040503050406030204" pitchFamily="18" charset="0"/>
                              <a:cs typeface="+mn-cs"/>
                            </a:rPr>
                            <m:t>𝟏𝟑</m:t>
                          </m:r>
                        </m:e>
                      </m:d>
                    </m:oMath>
                  </m:oMathPara>
                </a14:m>
                <a:endParaRPr lang="en-US" sz="2400" b="1" kern="0" dirty="0">
                  <a:solidFill>
                    <a:schemeClr val="tx2"/>
                  </a:solidFill>
                  <a:cs typeface="+mn-cs"/>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6125012" y="4866360"/>
                <a:ext cx="1264089" cy="46166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7389101" y="4841163"/>
                <a:ext cx="127006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𝟏𝟐</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𝟐𝟎</m:t>
                          </m:r>
                        </m:e>
                      </m:d>
                    </m:oMath>
                  </m:oMathPara>
                </a14:m>
                <a:endParaRPr lang="en-US" sz="2400" b="1" kern="0" dirty="0">
                  <a:cs typeface="+mn-cs"/>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7389101" y="4841163"/>
                <a:ext cx="1270062" cy="461665"/>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092418" y="5699575"/>
                <a:ext cx="1377878"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𝟏𝟔</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𝟏𝟐</m:t>
                          </m:r>
                        </m:e>
                      </m:d>
                    </m:oMath>
                  </m:oMathPara>
                </a14:m>
                <a:endParaRPr lang="en-US" sz="2400" b="1" kern="0" dirty="0">
                  <a:cs typeface="+mn-cs"/>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6092418" y="5699575"/>
                <a:ext cx="1377878" cy="461665"/>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7385184" y="5713953"/>
                <a:ext cx="1193532"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d>
                        <m:dPr>
                          <m:ctrlPr>
                            <a:rPr lang="en-IN" sz="2400" b="1" i="1" kern="0" smtClean="0">
                              <a:latin typeface="Cambria Math" panose="02040503050406030204" pitchFamily="18" charset="0"/>
                              <a:cs typeface="+mn-cs"/>
                            </a:rPr>
                          </m:ctrlPr>
                        </m:dPr>
                        <m:e>
                          <m:r>
                            <a:rPr lang="en-IN" sz="2400" b="1" i="1" kern="0" smtClean="0">
                              <a:latin typeface="Cambria Math" panose="02040503050406030204" pitchFamily="18" charset="0"/>
                              <a:cs typeface="+mn-cs"/>
                            </a:rPr>
                            <m:t>𝟗</m:t>
                          </m:r>
                          <m:r>
                            <a:rPr lang="en-IN" sz="2400" b="1" i="1" kern="0" smtClean="0">
                              <a:latin typeface="Cambria Math" panose="02040503050406030204" pitchFamily="18" charset="0"/>
                              <a:cs typeface="+mn-cs"/>
                            </a:rPr>
                            <m:t>,</m:t>
                          </m:r>
                          <m:r>
                            <a:rPr lang="en-IN" sz="2400" b="1" i="1" kern="0" smtClean="0">
                              <a:latin typeface="Cambria Math" panose="02040503050406030204" pitchFamily="18" charset="0"/>
                              <a:cs typeface="+mn-cs"/>
                            </a:rPr>
                            <m:t>𝟏𝟑</m:t>
                          </m:r>
                        </m:e>
                      </m:d>
                    </m:oMath>
                  </m:oMathPara>
                </a14:m>
                <a:endParaRPr lang="en-US" sz="2400" b="1" kern="0" dirty="0">
                  <a:cs typeface="+mn-cs"/>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7385184" y="5713953"/>
                <a:ext cx="1193532" cy="461665"/>
              </a:xfrm>
              <a:prstGeom prst="rect">
                <a:avLst/>
              </a:prstGeom>
              <a:blipFill rotWithShape="0">
                <a:blip r:embed="rId9"/>
                <a:stretch>
                  <a:fillRect/>
                </a:stretch>
              </a:blipFill>
            </p:spPr>
            <p:txBody>
              <a:bodyPr/>
              <a:lstStyle/>
              <a:p>
                <a:r>
                  <a:rPr lang="en-US">
                    <a:noFill/>
                  </a:rPr>
                  <a:t> </a:t>
                </a:r>
              </a:p>
            </p:txBody>
          </p:sp>
        </mc:Fallback>
      </mc:AlternateContent>
      <p:sp>
        <p:nvSpPr>
          <p:cNvPr id="21" name="TextBox 20"/>
          <p:cNvSpPr txBox="1"/>
          <p:nvPr/>
        </p:nvSpPr>
        <p:spPr>
          <a:xfrm>
            <a:off x="560280" y="5177135"/>
            <a:ext cx="3866166" cy="1107996"/>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200" b="1" kern="0" dirty="0">
                <a:latin typeface="+mn-lt"/>
                <a:cs typeface="+mn-cs"/>
              </a:rPr>
              <a:t>Thus, potential games are </a:t>
            </a:r>
            <a:r>
              <a:rPr lang="en-IN" sz="2200" b="1" u="sng" kern="0" dirty="0">
                <a:latin typeface="+mn-lt"/>
                <a:cs typeface="+mn-cs"/>
              </a:rPr>
              <a:t>not</a:t>
            </a:r>
            <a:r>
              <a:rPr lang="en-IN" sz="2200" b="1" kern="0" dirty="0">
                <a:latin typeface="+mn-lt"/>
                <a:cs typeface="+mn-cs"/>
              </a:rPr>
              <a:t> </a:t>
            </a:r>
            <a:r>
              <a:rPr lang="en-IN" sz="2200" b="1" i="1" kern="0" dirty="0">
                <a:latin typeface="+mn-lt"/>
                <a:cs typeface="+mn-cs"/>
              </a:rPr>
              <a:t>necessary</a:t>
            </a:r>
            <a:r>
              <a:rPr lang="en-IN" sz="2200" b="1" kern="0" dirty="0">
                <a:latin typeface="+mn-lt"/>
                <a:cs typeface="+mn-cs"/>
              </a:rPr>
              <a:t> to ensure a pure Nash equilibrium.</a:t>
            </a:r>
            <a:endParaRPr lang="en-US" sz="2200" b="1" kern="0" dirty="0">
              <a:latin typeface="+mn-lt"/>
              <a:cs typeface="+mn-cs"/>
            </a:endParaRPr>
          </a:p>
        </p:txBody>
      </p:sp>
    </p:spTree>
    <p:extLst>
      <p:ext uri="{BB962C8B-B14F-4D97-AF65-F5344CB8AC3E}">
        <p14:creationId xmlns:p14="http://schemas.microsoft.com/office/powerpoint/2010/main" val="2905838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bwMode="auto">
          <a:xfrm>
            <a:off x="2102738" y="4419600"/>
            <a:ext cx="6420611" cy="1905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2400" b="1">
                <a:solidFill>
                  <a:schemeClr val="tx1"/>
                </a:solidFill>
                <a:latin typeface="+mn-lt"/>
                <a:ea typeface="+mn-ea"/>
                <a:cs typeface="+mn-cs"/>
              </a:defRPr>
            </a:lvl1pPr>
            <a:lvl2pPr marL="457200" indent="0" algn="ctr" rtl="0" eaLnBrk="1" fontAlgn="base" hangingPunct="1">
              <a:spcBef>
                <a:spcPct val="20000"/>
              </a:spcBef>
              <a:spcAft>
                <a:spcPct val="0"/>
              </a:spcAft>
              <a:buNone/>
              <a:defRPr sz="2000" b="1">
                <a:solidFill>
                  <a:schemeClr val="tx1"/>
                </a:solidFill>
                <a:latin typeface="+mn-lt"/>
              </a:defRPr>
            </a:lvl2pPr>
            <a:lvl3pPr marL="914400" indent="0" algn="ctr" rtl="0" eaLnBrk="1" fontAlgn="base" hangingPunct="1">
              <a:spcBef>
                <a:spcPct val="20000"/>
              </a:spcBef>
              <a:spcAft>
                <a:spcPct val="0"/>
              </a:spcAft>
              <a:buNone/>
              <a:defRPr sz="2400" b="1">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a:solidFill>
                  <a:schemeClr val="tx1"/>
                </a:solidFill>
                <a:latin typeface="+mn-lt"/>
              </a:defRPr>
            </a:lvl6pPr>
            <a:lvl7pPr marL="2743200" indent="0" algn="ctr" rtl="0" eaLnBrk="1" fontAlgn="base" hangingPunct="1">
              <a:spcBef>
                <a:spcPct val="20000"/>
              </a:spcBef>
              <a:spcAft>
                <a:spcPct val="0"/>
              </a:spcAft>
              <a:buNone/>
              <a:defRPr>
                <a:solidFill>
                  <a:schemeClr val="tx1"/>
                </a:solidFill>
                <a:latin typeface="+mn-lt"/>
              </a:defRPr>
            </a:lvl7pPr>
            <a:lvl8pPr marL="3200400" indent="0" algn="ctr" rtl="0" eaLnBrk="1" fontAlgn="base" hangingPunct="1">
              <a:spcBef>
                <a:spcPct val="20000"/>
              </a:spcBef>
              <a:spcAft>
                <a:spcPct val="0"/>
              </a:spcAft>
              <a:buNone/>
              <a:defRPr>
                <a:solidFill>
                  <a:schemeClr val="tx1"/>
                </a:solidFill>
                <a:latin typeface="+mn-lt"/>
              </a:defRPr>
            </a:lvl8pPr>
            <a:lvl9pPr marL="3657600" indent="0" algn="ctr" rtl="0" eaLnBrk="1" fontAlgn="base" hangingPunct="1">
              <a:spcBef>
                <a:spcPct val="20000"/>
              </a:spcBef>
              <a:spcAft>
                <a:spcPct val="0"/>
              </a:spcAft>
              <a:buNone/>
              <a:defRPr>
                <a:solidFill>
                  <a:schemeClr val="tx1"/>
                </a:solidFill>
                <a:latin typeface="+mn-lt"/>
              </a:defRPr>
            </a:lvl9pPr>
          </a:lstStyle>
          <a:p>
            <a:pPr algn="r"/>
            <a:r>
              <a:rPr lang="en-US" sz="2000" dirty="0">
                <a:solidFill>
                  <a:schemeClr val="accent2"/>
                </a:solidFill>
              </a:rPr>
              <a:t>Ragavendran Gopalakrishnan</a:t>
            </a:r>
            <a:br>
              <a:rPr lang="en-US" sz="2000" dirty="0">
                <a:solidFill>
                  <a:schemeClr val="accent2"/>
                </a:solidFill>
              </a:rPr>
            </a:br>
            <a:r>
              <a:rPr lang="en-US" sz="2000" dirty="0">
                <a:solidFill>
                  <a:schemeClr val="accent2"/>
                </a:solidFill>
              </a:rPr>
              <a:t>Xerox Research Centre India (XRCI)</a:t>
            </a:r>
          </a:p>
          <a:p>
            <a:pPr algn="r"/>
            <a:endParaRPr lang="en-US" sz="2000" dirty="0">
              <a:solidFill>
                <a:schemeClr val="accent1"/>
              </a:solidFill>
            </a:endParaRPr>
          </a:p>
          <a:p>
            <a:pPr algn="r"/>
            <a:r>
              <a:rPr lang="en-US" sz="2000" dirty="0">
                <a:solidFill>
                  <a:schemeClr val="accent1"/>
                </a:solidFill>
              </a:rPr>
              <a:t>Adam </a:t>
            </a:r>
            <a:r>
              <a:rPr lang="en-US" sz="2000" dirty="0" err="1">
                <a:solidFill>
                  <a:schemeClr val="accent1"/>
                </a:solidFill>
              </a:rPr>
              <a:t>Wierman</a:t>
            </a:r>
            <a:r>
              <a:rPr lang="en-US" sz="2000" dirty="0">
                <a:solidFill>
                  <a:schemeClr val="accent1"/>
                </a:solidFill>
              </a:rPr>
              <a:t> (Caltech)</a:t>
            </a:r>
          </a:p>
          <a:p>
            <a:pPr algn="r"/>
            <a:r>
              <a:rPr lang="en-US" sz="2000" dirty="0">
                <a:solidFill>
                  <a:schemeClr val="accent1"/>
                </a:solidFill>
              </a:rPr>
              <a:t>Jason </a:t>
            </a:r>
            <a:r>
              <a:rPr lang="en-US" sz="2000" dirty="0" err="1">
                <a:solidFill>
                  <a:schemeClr val="accent1"/>
                </a:solidFill>
              </a:rPr>
              <a:t>Marden</a:t>
            </a:r>
            <a:r>
              <a:rPr lang="en-US" sz="2000" dirty="0">
                <a:solidFill>
                  <a:schemeClr val="accent1"/>
                </a:solidFill>
              </a:rPr>
              <a:t> (CU-Boulder)</a:t>
            </a:r>
          </a:p>
        </p:txBody>
      </p:sp>
      <p:sp>
        <p:nvSpPr>
          <p:cNvPr id="4" name="Title 1"/>
          <p:cNvSpPr txBox="1">
            <a:spLocks/>
          </p:cNvSpPr>
          <p:nvPr/>
        </p:nvSpPr>
        <p:spPr bwMode="auto">
          <a:xfrm>
            <a:off x="1990725" y="3188970"/>
            <a:ext cx="6644639" cy="1021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sz="2800" b="1" dirty="0">
                <a:solidFill>
                  <a:schemeClr val="tx1"/>
                </a:solidFill>
                <a:effectLst/>
              </a:rPr>
              <a:t>Potential games are </a:t>
            </a:r>
            <a:r>
              <a:rPr lang="en-US" sz="2800" b="1" i="1" dirty="0">
                <a:solidFill>
                  <a:schemeClr val="tx1"/>
                </a:solidFill>
                <a:effectLst/>
              </a:rPr>
              <a:t>necessary</a:t>
            </a:r>
            <a:r>
              <a:rPr lang="en-US" sz="2800" b="1" dirty="0">
                <a:solidFill>
                  <a:schemeClr val="tx1"/>
                </a:solidFill>
                <a:effectLst/>
              </a:rPr>
              <a:t> to ensure pure Nash equilibria in cost sharing games</a:t>
            </a:r>
          </a:p>
        </p:txBody>
      </p:sp>
      <p:sp>
        <p:nvSpPr>
          <p:cNvPr id="3" name="Rectangle 2"/>
          <p:cNvSpPr/>
          <p:nvPr/>
        </p:nvSpPr>
        <p:spPr bwMode="auto">
          <a:xfrm>
            <a:off x="3505200" y="4343400"/>
            <a:ext cx="5181600" cy="2133600"/>
          </a:xfrm>
          <a:prstGeom prst="rect">
            <a:avLst/>
          </a:prstGeom>
          <a:solidFill>
            <a:schemeClr val="bg1">
              <a:alpha val="75000"/>
            </a:schemeClr>
          </a:solidFill>
          <a:ln w="15875" cap="flat" cmpd="sng" algn="ctr">
            <a:solidFill>
              <a:schemeClr val="bg1"/>
            </a:solidFill>
            <a:prstDash val="solid"/>
            <a:round/>
            <a:headEnd type="none" w="med" len="med"/>
            <a:tailEnd type="arrow" w="lg" len="lg"/>
          </a:ln>
          <a:effectLst/>
        </p:spPr>
        <p:txBody>
          <a:bodyPr rtlCol="0" anchor="ctr"/>
          <a:lstStyle/>
          <a:p>
            <a:pPr algn="ctr"/>
            <a:endParaRPr lang="en-US"/>
          </a:p>
        </p:txBody>
      </p:sp>
      <p:sp>
        <p:nvSpPr>
          <p:cNvPr id="2" name="Oval 1"/>
          <p:cNvSpPr/>
          <p:nvPr/>
        </p:nvSpPr>
        <p:spPr bwMode="auto">
          <a:xfrm>
            <a:off x="1447800" y="2937510"/>
            <a:ext cx="7543800" cy="1524000"/>
          </a:xfrm>
          <a:prstGeom prst="ellipse">
            <a:avLst/>
          </a:prstGeom>
          <a:noFill/>
          <a:ln w="15875" cap="flat" cmpd="sng" algn="ctr">
            <a:solidFill>
              <a:schemeClr val="tx2"/>
            </a:solidFill>
            <a:prstDash val="solid"/>
            <a:round/>
            <a:headEnd type="none" w="med" len="med"/>
            <a:tailEnd type="arrow" w="lg" len="lg"/>
          </a:ln>
          <a:effectLst/>
        </p:spPr>
        <p:txBody>
          <a:bodyPr rtlCol="0" anchor="ctr"/>
          <a:lstStyle/>
          <a:p>
            <a:pPr algn="ctr"/>
            <a:endParaRPr lang="en-US"/>
          </a:p>
        </p:txBody>
      </p:sp>
    </p:spTree>
    <p:extLst>
      <p:ext uri="{BB962C8B-B14F-4D97-AF65-F5344CB8AC3E}">
        <p14:creationId xmlns:p14="http://schemas.microsoft.com/office/powerpoint/2010/main" val="21751117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extBox 36"/>
              <p:cNvSpPr txBox="1"/>
              <p:nvPr/>
            </p:nvSpPr>
            <p:spPr>
              <a:xfrm>
                <a:off x="279467" y="4052437"/>
                <a:ext cx="8635933" cy="2456057"/>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More generally, edge costs need not be constant, and could depend on how many (or who) use them.</a:t>
                </a:r>
              </a:p>
              <a:p>
                <a:pPr marL="342900" indent="-342900" eaLnBrk="0" fontAlgn="base" hangingPunct="0">
                  <a:spcBef>
                    <a:spcPct val="20000"/>
                  </a:spcBef>
                  <a:spcAft>
                    <a:spcPct val="0"/>
                  </a:spcAft>
                  <a:buFont typeface="Arial" panose="020B0604020202020204" pitchFamily="34" charset="0"/>
                  <a:buChar char="•"/>
                </a:pPr>
                <a:r>
                  <a:rPr lang="en-IN" sz="2400" b="1" kern="0" dirty="0"/>
                  <a:t>The network could change – e.g., more edges, more </a:t>
                </a:r>
                <a14:m>
                  <m:oMath xmlns:m="http://schemas.openxmlformats.org/officeDocument/2006/math">
                    <m:d>
                      <m:dPr>
                        <m:ctrlPr>
                          <a:rPr lang="en-IN" sz="2400" b="1" i="1" kern="0">
                            <a:latin typeface="Cambria Math" panose="02040503050406030204" pitchFamily="18" charset="0"/>
                          </a:rPr>
                        </m:ctrlPr>
                      </m:dPr>
                      <m:e>
                        <m:r>
                          <a:rPr lang="en-IN" sz="2400" b="1" i="1" kern="0">
                            <a:latin typeface="Cambria Math" panose="02040503050406030204" pitchFamily="18" charset="0"/>
                          </a:rPr>
                          <m:t>𝑺</m:t>
                        </m:r>
                        <m:r>
                          <a:rPr lang="en-IN" sz="2400" b="1" i="1" kern="0">
                            <a:latin typeface="Cambria Math" panose="02040503050406030204" pitchFamily="18" charset="0"/>
                          </a:rPr>
                          <m:t>,</m:t>
                        </m:r>
                        <m:r>
                          <a:rPr lang="en-IN" sz="2400" b="1" i="1" kern="0">
                            <a:latin typeface="Cambria Math" panose="02040503050406030204" pitchFamily="18" charset="0"/>
                          </a:rPr>
                          <m:t>𝑫</m:t>
                        </m:r>
                      </m:e>
                    </m:d>
                  </m:oMath>
                </a14:m>
                <a:r>
                  <a:rPr lang="en-US" sz="2400" b="1" kern="0" dirty="0"/>
                  <a:t> pairs,</a:t>
                </a:r>
                <a:r>
                  <a:rPr lang="en-IN" sz="2400" b="1" kern="0" dirty="0"/>
                  <a:t> different costs, etc.</a:t>
                </a:r>
              </a:p>
              <a:p>
                <a:pPr marL="342900" indent="-342900" eaLnBrk="0" fontAlgn="base" hangingPunct="0">
                  <a:spcBef>
                    <a:spcPct val="20000"/>
                  </a:spcBef>
                  <a:spcAft>
                    <a:spcPct val="0"/>
                  </a:spcAft>
                  <a:buFont typeface="Arial" panose="020B0604020202020204" pitchFamily="34" charset="0"/>
                  <a:buChar char="•"/>
                </a:pPr>
                <a:r>
                  <a:rPr lang="en-IN" sz="2400" b="1" kern="0" dirty="0"/>
                  <a:t>We don’t want a design that is too specific (tied to a particular instance of the problem).</a:t>
                </a:r>
              </a:p>
            </p:txBody>
          </p:sp>
        </mc:Choice>
        <mc:Fallback xmlns="">
          <p:sp>
            <p:nvSpPr>
              <p:cNvPr id="37" name="TextBox 36"/>
              <p:cNvSpPr txBox="1">
                <a:spLocks noRot="1" noChangeAspect="1" noMove="1" noResize="1" noEditPoints="1" noAdjustHandles="1" noChangeArrowheads="1" noChangeShapeType="1" noTextEdit="1"/>
              </p:cNvSpPr>
              <p:nvPr/>
            </p:nvSpPr>
            <p:spPr>
              <a:xfrm>
                <a:off x="279467" y="4052437"/>
                <a:ext cx="8635933" cy="2456057"/>
              </a:xfrm>
              <a:prstGeom prst="rect">
                <a:avLst/>
              </a:prstGeom>
              <a:blipFill rotWithShape="0">
                <a:blip r:embed="rId3"/>
                <a:stretch>
                  <a:fillRect l="-988" t="-1985" r="-1411" b="-4715"/>
                </a:stretch>
              </a:blipFill>
            </p:spPr>
            <p:txBody>
              <a:bodyPr/>
              <a:lstStyle/>
              <a:p>
                <a:r>
                  <a:rPr lang="en-US">
                    <a:noFill/>
                  </a:rPr>
                  <a:t> </a:t>
                </a:r>
              </a:p>
            </p:txBody>
          </p:sp>
        </mc:Fallback>
      </mc:AlternateContent>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62" name="Group 61"/>
          <p:cNvGrpSpPr/>
          <p:nvPr/>
        </p:nvGrpSpPr>
        <p:grpSpPr>
          <a:xfrm>
            <a:off x="1165774" y="152400"/>
            <a:ext cx="4320626" cy="3546786"/>
            <a:chOff x="1165774" y="152400"/>
            <a:chExt cx="4320626" cy="3546786"/>
          </a:xfrm>
        </p:grpSpPr>
        <p:sp>
          <p:nvSpPr>
            <p:cNvPr id="63" name="Content Placeholder 2"/>
            <p:cNvSpPr txBox="1">
              <a:spLocks/>
            </p:cNvSpPr>
            <p:nvPr/>
          </p:nvSpPr>
          <p:spPr>
            <a:xfrm>
              <a:off x="1446866" y="152400"/>
              <a:ext cx="3163026"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ctr" eaLnBrk="0" hangingPunct="0">
                <a:buFontTx/>
                <a:buNone/>
              </a:pPr>
              <a:r>
                <a:rPr lang="en-US" kern="0" dirty="0">
                  <a:solidFill>
                    <a:schemeClr val="accent2"/>
                  </a:solidFill>
                </a:rPr>
                <a:t>Network formation</a:t>
              </a:r>
            </a:p>
          </p:txBody>
        </p:sp>
        <p:sp>
          <p:nvSpPr>
            <p:cNvPr id="64" name="Oval 63"/>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65" name="Oval 64"/>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66" name="Oval 65"/>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67" name="Oval 66"/>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68" name="Oval 67"/>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69" name="Straight Connector 68"/>
            <p:cNvCxnSpPr>
              <a:stCxn id="64" idx="6"/>
              <a:endCxn id="68"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70" name="Straight Connector 69"/>
            <p:cNvCxnSpPr>
              <a:stCxn id="66" idx="6"/>
              <a:endCxn id="67"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71" name="Straight Connector 70"/>
            <p:cNvCxnSpPr>
              <a:stCxn id="66" idx="7"/>
              <a:endCxn id="65"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72" name="Straight Connector 71"/>
            <p:cNvCxnSpPr>
              <a:stCxn id="67" idx="1"/>
              <a:endCxn id="75"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73" name="Straight Connector 72"/>
            <p:cNvCxnSpPr>
              <a:stCxn id="65" idx="1"/>
              <a:endCxn id="64"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74" name="Straight Connector 73"/>
            <p:cNvCxnSpPr>
              <a:stCxn id="65" idx="6"/>
              <a:endCxn id="75"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75" name="Oval 74"/>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76" name="Straight Connector 75"/>
            <p:cNvCxnSpPr>
              <a:stCxn id="68" idx="3"/>
              <a:endCxn id="75"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77" name="TextBox 76"/>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78" name="TextBox 77"/>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79" name="TextBox 78"/>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80" name="TextBox 79"/>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81" name="TextBox 80"/>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82" name="TextBox 81"/>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mc:AlternateContent xmlns:mc="http://schemas.openxmlformats.org/markup-compatibility/2006" xmlns:a14="http://schemas.microsoft.com/office/drawing/2010/main">
          <mc:Choice Requires="a14">
            <p:sp>
              <p:nvSpPr>
                <p:cNvPr id="83" name="TextBox 82"/>
                <p:cNvSpPr txBox="1"/>
                <p:nvPr/>
              </p:nvSpPr>
              <p:spPr>
                <a:xfrm>
                  <a:off x="2503052" y="1923472"/>
                  <a:ext cx="1139247" cy="461665"/>
                </a:xfrm>
                <a:prstGeom prst="rect">
                  <a:avLst/>
                </a:prstGeom>
              </p:spPr>
              <p:txBody>
                <a:bodyPr wrap="square" rtlCol="0">
                  <a:spAutoFit/>
                </a:bodyPr>
                <a:lstStyle/>
                <a:p>
                  <a:pPr algn="ct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sSub>
                          <m:sSubPr>
                            <m:ctrlPr>
                              <a:rPr lang="en-IN" sz="2400" b="1" i="1" kern="0" smtClean="0">
                                <a:latin typeface="Cambria Math" panose="02040503050406030204" pitchFamily="18" charset="0"/>
                              </a:rPr>
                            </m:ctrlPr>
                          </m:sSubPr>
                          <m:e>
                            <m:r>
                              <a:rPr lang="en-IN" sz="2400" b="1" i="1" kern="0">
                                <a:latin typeface="Cambria Math" panose="02040503050406030204" pitchFamily="18" charset="0"/>
                              </a:rPr>
                              <m:t>𝑾</m:t>
                            </m:r>
                          </m:e>
                          <m:sub>
                            <m:r>
                              <a:rPr lang="en-IN" sz="2400" b="1" i="1" kern="0" smtClean="0">
                                <a:latin typeface="Cambria Math" panose="02040503050406030204" pitchFamily="18" charset="0"/>
                              </a:rPr>
                              <m:t>𝒓</m:t>
                            </m:r>
                          </m:sub>
                        </m:sSub>
                        <m:d>
                          <m:dPr>
                            <m:ctrlPr>
                              <a:rPr lang="en-IN" sz="2400" b="1" i="1" kern="0">
                                <a:latin typeface="Cambria Math" panose="02040503050406030204" pitchFamily="18" charset="0"/>
                              </a:rPr>
                            </m:ctrlPr>
                          </m:dPr>
                          <m:e>
                            <m:r>
                              <a:rPr lang="en-IN" sz="2400" b="1" i="1" kern="0" smtClean="0">
                                <a:latin typeface="Cambria Math" panose="02040503050406030204" pitchFamily="18" charset="0"/>
                              </a:rPr>
                              <m:t>⋅</m:t>
                            </m:r>
                          </m:e>
                        </m:d>
                      </m:oMath>
                    </m:oMathPara>
                  </a14:m>
                  <a:endParaRPr lang="en-US" sz="2400" b="1" kern="0" dirty="0">
                    <a:latin typeface="+mn-lt"/>
                    <a:cs typeface="+mn-cs"/>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2503052" y="1923472"/>
                  <a:ext cx="1139247" cy="461665"/>
                </a:xfrm>
                <a:prstGeom prst="rect">
                  <a:avLst/>
                </a:prstGeom>
                <a:blipFill rotWithShape="0">
                  <a:blip r:embed="rId6"/>
                  <a:stretch>
                    <a:fillRect b="-1333"/>
                  </a:stretch>
                </a:blipFill>
              </p:spPr>
              <p:txBody>
                <a:bodyPr/>
                <a:lstStyle/>
                <a:p>
                  <a:r>
                    <a:rPr lang="en-US">
                      <a:noFill/>
                    </a:rPr>
                    <a:t> </a:t>
                  </a:r>
                </a:p>
              </p:txBody>
            </p:sp>
          </mc:Fallback>
        </mc:AlternateContent>
        <p:sp>
          <p:nvSpPr>
            <p:cNvPr id="84" name="TextBox 83"/>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85" name="TextBox 84"/>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86" name="TextBox 85"/>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87" name="TextBox 86"/>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sp>
        <p:nvSpPr>
          <p:cNvPr id="89" name="TextBox 88"/>
          <p:cNvSpPr txBox="1"/>
          <p:nvPr/>
        </p:nvSpPr>
        <p:spPr>
          <a:xfrm>
            <a:off x="7239000" y="838200"/>
            <a:ext cx="182880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tx2"/>
                </a:solidFill>
              </a:rPr>
              <a:t>“universal”</a:t>
            </a:r>
            <a:endParaRPr lang="en-US" sz="2400" b="1" kern="0" dirty="0">
              <a:solidFill>
                <a:schemeClr val="tx2"/>
              </a:solidFill>
            </a:endParaRPr>
          </a:p>
        </p:txBody>
      </p:sp>
      <p:cxnSp>
        <p:nvCxnSpPr>
          <p:cNvPr id="91" name="Straight Arrow Connector 90"/>
          <p:cNvCxnSpPr>
            <a:stCxn id="89" idx="2"/>
          </p:cNvCxnSpPr>
          <p:nvPr/>
        </p:nvCxnSpPr>
        <p:spPr bwMode="auto">
          <a:xfrm>
            <a:off x="8153400" y="1299865"/>
            <a:ext cx="228600" cy="528935"/>
          </a:xfrm>
          <a:prstGeom prst="straightConnector1">
            <a:avLst/>
          </a:prstGeom>
          <a:solidFill>
            <a:schemeClr val="accent1"/>
          </a:solidFill>
          <a:ln w="28575" cap="flat" cmpd="sng" algn="ctr">
            <a:solidFill>
              <a:schemeClr val="tx2"/>
            </a:solidFill>
            <a:prstDash val="solid"/>
            <a:round/>
            <a:headEnd type="none" w="med" len="med"/>
            <a:tailEnd type="arrow" w="lg" len="lg"/>
          </a:ln>
          <a:effectLst/>
        </p:spPr>
      </p:cxnSp>
      <p:sp>
        <p:nvSpPr>
          <p:cNvPr id="92" name="TextBox 91"/>
          <p:cNvSpPr txBox="1"/>
          <p:nvPr/>
        </p:nvSpPr>
        <p:spPr>
          <a:xfrm>
            <a:off x="5193792" y="1523850"/>
            <a:ext cx="3493007"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accent2"/>
                </a:solidFill>
              </a:rPr>
              <a:t>Can we design a  distribution rule so that “everyone is happy”</a:t>
            </a:r>
            <a:r>
              <a:rPr lang="en-US" sz="2400" b="1" kern="0" dirty="0">
                <a:solidFill>
                  <a:schemeClr val="accent2"/>
                </a:solidFill>
              </a:rPr>
              <a:t>?</a:t>
            </a:r>
          </a:p>
        </p:txBody>
      </p:sp>
      <p:sp>
        <p:nvSpPr>
          <p:cNvPr id="34" name="TextBox 33"/>
          <p:cNvSpPr txBox="1"/>
          <p:nvPr/>
        </p:nvSpPr>
        <p:spPr>
          <a:xfrm>
            <a:off x="2594525" y="2400607"/>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2"/>
                </a:solidFill>
                <a:latin typeface="+mn-lt"/>
                <a:cs typeface="+mn-cs"/>
              </a:rPr>
              <a:t>?+</a:t>
            </a:r>
            <a:r>
              <a:rPr lang="en-US" sz="2400" b="1" kern="0" dirty="0">
                <a:solidFill>
                  <a:schemeClr val="accent2"/>
                </a:solidFill>
              </a:rPr>
              <a:t>?</a:t>
            </a:r>
            <a:endParaRPr lang="en-US" sz="2400" b="1" kern="0" dirty="0">
              <a:solidFill>
                <a:schemeClr val="accent2"/>
              </a:solidFill>
              <a:latin typeface="+mn-lt"/>
              <a:cs typeface="+mn-cs"/>
            </a:endParaRPr>
          </a:p>
        </p:txBody>
      </p:sp>
    </p:spTree>
    <p:extLst>
      <p:ext uri="{BB962C8B-B14F-4D97-AF65-F5344CB8AC3E}">
        <p14:creationId xmlns:p14="http://schemas.microsoft.com/office/powerpoint/2010/main" val="112455143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6200" y="4782841"/>
            <a:ext cx="2397265"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A pure Nash equilibrium exists</a:t>
            </a:r>
            <a:endParaRPr lang="en-US" sz="2400" b="1" kern="0" dirty="0">
              <a:latin typeface="+mn-lt"/>
              <a:cs typeface="+mn-cs"/>
            </a:endParaRPr>
          </a:p>
        </p:txBody>
      </p:sp>
      <p:sp>
        <p:nvSpPr>
          <p:cNvPr id="8" name="TextBox 7"/>
          <p:cNvSpPr txBox="1"/>
          <p:nvPr/>
        </p:nvSpPr>
        <p:spPr>
          <a:xfrm>
            <a:off x="6962016" y="3886200"/>
            <a:ext cx="1676400" cy="830997"/>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accent2"/>
                </a:solidFill>
                <a:latin typeface="+mn-lt"/>
                <a:cs typeface="+mn-cs"/>
              </a:rPr>
              <a:t>designer is happy</a:t>
            </a:r>
            <a:endParaRPr lang="en-US" sz="2400" b="1" kern="0" dirty="0">
              <a:solidFill>
                <a:schemeClr val="accent2"/>
              </a:solidFill>
              <a:latin typeface="+mn-lt"/>
              <a:cs typeface="+mn-cs"/>
            </a:endParaRPr>
          </a:p>
        </p:txBody>
      </p:sp>
      <p:sp>
        <p:nvSpPr>
          <p:cNvPr id="9" name="TextBox 8"/>
          <p:cNvSpPr txBox="1"/>
          <p:nvPr/>
        </p:nvSpPr>
        <p:spPr>
          <a:xfrm>
            <a:off x="3886201" y="3896749"/>
            <a:ext cx="2397265" cy="830997"/>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accent2"/>
                </a:solidFill>
                <a:latin typeface="+mn-lt"/>
                <a:cs typeface="+mn-cs"/>
              </a:rPr>
              <a:t>all the players are happy</a:t>
            </a:r>
            <a:endParaRPr lang="en-US" sz="2400" b="1" kern="0" dirty="0">
              <a:solidFill>
                <a:schemeClr val="accent2"/>
              </a:solidFill>
              <a:latin typeface="+mn-lt"/>
              <a:cs typeface="+mn-cs"/>
            </a:endParaRPr>
          </a:p>
        </p:txBody>
      </p:sp>
      <p:cxnSp>
        <p:nvCxnSpPr>
          <p:cNvPr id="10" name="Straight Arrow Connector 9"/>
          <p:cNvCxnSpPr>
            <a:stCxn id="23" idx="1"/>
            <a:endCxn id="9" idx="0"/>
          </p:cNvCxnSpPr>
          <p:nvPr/>
        </p:nvCxnSpPr>
        <p:spPr bwMode="auto">
          <a:xfrm flipH="1">
            <a:off x="5084834" y="2989197"/>
            <a:ext cx="1744305" cy="907552"/>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cxnSp>
        <p:nvCxnSpPr>
          <p:cNvPr id="14" name="Straight Arrow Connector 13"/>
          <p:cNvCxnSpPr>
            <a:stCxn id="23" idx="1"/>
            <a:endCxn id="8" idx="0"/>
          </p:cNvCxnSpPr>
          <p:nvPr/>
        </p:nvCxnSpPr>
        <p:spPr bwMode="auto">
          <a:xfrm>
            <a:off x="6829139" y="2989197"/>
            <a:ext cx="971077" cy="897003"/>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sp>
        <p:nvSpPr>
          <p:cNvPr id="17" name="TextBox 16"/>
          <p:cNvSpPr txBox="1"/>
          <p:nvPr/>
        </p:nvSpPr>
        <p:spPr>
          <a:xfrm>
            <a:off x="6837432" y="4787458"/>
            <a:ext cx="1925568"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Optimal outcome is attained</a:t>
            </a:r>
            <a:endParaRPr lang="en-US" sz="2400" b="1" kern="0" dirty="0">
              <a:latin typeface="+mn-lt"/>
              <a:cs typeface="+mn-cs"/>
            </a:endParaRPr>
          </a:p>
        </p:txBody>
      </p:sp>
      <p:sp>
        <p:nvSpPr>
          <p:cNvPr id="23" name="Left Brace 22"/>
          <p:cNvSpPr/>
          <p:nvPr/>
        </p:nvSpPr>
        <p:spPr bwMode="auto">
          <a:xfrm rot="16200000">
            <a:off x="6696630" y="1370788"/>
            <a:ext cx="265017" cy="2971800"/>
          </a:xfrm>
          <a:prstGeom prst="leftBrace">
            <a:avLst>
              <a:gd name="adj1" fmla="val 79848"/>
              <a:gd name="adj2" fmla="val 50000"/>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7070436" y="5997714"/>
                <a:ext cx="1468368" cy="707886"/>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 xmlns:m="http://schemas.openxmlformats.org/officeDocument/2006/math">
                    <m:r>
                      <a:rPr lang="en-IN" sz="2000" b="1" i="1" kern="0" smtClean="0">
                        <a:latin typeface="Cambria Math" panose="02040503050406030204" pitchFamily="18" charset="0"/>
                        <a:cs typeface="+mn-cs"/>
                      </a:rPr>
                      <m:t>𝑷𝒐𝑨</m:t>
                    </m:r>
                    <m:r>
                      <a:rPr lang="en-IN" sz="2000" b="1" i="1" kern="0" smtClean="0">
                        <a:latin typeface="Cambria Math" panose="02040503050406030204" pitchFamily="18" charset="0"/>
                        <a:cs typeface="+mn-cs"/>
                      </a:rPr>
                      <m:t>=</m:t>
                    </m:r>
                    <m:r>
                      <a:rPr lang="en-IN" sz="2000" b="1" i="1" kern="0" smtClean="0">
                        <a:latin typeface="Cambria Math" panose="02040503050406030204" pitchFamily="18" charset="0"/>
                        <a:cs typeface="+mn-cs"/>
                      </a:rPr>
                      <m:t>𝟏</m:t>
                    </m:r>
                  </m:oMath>
                </a14:m>
                <a:r>
                  <a:rPr lang="en-US" sz="2000" b="1" kern="0" dirty="0">
                    <a:cs typeface="+mn-cs"/>
                  </a:rPr>
                  <a:t>, </a:t>
                </a:r>
                <a14:m>
                  <m:oMath xmlns:m="http://schemas.openxmlformats.org/officeDocument/2006/math">
                    <m:r>
                      <a:rPr lang="en-IN" sz="2000" b="1" i="1" kern="0" smtClean="0">
                        <a:latin typeface="Cambria Math" panose="02040503050406030204" pitchFamily="18" charset="0"/>
                        <a:cs typeface="+mn-cs"/>
                      </a:rPr>
                      <m:t>𝑷𝒐𝑺</m:t>
                    </m:r>
                    <m:r>
                      <a:rPr lang="en-IN" sz="2000" b="1" i="1" kern="0" smtClean="0">
                        <a:latin typeface="Cambria Math" panose="02040503050406030204" pitchFamily="18" charset="0"/>
                        <a:cs typeface="+mn-cs"/>
                      </a:rPr>
                      <m:t>=</m:t>
                    </m:r>
                    <m:r>
                      <a:rPr lang="en-IN" sz="2000" b="1" i="1" kern="0" smtClean="0">
                        <a:latin typeface="Cambria Math" panose="02040503050406030204" pitchFamily="18" charset="0"/>
                        <a:cs typeface="+mn-cs"/>
                      </a:rPr>
                      <m:t>𝟏</m:t>
                    </m:r>
                  </m:oMath>
                </a14:m>
                <a:endParaRPr lang="en-US" sz="2000" b="1" kern="0" dirty="0">
                  <a:cs typeface="+mn-cs"/>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070436" y="5997714"/>
                <a:ext cx="1468368" cy="707886"/>
              </a:xfrm>
              <a:prstGeom prst="rect">
                <a:avLst/>
              </a:prstGeom>
              <a:blipFill rotWithShape="0">
                <a:blip r:embed="rId3"/>
                <a:stretch>
                  <a:fillRect t="-5172" r="-415"/>
                </a:stretch>
              </a:blipFill>
            </p:spPr>
            <p:txBody>
              <a:bodyPr/>
              <a:lstStyle/>
              <a:p>
                <a:r>
                  <a:rPr lang="en-US">
                    <a:noFill/>
                  </a:rPr>
                  <a:t> </a:t>
                </a:r>
              </a:p>
            </p:txBody>
          </p:sp>
        </mc:Fallback>
      </mc:AlternateContent>
      <p:sp>
        <p:nvSpPr>
          <p:cNvPr id="27" name="Double Bracket 26"/>
          <p:cNvSpPr/>
          <p:nvPr/>
        </p:nvSpPr>
        <p:spPr bwMode="auto">
          <a:xfrm>
            <a:off x="7070436" y="6006949"/>
            <a:ext cx="1468368" cy="698651"/>
          </a:xfrm>
          <a:prstGeom prst="bracketPair">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28" name="Oval 27"/>
          <p:cNvSpPr/>
          <p:nvPr/>
        </p:nvSpPr>
        <p:spPr bwMode="auto">
          <a:xfrm>
            <a:off x="3789432" y="3093510"/>
            <a:ext cx="2590800" cy="3383490"/>
          </a:xfrm>
          <a:prstGeom prst="ellipse">
            <a:avLst/>
          </a:prstGeom>
          <a:noFill/>
          <a:ln w="38100" cap="flat" cmpd="sng" algn="ctr">
            <a:solidFill>
              <a:schemeClr val="accent1"/>
            </a:solidFill>
            <a:prstDash val="solid"/>
            <a:round/>
            <a:headEnd type="none" w="med" len="med"/>
            <a:tailEnd type="arrow" w="lg" len="lg"/>
          </a:ln>
          <a:effectLst/>
        </p:spPr>
        <p:txBody>
          <a:bodyPr rtlCol="0" anchor="ctr"/>
          <a:lstStyle/>
          <a:p>
            <a:pPr algn="ctr"/>
            <a:endParaRPr lang="en-US"/>
          </a:p>
        </p:txBody>
      </p:sp>
      <p:cxnSp>
        <p:nvCxnSpPr>
          <p:cNvPr id="33" name="Straight Arrow Connector 32"/>
          <p:cNvCxnSpPr/>
          <p:nvPr/>
        </p:nvCxnSpPr>
        <p:spPr bwMode="auto">
          <a:xfrm>
            <a:off x="2687568" y="4782841"/>
            <a:ext cx="893832" cy="2414"/>
          </a:xfrm>
          <a:prstGeom prst="straightConnector1">
            <a:avLst/>
          </a:prstGeom>
          <a:solidFill>
            <a:schemeClr val="accent1"/>
          </a:solidFill>
          <a:ln w="28575" cap="flat" cmpd="sng" algn="ctr">
            <a:solidFill>
              <a:schemeClr val="accent1"/>
            </a:solidFill>
            <a:prstDash val="solid"/>
            <a:round/>
            <a:headEnd type="none" w="med" len="med"/>
            <a:tailEnd type="arrow" w="lg" len="lg"/>
          </a:ln>
          <a:effectLst/>
        </p:spPr>
      </p:cxnSp>
      <p:sp>
        <p:nvSpPr>
          <p:cNvPr id="32" name="TextBox 31"/>
          <p:cNvSpPr txBox="1"/>
          <p:nvPr/>
        </p:nvSpPr>
        <p:spPr>
          <a:xfrm>
            <a:off x="228600" y="4552008"/>
            <a:ext cx="2351926"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400" b="1" kern="0" dirty="0">
                <a:solidFill>
                  <a:schemeClr val="accent1"/>
                </a:solidFill>
                <a:latin typeface="+mn-lt"/>
                <a:cs typeface="+mn-cs"/>
              </a:rPr>
              <a:t>Rest of this talk</a:t>
            </a:r>
            <a:endParaRPr lang="en-US" sz="2400" b="1" kern="0" dirty="0">
              <a:solidFill>
                <a:schemeClr val="accent1"/>
              </a:solidFill>
              <a:latin typeface="+mn-lt"/>
              <a:cs typeface="+mn-cs"/>
            </a:endParaRPr>
          </a:p>
        </p:txBody>
      </p:sp>
      <p:sp>
        <p:nvSpPr>
          <p:cNvPr id="20" name="TextBox 19"/>
          <p:cNvSpPr txBox="1"/>
          <p:nvPr/>
        </p:nvSpPr>
        <p:spPr>
          <a:xfrm>
            <a:off x="7239000" y="838200"/>
            <a:ext cx="182880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tx2"/>
                </a:solidFill>
              </a:rPr>
              <a:t>“universal”</a:t>
            </a:r>
            <a:endParaRPr lang="en-US" sz="2400" b="1" kern="0" dirty="0">
              <a:solidFill>
                <a:schemeClr val="tx2"/>
              </a:solidFill>
            </a:endParaRPr>
          </a:p>
        </p:txBody>
      </p:sp>
      <p:cxnSp>
        <p:nvCxnSpPr>
          <p:cNvPr id="21" name="Straight Arrow Connector 20"/>
          <p:cNvCxnSpPr>
            <a:stCxn id="20" idx="2"/>
          </p:cNvCxnSpPr>
          <p:nvPr/>
        </p:nvCxnSpPr>
        <p:spPr bwMode="auto">
          <a:xfrm>
            <a:off x="8153400" y="1299865"/>
            <a:ext cx="228600" cy="528935"/>
          </a:xfrm>
          <a:prstGeom prst="straightConnector1">
            <a:avLst/>
          </a:prstGeom>
          <a:solidFill>
            <a:schemeClr val="accent1"/>
          </a:solidFill>
          <a:ln w="28575" cap="flat" cmpd="sng" algn="ctr">
            <a:solidFill>
              <a:schemeClr val="tx2"/>
            </a:solidFill>
            <a:prstDash val="solid"/>
            <a:round/>
            <a:headEnd type="none" w="med" len="med"/>
            <a:tailEnd type="arrow" w="lg" len="lg"/>
          </a:ln>
          <a:effectLst/>
        </p:spPr>
      </p:cxnSp>
      <p:sp>
        <p:nvSpPr>
          <p:cNvPr id="22" name="TextBox 21"/>
          <p:cNvSpPr txBox="1"/>
          <p:nvPr/>
        </p:nvSpPr>
        <p:spPr>
          <a:xfrm>
            <a:off x="5193792" y="1523850"/>
            <a:ext cx="3493007"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accent2"/>
                </a:solidFill>
              </a:rPr>
              <a:t>Can we design a  distribution rule so that “everyone is happy”</a:t>
            </a:r>
            <a:r>
              <a:rPr lang="en-US" sz="2400" b="1" kern="0" dirty="0">
                <a:solidFill>
                  <a:schemeClr val="accent2"/>
                </a:solidFill>
              </a:rPr>
              <a:t>?</a:t>
            </a:r>
          </a:p>
        </p:txBody>
      </p:sp>
    </p:spTree>
    <p:extLst>
      <p:ext uri="{BB962C8B-B14F-4D97-AF65-F5344CB8AC3E}">
        <p14:creationId xmlns:p14="http://schemas.microsoft.com/office/powerpoint/2010/main" val="7821308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7" grpId="0"/>
      <p:bldP spid="30" grpId="0"/>
      <p:bldP spid="27" grpId="0" animBg="1"/>
      <p:bldP spid="28" grpId="0" animBg="1"/>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28600" y="152400"/>
            <a:ext cx="4798794" cy="6383286"/>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Arial" pitchFamily="34" charset="0"/>
              <a:buChar char="•"/>
              <a:tabLst/>
            </a:pPr>
            <a:r>
              <a:rPr lang="en-US" sz="2000" b="1" kern="0" dirty="0"/>
              <a:t>Network formation games</a:t>
            </a:r>
          </a:p>
          <a:p>
            <a:pPr marR="0" algn="l" defTabSz="914400" rtl="0" eaLnBrk="0" fontAlgn="base" latinLnBrk="0" hangingPunct="0">
              <a:lnSpc>
                <a:spcPct val="100000"/>
              </a:lnSpc>
              <a:spcBef>
                <a:spcPct val="20000"/>
              </a:spcBef>
              <a:spcAft>
                <a:spcPct val="0"/>
              </a:spcAft>
              <a:buClrTx/>
              <a:buSzTx/>
              <a:tabLst/>
            </a:pPr>
            <a:endParaRPr lang="en-US" sz="2600" b="1" kern="0" dirty="0"/>
          </a:p>
          <a:p>
            <a:pPr marL="342900" marR="0" indent="-342900" algn="l" defTabSz="914400" rtl="0" eaLnBrk="0" fontAlgn="base" latinLnBrk="0" hangingPunct="0">
              <a:lnSpc>
                <a:spcPct val="100000"/>
              </a:lnSpc>
              <a:spcBef>
                <a:spcPct val="20000"/>
              </a:spcBef>
              <a:spcAft>
                <a:spcPct val="0"/>
              </a:spcAft>
              <a:buClrTx/>
              <a:buSzTx/>
              <a:buFont typeface="Arial" pitchFamily="34" charset="0"/>
              <a:buChar char="•"/>
              <a:tabLst/>
            </a:pPr>
            <a:r>
              <a:rPr lang="en-US" sz="2000" b="1" kern="0" dirty="0"/>
              <a:t>Facility location games</a:t>
            </a:r>
          </a:p>
          <a:p>
            <a:pPr marR="0" algn="l" defTabSz="914400" rtl="0" eaLnBrk="0" fontAlgn="base" latinLnBrk="0" hangingPunct="0">
              <a:lnSpc>
                <a:spcPct val="100000"/>
              </a:lnSpc>
              <a:spcBef>
                <a:spcPct val="20000"/>
              </a:spcBef>
              <a:spcAft>
                <a:spcPct val="0"/>
              </a:spcAft>
              <a:buClrTx/>
              <a:buSzTx/>
              <a:tabLst/>
            </a:pPr>
            <a:endParaRPr lang="en-US" sz="2600" b="1" kern="0" dirty="0"/>
          </a:p>
          <a:p>
            <a:pPr marL="342900" indent="-342900" eaLnBrk="0" fontAlgn="base" hangingPunct="0">
              <a:spcBef>
                <a:spcPct val="20000"/>
              </a:spcBef>
              <a:spcAft>
                <a:spcPct val="0"/>
              </a:spcAft>
              <a:buFont typeface="Arial" pitchFamily="34" charset="0"/>
              <a:buChar char="•"/>
            </a:pPr>
            <a:r>
              <a:rPr lang="en-US" sz="2000" b="1" kern="0" dirty="0"/>
              <a:t>Congestion games</a:t>
            </a:r>
          </a:p>
          <a:p>
            <a:pPr marR="0" algn="l" defTabSz="914400" rtl="0" eaLnBrk="0" fontAlgn="base" latinLnBrk="0" hangingPunct="0">
              <a:lnSpc>
                <a:spcPct val="100000"/>
              </a:lnSpc>
              <a:spcBef>
                <a:spcPct val="20000"/>
              </a:spcBef>
              <a:spcAft>
                <a:spcPct val="0"/>
              </a:spcAft>
              <a:buClrTx/>
              <a:buSzTx/>
              <a:tabLst/>
            </a:pPr>
            <a:endParaRPr lang="en-US" sz="2600" b="1" kern="0" dirty="0"/>
          </a:p>
          <a:p>
            <a:pPr marL="342900" indent="-342900" eaLnBrk="0" fontAlgn="base" hangingPunct="0">
              <a:spcBef>
                <a:spcPct val="20000"/>
              </a:spcBef>
              <a:spcAft>
                <a:spcPct val="0"/>
              </a:spcAft>
              <a:buFont typeface="Arial" pitchFamily="34" charset="0"/>
              <a:buChar char="•"/>
            </a:pPr>
            <a:r>
              <a:rPr lang="en-US" sz="2000" b="1" kern="0" dirty="0"/>
              <a:t>Routing games</a:t>
            </a:r>
          </a:p>
          <a:p>
            <a:pPr marR="0" algn="l" defTabSz="914400" rtl="0" eaLnBrk="0" fontAlgn="base" latinLnBrk="0" hangingPunct="0">
              <a:lnSpc>
                <a:spcPct val="100000"/>
              </a:lnSpc>
              <a:spcBef>
                <a:spcPct val="20000"/>
              </a:spcBef>
              <a:spcAft>
                <a:spcPct val="0"/>
              </a:spcAft>
              <a:buClrTx/>
              <a:buSzTx/>
              <a:tabLst/>
            </a:pPr>
            <a:endParaRPr lang="en-US" sz="2600" b="1" kern="0" dirty="0"/>
          </a:p>
          <a:p>
            <a:pPr marL="342900" indent="-342900" eaLnBrk="0" fontAlgn="base" hangingPunct="0">
              <a:spcBef>
                <a:spcPct val="20000"/>
              </a:spcBef>
              <a:spcAft>
                <a:spcPct val="0"/>
              </a:spcAft>
              <a:buFont typeface="Arial" pitchFamily="34" charset="0"/>
              <a:buChar char="•"/>
            </a:pPr>
            <a:r>
              <a:rPr lang="en-US" sz="2000" b="1" kern="0" dirty="0"/>
              <a:t>Multicast games</a:t>
            </a:r>
          </a:p>
          <a:p>
            <a:pPr marR="0" algn="l" defTabSz="914400" rtl="0" eaLnBrk="0" fontAlgn="base" latinLnBrk="0" hangingPunct="0">
              <a:lnSpc>
                <a:spcPct val="100000"/>
              </a:lnSpc>
              <a:spcBef>
                <a:spcPct val="20000"/>
              </a:spcBef>
              <a:spcAft>
                <a:spcPct val="0"/>
              </a:spcAft>
              <a:buClrTx/>
              <a:buSzTx/>
              <a:tabLst/>
            </a:pPr>
            <a:endParaRPr lang="en-US" sz="2600" b="1" kern="0" dirty="0"/>
          </a:p>
          <a:p>
            <a:pPr marL="342900" marR="0" indent="-342900" algn="l" defTabSz="914400" rtl="0" eaLnBrk="0" fontAlgn="base" latinLnBrk="0" hangingPunct="0">
              <a:lnSpc>
                <a:spcPct val="100000"/>
              </a:lnSpc>
              <a:spcBef>
                <a:spcPct val="20000"/>
              </a:spcBef>
              <a:spcAft>
                <a:spcPct val="0"/>
              </a:spcAft>
              <a:buClrTx/>
              <a:buSzTx/>
              <a:buFont typeface="Arial" pitchFamily="34" charset="0"/>
              <a:buChar char="•"/>
              <a:tabLst/>
            </a:pPr>
            <a:r>
              <a:rPr lang="en-US" sz="2000" b="1" kern="0" dirty="0"/>
              <a:t>Coverage games</a:t>
            </a:r>
          </a:p>
          <a:p>
            <a:pPr marR="0" algn="l" defTabSz="914400" rtl="0" eaLnBrk="0" fontAlgn="base" latinLnBrk="0" hangingPunct="0">
              <a:lnSpc>
                <a:spcPct val="100000"/>
              </a:lnSpc>
              <a:spcBef>
                <a:spcPct val="20000"/>
              </a:spcBef>
              <a:spcAft>
                <a:spcPct val="0"/>
              </a:spcAft>
              <a:buClrTx/>
              <a:buSzTx/>
              <a:tabLst/>
            </a:pPr>
            <a:endParaRPr lang="en-US" sz="2600" b="1" kern="0" dirty="0"/>
          </a:p>
          <a:p>
            <a:pPr marL="342900" marR="0" indent="-342900" algn="l" defTabSz="914400" rtl="0" eaLnBrk="0" fontAlgn="base" latinLnBrk="0" hangingPunct="0">
              <a:lnSpc>
                <a:spcPct val="100000"/>
              </a:lnSpc>
              <a:spcBef>
                <a:spcPct val="20000"/>
              </a:spcBef>
              <a:spcAft>
                <a:spcPct val="0"/>
              </a:spcAft>
              <a:buClrTx/>
              <a:buSzTx/>
              <a:buFont typeface="Arial" pitchFamily="34" charset="0"/>
              <a:buChar char="•"/>
              <a:tabLst/>
            </a:pPr>
            <a:r>
              <a:rPr lang="en-US" sz="2000" b="1" kern="0" dirty="0"/>
              <a:t>…</a:t>
            </a:r>
          </a:p>
          <a:p>
            <a:pPr marR="0" algn="l" defTabSz="914400" rtl="0" eaLnBrk="0" fontAlgn="base" latinLnBrk="0" hangingPunct="0">
              <a:lnSpc>
                <a:spcPct val="100000"/>
              </a:lnSpc>
              <a:spcBef>
                <a:spcPct val="20000"/>
              </a:spcBef>
              <a:spcAft>
                <a:spcPct val="0"/>
              </a:spcAft>
              <a:buClrTx/>
              <a:buSzTx/>
              <a:tabLst/>
            </a:pPr>
            <a:endParaRPr lang="en-US" sz="4800" b="1" kern="0" dirty="0"/>
          </a:p>
        </p:txBody>
      </p:sp>
      <p:sp>
        <p:nvSpPr>
          <p:cNvPr id="35" name="Rectangle 34"/>
          <p:cNvSpPr/>
          <p:nvPr/>
        </p:nvSpPr>
        <p:spPr>
          <a:xfrm>
            <a:off x="589052" y="475943"/>
            <a:ext cx="8478748" cy="523220"/>
          </a:xfrm>
          <a:prstGeom prst="rect">
            <a:avLst/>
          </a:prstGeom>
        </p:spPr>
        <p:txBody>
          <a:bodyPr wrap="square">
            <a:spAutoFit/>
          </a:bodyPr>
          <a:lstStyle/>
          <a:p>
            <a:r>
              <a:rPr lang="en-US" sz="1400" kern="0" dirty="0">
                <a:solidFill>
                  <a:schemeClr val="accent2">
                    <a:lumMod val="60000"/>
                    <a:lumOff val="40000"/>
                  </a:schemeClr>
                </a:solidFill>
              </a:rPr>
              <a:t>[ </a:t>
            </a:r>
            <a:r>
              <a:rPr lang="en-US" sz="1400" kern="0" dirty="0" err="1">
                <a:solidFill>
                  <a:schemeClr val="accent2">
                    <a:lumMod val="60000"/>
                    <a:lumOff val="40000"/>
                  </a:schemeClr>
                </a:solidFill>
              </a:rPr>
              <a:t>Anshelevich</a:t>
            </a:r>
            <a:r>
              <a:rPr lang="en-US" sz="1400" kern="0" dirty="0">
                <a:solidFill>
                  <a:schemeClr val="accent2">
                    <a:lumMod val="60000"/>
                    <a:lumOff val="40000"/>
                  </a:schemeClr>
                </a:solidFill>
              </a:rPr>
              <a:t> et al. 2004 ] [ </a:t>
            </a:r>
            <a:r>
              <a:rPr lang="en-US" sz="1400" kern="0" dirty="0" err="1">
                <a:solidFill>
                  <a:schemeClr val="accent2">
                    <a:lumMod val="60000"/>
                    <a:lumOff val="40000"/>
                  </a:schemeClr>
                </a:solidFill>
              </a:rPr>
              <a:t>Corbo</a:t>
            </a:r>
            <a:r>
              <a:rPr lang="en-US" sz="1400" kern="0" dirty="0">
                <a:solidFill>
                  <a:schemeClr val="accent2">
                    <a:lumMod val="60000"/>
                    <a:lumOff val="40000"/>
                  </a:schemeClr>
                </a:solidFill>
              </a:rPr>
              <a:t> and </a:t>
            </a:r>
            <a:r>
              <a:rPr lang="en-US" sz="1400" kern="0" dirty="0" err="1">
                <a:solidFill>
                  <a:schemeClr val="accent2">
                    <a:lumMod val="60000"/>
                    <a:lumOff val="40000"/>
                  </a:schemeClr>
                </a:solidFill>
              </a:rPr>
              <a:t>Parkes</a:t>
            </a:r>
            <a:r>
              <a:rPr lang="en-US" sz="1400" kern="0" dirty="0">
                <a:solidFill>
                  <a:schemeClr val="accent2">
                    <a:lumMod val="60000"/>
                    <a:lumOff val="40000"/>
                  </a:schemeClr>
                </a:solidFill>
              </a:rPr>
              <a:t> 2005 ] [ Fiat et al. 2006 ] [ Albers 2009 ]</a:t>
            </a:r>
          </a:p>
          <a:p>
            <a:r>
              <a:rPr lang="en-US" sz="1400" kern="0" dirty="0">
                <a:solidFill>
                  <a:schemeClr val="accent2">
                    <a:lumMod val="60000"/>
                    <a:lumOff val="40000"/>
                  </a:schemeClr>
                </a:solidFill>
              </a:rPr>
              <a:t>[ Chen and </a:t>
            </a:r>
            <a:r>
              <a:rPr lang="en-US" sz="1400" kern="0" dirty="0" err="1">
                <a:solidFill>
                  <a:schemeClr val="accent2">
                    <a:lumMod val="60000"/>
                    <a:lumOff val="40000"/>
                  </a:schemeClr>
                </a:solidFill>
              </a:rPr>
              <a:t>Roughgarden</a:t>
            </a:r>
            <a:r>
              <a:rPr lang="en-US" sz="1400" kern="0" dirty="0">
                <a:solidFill>
                  <a:schemeClr val="accent2">
                    <a:lumMod val="60000"/>
                    <a:lumOff val="40000"/>
                  </a:schemeClr>
                </a:solidFill>
              </a:rPr>
              <a:t> 2009 ] [ Epstein, Feldman, and Mansour 2009 ] [ … ]</a:t>
            </a:r>
            <a:endParaRPr lang="en-US" sz="1400" dirty="0">
              <a:solidFill>
                <a:schemeClr val="accent2">
                  <a:lumMod val="60000"/>
                  <a:lumOff val="40000"/>
                </a:schemeClr>
              </a:solidFill>
            </a:endParaRPr>
          </a:p>
        </p:txBody>
      </p:sp>
      <p:sp>
        <p:nvSpPr>
          <p:cNvPr id="38" name="Rectangle 37"/>
          <p:cNvSpPr/>
          <p:nvPr/>
        </p:nvSpPr>
        <p:spPr>
          <a:xfrm>
            <a:off x="585314" y="2128150"/>
            <a:ext cx="8101486" cy="523220"/>
          </a:xfrm>
          <a:prstGeom prst="rect">
            <a:avLst/>
          </a:prstGeom>
        </p:spPr>
        <p:txBody>
          <a:bodyPr wrap="square">
            <a:spAutoFit/>
          </a:bodyPr>
          <a:lstStyle/>
          <a:p>
            <a:r>
              <a:rPr lang="en-US" sz="1400" kern="0" dirty="0">
                <a:solidFill>
                  <a:schemeClr val="accent2">
                    <a:lumMod val="60000"/>
                    <a:lumOff val="40000"/>
                  </a:schemeClr>
                </a:solidFill>
              </a:rPr>
              <a:t>[ Rosenthal 1973 ] [ </a:t>
            </a:r>
            <a:r>
              <a:rPr lang="en-US" sz="1400" kern="0" dirty="0" err="1">
                <a:solidFill>
                  <a:schemeClr val="accent2">
                    <a:lumMod val="60000"/>
                    <a:lumOff val="40000"/>
                  </a:schemeClr>
                </a:solidFill>
              </a:rPr>
              <a:t>Milchtaich</a:t>
            </a:r>
            <a:r>
              <a:rPr lang="en-US" sz="1400" kern="0" dirty="0">
                <a:solidFill>
                  <a:schemeClr val="accent2">
                    <a:lumMod val="60000"/>
                    <a:lumOff val="40000"/>
                  </a:schemeClr>
                </a:solidFill>
              </a:rPr>
              <a:t> 1996 ] [ Christodoulou and </a:t>
            </a:r>
            <a:r>
              <a:rPr lang="en-US" sz="1400" kern="0" dirty="0" err="1">
                <a:solidFill>
                  <a:schemeClr val="accent2">
                    <a:lumMod val="60000"/>
                    <a:lumOff val="40000"/>
                  </a:schemeClr>
                </a:solidFill>
              </a:rPr>
              <a:t>Koutsoupias</a:t>
            </a:r>
            <a:r>
              <a:rPr lang="en-US" sz="1400" kern="0" dirty="0">
                <a:solidFill>
                  <a:schemeClr val="accent2">
                    <a:lumMod val="60000"/>
                    <a:lumOff val="40000"/>
                  </a:schemeClr>
                </a:solidFill>
              </a:rPr>
              <a:t> 2005 ]</a:t>
            </a:r>
          </a:p>
          <a:p>
            <a:r>
              <a:rPr lang="en-US" sz="1400" kern="0" dirty="0">
                <a:solidFill>
                  <a:schemeClr val="accent2">
                    <a:lumMod val="60000"/>
                    <a:lumOff val="40000"/>
                  </a:schemeClr>
                </a:solidFill>
              </a:rPr>
              <a:t>[ </a:t>
            </a:r>
            <a:r>
              <a:rPr lang="en-US" sz="1400" kern="0" dirty="0" err="1">
                <a:solidFill>
                  <a:schemeClr val="accent2">
                    <a:lumMod val="60000"/>
                    <a:lumOff val="40000"/>
                  </a:schemeClr>
                </a:solidFill>
              </a:rPr>
              <a:t>Suri</a:t>
            </a:r>
            <a:r>
              <a:rPr lang="en-US" sz="1400" kern="0" dirty="0">
                <a:solidFill>
                  <a:schemeClr val="accent2">
                    <a:lumMod val="60000"/>
                    <a:lumOff val="40000"/>
                  </a:schemeClr>
                </a:solidFill>
              </a:rPr>
              <a:t>, </a:t>
            </a:r>
            <a:r>
              <a:rPr lang="en-US" sz="1400" kern="0" dirty="0" err="1">
                <a:solidFill>
                  <a:schemeClr val="accent2">
                    <a:lumMod val="60000"/>
                    <a:lumOff val="40000"/>
                  </a:schemeClr>
                </a:solidFill>
              </a:rPr>
              <a:t>Tóth</a:t>
            </a:r>
            <a:r>
              <a:rPr lang="en-US" sz="1400" kern="0" dirty="0">
                <a:solidFill>
                  <a:schemeClr val="accent2">
                    <a:lumMod val="60000"/>
                    <a:lumOff val="40000"/>
                  </a:schemeClr>
                </a:solidFill>
              </a:rPr>
              <a:t>, and Zhou 2007 ] [</a:t>
            </a:r>
            <a:r>
              <a:rPr lang="en-US" sz="1400" kern="0" dirty="0" err="1">
                <a:solidFill>
                  <a:schemeClr val="accent2">
                    <a:lumMod val="60000"/>
                    <a:lumOff val="40000"/>
                  </a:schemeClr>
                </a:solidFill>
              </a:rPr>
              <a:t>Bhawalkar</a:t>
            </a:r>
            <a:r>
              <a:rPr lang="en-US" sz="1400" kern="0" dirty="0">
                <a:solidFill>
                  <a:schemeClr val="accent2">
                    <a:lumMod val="60000"/>
                    <a:lumOff val="40000"/>
                  </a:schemeClr>
                </a:solidFill>
              </a:rPr>
              <a:t>, </a:t>
            </a:r>
            <a:r>
              <a:rPr lang="en-US" sz="1400" kern="0" dirty="0" err="1">
                <a:solidFill>
                  <a:schemeClr val="accent2">
                    <a:lumMod val="60000"/>
                    <a:lumOff val="40000"/>
                  </a:schemeClr>
                </a:solidFill>
              </a:rPr>
              <a:t>Gairing</a:t>
            </a:r>
            <a:r>
              <a:rPr lang="en-US" sz="1400" kern="0" dirty="0">
                <a:solidFill>
                  <a:schemeClr val="accent2">
                    <a:lumMod val="60000"/>
                    <a:lumOff val="40000"/>
                  </a:schemeClr>
                </a:solidFill>
              </a:rPr>
              <a:t>, and </a:t>
            </a:r>
            <a:r>
              <a:rPr lang="en-US" sz="1400" kern="0" dirty="0" err="1">
                <a:solidFill>
                  <a:schemeClr val="accent2">
                    <a:lumMod val="60000"/>
                    <a:lumOff val="40000"/>
                  </a:schemeClr>
                </a:solidFill>
              </a:rPr>
              <a:t>Roughgarden</a:t>
            </a:r>
            <a:r>
              <a:rPr lang="en-US" sz="1400" kern="0" dirty="0">
                <a:solidFill>
                  <a:schemeClr val="accent2">
                    <a:lumMod val="60000"/>
                    <a:lumOff val="40000"/>
                  </a:schemeClr>
                </a:solidFill>
              </a:rPr>
              <a:t> 2010 ] [ … ]</a:t>
            </a:r>
            <a:endParaRPr lang="en-US" sz="1400" dirty="0">
              <a:solidFill>
                <a:schemeClr val="accent2">
                  <a:lumMod val="60000"/>
                  <a:lumOff val="40000"/>
                </a:schemeClr>
              </a:solidFill>
            </a:endParaRPr>
          </a:p>
        </p:txBody>
      </p:sp>
      <p:sp>
        <p:nvSpPr>
          <p:cNvPr id="39" name="Rectangle 38"/>
          <p:cNvSpPr/>
          <p:nvPr/>
        </p:nvSpPr>
        <p:spPr>
          <a:xfrm>
            <a:off x="586262" y="2962600"/>
            <a:ext cx="7109938" cy="523220"/>
          </a:xfrm>
          <a:prstGeom prst="rect">
            <a:avLst/>
          </a:prstGeom>
        </p:spPr>
        <p:txBody>
          <a:bodyPr wrap="square">
            <a:spAutoFit/>
          </a:bodyPr>
          <a:lstStyle/>
          <a:p>
            <a:r>
              <a:rPr lang="en-US" sz="1400" kern="0" dirty="0">
                <a:solidFill>
                  <a:schemeClr val="accent2">
                    <a:lumMod val="60000"/>
                    <a:lumOff val="40000"/>
                  </a:schemeClr>
                </a:solidFill>
              </a:rPr>
              <a:t>[ </a:t>
            </a:r>
            <a:r>
              <a:rPr lang="en-US" sz="1400" kern="0" dirty="0" err="1">
                <a:solidFill>
                  <a:schemeClr val="accent2">
                    <a:lumMod val="60000"/>
                    <a:lumOff val="40000"/>
                  </a:schemeClr>
                </a:solidFill>
              </a:rPr>
              <a:t>Roughgarden</a:t>
            </a:r>
            <a:r>
              <a:rPr lang="en-US" sz="1400" kern="0" dirty="0">
                <a:solidFill>
                  <a:schemeClr val="accent2">
                    <a:lumMod val="60000"/>
                    <a:lumOff val="40000"/>
                  </a:schemeClr>
                </a:solidFill>
              </a:rPr>
              <a:t> and </a:t>
            </a:r>
            <a:r>
              <a:rPr lang="en-US" sz="1400" kern="0" dirty="0" err="1">
                <a:solidFill>
                  <a:schemeClr val="accent2">
                    <a:lumMod val="60000"/>
                    <a:lumOff val="40000"/>
                  </a:schemeClr>
                </a:solidFill>
              </a:rPr>
              <a:t>Tardos</a:t>
            </a:r>
            <a:r>
              <a:rPr lang="en-US" sz="1400" kern="0" dirty="0">
                <a:solidFill>
                  <a:schemeClr val="accent2">
                    <a:lumMod val="60000"/>
                    <a:lumOff val="40000"/>
                  </a:schemeClr>
                </a:solidFill>
              </a:rPr>
              <a:t> 2002 ] </a:t>
            </a:r>
            <a:r>
              <a:rPr lang="en-US" sz="1400" dirty="0">
                <a:solidFill>
                  <a:schemeClr val="accent2">
                    <a:lumMod val="60000"/>
                    <a:lumOff val="40000"/>
                  </a:schemeClr>
                </a:solidFill>
              </a:rPr>
              <a:t>[ </a:t>
            </a:r>
            <a:r>
              <a:rPr lang="en-US" sz="1400" dirty="0" err="1">
                <a:solidFill>
                  <a:schemeClr val="accent2">
                    <a:lumMod val="60000"/>
                    <a:lumOff val="40000"/>
                  </a:schemeClr>
                </a:solidFill>
              </a:rPr>
              <a:t>Kontogiannis</a:t>
            </a:r>
            <a:r>
              <a:rPr lang="en-US" sz="1400" dirty="0">
                <a:solidFill>
                  <a:schemeClr val="accent2">
                    <a:lumMod val="60000"/>
                    <a:lumOff val="40000"/>
                  </a:schemeClr>
                </a:solidFill>
              </a:rPr>
              <a:t> and </a:t>
            </a:r>
            <a:r>
              <a:rPr lang="en-US" sz="1400" dirty="0" err="1">
                <a:solidFill>
                  <a:schemeClr val="accent2">
                    <a:lumMod val="60000"/>
                    <a:lumOff val="40000"/>
                  </a:schemeClr>
                </a:solidFill>
              </a:rPr>
              <a:t>Spirakis</a:t>
            </a:r>
            <a:r>
              <a:rPr lang="en-US" sz="1400" dirty="0">
                <a:solidFill>
                  <a:schemeClr val="accent2">
                    <a:lumMod val="60000"/>
                    <a:lumOff val="40000"/>
                  </a:schemeClr>
                </a:solidFill>
              </a:rPr>
              <a:t> 2005 ]</a:t>
            </a:r>
          </a:p>
          <a:p>
            <a:r>
              <a:rPr lang="en-US" sz="1400" kern="0" dirty="0">
                <a:solidFill>
                  <a:schemeClr val="accent2">
                    <a:lumMod val="60000"/>
                    <a:lumOff val="40000"/>
                  </a:schemeClr>
                </a:solidFill>
              </a:rPr>
              <a:t>[ </a:t>
            </a:r>
            <a:r>
              <a:rPr lang="es-ES" sz="1400" kern="0" dirty="0" err="1">
                <a:solidFill>
                  <a:schemeClr val="accent2">
                    <a:lumMod val="60000"/>
                    <a:lumOff val="40000"/>
                  </a:schemeClr>
                </a:solidFill>
              </a:rPr>
              <a:t>Awerbuch</a:t>
            </a:r>
            <a:r>
              <a:rPr lang="es-ES" sz="1400" kern="0" dirty="0">
                <a:solidFill>
                  <a:schemeClr val="accent2">
                    <a:lumMod val="60000"/>
                    <a:lumOff val="40000"/>
                  </a:schemeClr>
                </a:solidFill>
              </a:rPr>
              <a:t>, Azar, and Epstein 2005 ] [ </a:t>
            </a:r>
            <a:r>
              <a:rPr lang="es-ES" sz="1400" kern="0" dirty="0" err="1">
                <a:solidFill>
                  <a:schemeClr val="accent2">
                    <a:lumMod val="60000"/>
                    <a:lumOff val="40000"/>
                  </a:schemeClr>
                </a:solidFill>
              </a:rPr>
              <a:t>Chen</a:t>
            </a:r>
            <a:r>
              <a:rPr lang="es-ES" sz="1400" kern="0" dirty="0">
                <a:solidFill>
                  <a:schemeClr val="accent2">
                    <a:lumMod val="60000"/>
                    <a:lumOff val="40000"/>
                  </a:schemeClr>
                </a:solidFill>
              </a:rPr>
              <a:t>, </a:t>
            </a:r>
            <a:r>
              <a:rPr lang="es-ES" sz="1400" kern="0" dirty="0" err="1">
                <a:solidFill>
                  <a:schemeClr val="accent2">
                    <a:lumMod val="60000"/>
                    <a:lumOff val="40000"/>
                  </a:schemeClr>
                </a:solidFill>
              </a:rPr>
              <a:t>Chen</a:t>
            </a:r>
            <a:r>
              <a:rPr lang="es-ES" sz="1400" kern="0" dirty="0">
                <a:solidFill>
                  <a:schemeClr val="accent2">
                    <a:lumMod val="60000"/>
                    <a:lumOff val="40000"/>
                  </a:schemeClr>
                </a:solidFill>
              </a:rPr>
              <a:t>, and </a:t>
            </a:r>
            <a:r>
              <a:rPr lang="es-ES" sz="1400" kern="0" dirty="0" err="1">
                <a:solidFill>
                  <a:schemeClr val="accent2">
                    <a:lumMod val="60000"/>
                    <a:lumOff val="40000"/>
                  </a:schemeClr>
                </a:solidFill>
              </a:rPr>
              <a:t>Hu</a:t>
            </a:r>
            <a:r>
              <a:rPr lang="es-ES" sz="1400" kern="0" dirty="0">
                <a:solidFill>
                  <a:schemeClr val="accent2">
                    <a:lumMod val="60000"/>
                    <a:lumOff val="40000"/>
                  </a:schemeClr>
                </a:solidFill>
              </a:rPr>
              <a:t> 2010 ]</a:t>
            </a:r>
            <a:r>
              <a:rPr lang="en-US" sz="1400" kern="0" dirty="0">
                <a:solidFill>
                  <a:schemeClr val="accent2">
                    <a:lumMod val="60000"/>
                    <a:lumOff val="40000"/>
                  </a:schemeClr>
                </a:solidFill>
              </a:rPr>
              <a:t> [ … ]</a:t>
            </a:r>
            <a:endParaRPr lang="en-US" sz="1400" dirty="0">
              <a:solidFill>
                <a:schemeClr val="accent2">
                  <a:lumMod val="60000"/>
                  <a:lumOff val="40000"/>
                </a:schemeClr>
              </a:solidFill>
            </a:endParaRPr>
          </a:p>
        </p:txBody>
      </p:sp>
      <p:sp>
        <p:nvSpPr>
          <p:cNvPr id="40" name="Rectangle 39"/>
          <p:cNvSpPr/>
          <p:nvPr/>
        </p:nvSpPr>
        <p:spPr>
          <a:xfrm>
            <a:off x="586262" y="4670739"/>
            <a:ext cx="4366738" cy="523220"/>
          </a:xfrm>
          <a:prstGeom prst="rect">
            <a:avLst/>
          </a:prstGeom>
        </p:spPr>
        <p:txBody>
          <a:bodyPr wrap="square">
            <a:spAutoFit/>
          </a:bodyPr>
          <a:lstStyle/>
          <a:p>
            <a:r>
              <a:rPr lang="en-US" sz="1400" kern="0" dirty="0">
                <a:solidFill>
                  <a:schemeClr val="accent2">
                    <a:lumMod val="60000"/>
                    <a:lumOff val="40000"/>
                  </a:schemeClr>
                </a:solidFill>
              </a:rPr>
              <a:t>[ </a:t>
            </a:r>
            <a:r>
              <a:rPr lang="en-US" sz="1400" kern="0" dirty="0" err="1">
                <a:solidFill>
                  <a:schemeClr val="accent2">
                    <a:lumMod val="60000"/>
                    <a:lumOff val="40000"/>
                  </a:schemeClr>
                </a:solidFill>
              </a:rPr>
              <a:t>Marden</a:t>
            </a:r>
            <a:r>
              <a:rPr lang="en-US" sz="1400" kern="0" dirty="0">
                <a:solidFill>
                  <a:schemeClr val="accent2">
                    <a:lumMod val="60000"/>
                    <a:lumOff val="40000"/>
                  </a:schemeClr>
                </a:solidFill>
              </a:rPr>
              <a:t> and </a:t>
            </a:r>
            <a:r>
              <a:rPr lang="en-US" sz="1400" kern="0" dirty="0" err="1">
                <a:solidFill>
                  <a:schemeClr val="accent2">
                    <a:lumMod val="60000"/>
                    <a:lumOff val="40000"/>
                  </a:schemeClr>
                </a:solidFill>
              </a:rPr>
              <a:t>Wierman</a:t>
            </a:r>
            <a:r>
              <a:rPr lang="en-US" sz="1400" kern="0" dirty="0">
                <a:solidFill>
                  <a:schemeClr val="accent2">
                    <a:lumMod val="60000"/>
                    <a:lumOff val="40000"/>
                  </a:schemeClr>
                </a:solidFill>
              </a:rPr>
              <a:t> 2008 ]</a:t>
            </a:r>
          </a:p>
          <a:p>
            <a:r>
              <a:rPr lang="en-US" sz="1400" kern="0" dirty="0">
                <a:solidFill>
                  <a:schemeClr val="accent2">
                    <a:lumMod val="60000"/>
                    <a:lumOff val="40000"/>
                  </a:schemeClr>
                </a:solidFill>
              </a:rPr>
              <a:t>[ </a:t>
            </a:r>
            <a:r>
              <a:rPr lang="en-US" sz="1400" kern="0" dirty="0" err="1">
                <a:solidFill>
                  <a:schemeClr val="accent2">
                    <a:lumMod val="60000"/>
                    <a:lumOff val="40000"/>
                  </a:schemeClr>
                </a:solidFill>
              </a:rPr>
              <a:t>Panagopoulou</a:t>
            </a:r>
            <a:r>
              <a:rPr lang="en-US" sz="1400" kern="0" dirty="0">
                <a:solidFill>
                  <a:schemeClr val="accent2">
                    <a:lumMod val="60000"/>
                    <a:lumOff val="40000"/>
                  </a:schemeClr>
                </a:solidFill>
              </a:rPr>
              <a:t> and </a:t>
            </a:r>
            <a:r>
              <a:rPr lang="en-US" sz="1400" kern="0" dirty="0" err="1">
                <a:solidFill>
                  <a:schemeClr val="accent2">
                    <a:lumMod val="60000"/>
                    <a:lumOff val="40000"/>
                  </a:schemeClr>
                </a:solidFill>
              </a:rPr>
              <a:t>Spirakis</a:t>
            </a:r>
            <a:r>
              <a:rPr lang="en-US" sz="1400" kern="0" dirty="0">
                <a:solidFill>
                  <a:schemeClr val="accent2">
                    <a:lumMod val="60000"/>
                    <a:lumOff val="40000"/>
                  </a:schemeClr>
                </a:solidFill>
              </a:rPr>
              <a:t> 2008 ] [ … ]</a:t>
            </a:r>
            <a:endParaRPr lang="en-US" sz="1400" dirty="0">
              <a:solidFill>
                <a:schemeClr val="accent2">
                  <a:lumMod val="60000"/>
                  <a:lumOff val="40000"/>
                </a:schemeClr>
              </a:solidFill>
            </a:endParaRPr>
          </a:p>
        </p:txBody>
      </p:sp>
      <p:sp>
        <p:nvSpPr>
          <p:cNvPr id="42" name="Rectangle 41"/>
          <p:cNvSpPr/>
          <p:nvPr/>
        </p:nvSpPr>
        <p:spPr>
          <a:xfrm>
            <a:off x="589052" y="1317939"/>
            <a:ext cx="4744948" cy="523220"/>
          </a:xfrm>
          <a:prstGeom prst="rect">
            <a:avLst/>
          </a:prstGeom>
        </p:spPr>
        <p:txBody>
          <a:bodyPr wrap="square">
            <a:spAutoFit/>
          </a:bodyPr>
          <a:lstStyle/>
          <a:p>
            <a:r>
              <a:rPr lang="en-US" sz="1400" kern="0" dirty="0">
                <a:solidFill>
                  <a:schemeClr val="accent2">
                    <a:lumMod val="60000"/>
                    <a:lumOff val="40000"/>
                  </a:schemeClr>
                </a:solidFill>
              </a:rPr>
              <a:t>[ </a:t>
            </a:r>
            <a:r>
              <a:rPr lang="en-US" sz="1400" kern="0" dirty="0" err="1">
                <a:solidFill>
                  <a:schemeClr val="accent2">
                    <a:lumMod val="60000"/>
                    <a:lumOff val="40000"/>
                  </a:schemeClr>
                </a:solidFill>
              </a:rPr>
              <a:t>Vetta</a:t>
            </a:r>
            <a:r>
              <a:rPr lang="en-US" sz="1400" kern="0" dirty="0">
                <a:solidFill>
                  <a:schemeClr val="accent2">
                    <a:lumMod val="60000"/>
                    <a:lumOff val="40000"/>
                  </a:schemeClr>
                </a:solidFill>
              </a:rPr>
              <a:t> 2002 ] [ </a:t>
            </a:r>
            <a:r>
              <a:rPr lang="en-US" sz="1400" kern="0" dirty="0" err="1">
                <a:solidFill>
                  <a:schemeClr val="accent2">
                    <a:lumMod val="60000"/>
                    <a:lumOff val="40000"/>
                  </a:schemeClr>
                </a:solidFill>
              </a:rPr>
              <a:t>Hoefer</a:t>
            </a:r>
            <a:r>
              <a:rPr lang="en-US" sz="1400" kern="0" dirty="0">
                <a:solidFill>
                  <a:schemeClr val="accent2">
                    <a:lumMod val="60000"/>
                    <a:lumOff val="40000"/>
                  </a:schemeClr>
                </a:solidFill>
              </a:rPr>
              <a:t> 2006 ] [ </a:t>
            </a:r>
            <a:r>
              <a:rPr lang="en-US" sz="1400" kern="0" dirty="0" err="1">
                <a:solidFill>
                  <a:schemeClr val="accent2">
                    <a:lumMod val="60000"/>
                    <a:lumOff val="40000"/>
                  </a:schemeClr>
                </a:solidFill>
              </a:rPr>
              <a:t>Dürr</a:t>
            </a:r>
            <a:r>
              <a:rPr lang="en-US" sz="1400" kern="0" dirty="0">
                <a:solidFill>
                  <a:schemeClr val="accent2">
                    <a:lumMod val="60000"/>
                    <a:lumOff val="40000"/>
                  </a:schemeClr>
                </a:solidFill>
              </a:rPr>
              <a:t> and </a:t>
            </a:r>
            <a:r>
              <a:rPr lang="en-US" sz="1400" kern="0" dirty="0" err="1">
                <a:solidFill>
                  <a:schemeClr val="accent2">
                    <a:lumMod val="60000"/>
                    <a:lumOff val="40000"/>
                  </a:schemeClr>
                </a:solidFill>
              </a:rPr>
              <a:t>Thang</a:t>
            </a:r>
            <a:r>
              <a:rPr lang="en-US" sz="1400" kern="0" dirty="0">
                <a:solidFill>
                  <a:schemeClr val="accent2">
                    <a:lumMod val="60000"/>
                    <a:lumOff val="40000"/>
                  </a:schemeClr>
                </a:solidFill>
              </a:rPr>
              <a:t> 2006 ] [ </a:t>
            </a:r>
            <a:r>
              <a:rPr lang="en-US" sz="1400" kern="0" dirty="0" err="1">
                <a:solidFill>
                  <a:schemeClr val="accent2">
                    <a:lumMod val="60000"/>
                    <a:lumOff val="40000"/>
                  </a:schemeClr>
                </a:solidFill>
              </a:rPr>
              <a:t>Chekuri</a:t>
            </a:r>
            <a:r>
              <a:rPr lang="en-US" sz="1400" kern="0" dirty="0">
                <a:solidFill>
                  <a:schemeClr val="accent2">
                    <a:lumMod val="60000"/>
                    <a:lumOff val="40000"/>
                  </a:schemeClr>
                </a:solidFill>
              </a:rPr>
              <a:t> et al. 2007 ] [ Hansen and </a:t>
            </a:r>
            <a:r>
              <a:rPr lang="en-US" sz="1400" kern="0" dirty="0" err="1">
                <a:solidFill>
                  <a:schemeClr val="accent2">
                    <a:lumMod val="60000"/>
                    <a:lumOff val="40000"/>
                  </a:schemeClr>
                </a:solidFill>
              </a:rPr>
              <a:t>Telelis</a:t>
            </a:r>
            <a:r>
              <a:rPr lang="en-US" sz="1400" kern="0" dirty="0">
                <a:solidFill>
                  <a:schemeClr val="accent2">
                    <a:lumMod val="60000"/>
                    <a:lumOff val="40000"/>
                  </a:schemeClr>
                </a:solidFill>
              </a:rPr>
              <a:t> 2008 ] [ … ]</a:t>
            </a:r>
            <a:endParaRPr lang="en-US" sz="1400" dirty="0">
              <a:solidFill>
                <a:schemeClr val="accent2">
                  <a:lumMod val="60000"/>
                  <a:lumOff val="40000"/>
                </a:schemeClr>
              </a:solidFill>
            </a:endParaRPr>
          </a:p>
        </p:txBody>
      </p:sp>
      <p:sp>
        <p:nvSpPr>
          <p:cNvPr id="43" name="Rectangle 42"/>
          <p:cNvSpPr/>
          <p:nvPr/>
        </p:nvSpPr>
        <p:spPr>
          <a:xfrm>
            <a:off x="589936" y="3824562"/>
            <a:ext cx="4579482" cy="523220"/>
          </a:xfrm>
          <a:prstGeom prst="rect">
            <a:avLst/>
          </a:prstGeom>
        </p:spPr>
        <p:txBody>
          <a:bodyPr wrap="square">
            <a:spAutoFit/>
          </a:bodyPr>
          <a:lstStyle/>
          <a:p>
            <a:r>
              <a:rPr lang="en-US" sz="1400" kern="0" dirty="0">
                <a:solidFill>
                  <a:schemeClr val="accent2">
                    <a:lumMod val="60000"/>
                    <a:lumOff val="40000"/>
                  </a:schemeClr>
                </a:solidFill>
              </a:rPr>
              <a:t>[ </a:t>
            </a:r>
            <a:r>
              <a:rPr lang="en-US" sz="1400" kern="0" dirty="0" err="1">
                <a:solidFill>
                  <a:schemeClr val="accent2">
                    <a:lumMod val="60000"/>
                    <a:lumOff val="40000"/>
                  </a:schemeClr>
                </a:solidFill>
              </a:rPr>
              <a:t>Chekuri</a:t>
            </a:r>
            <a:r>
              <a:rPr lang="en-US" sz="1400" kern="0" dirty="0">
                <a:solidFill>
                  <a:schemeClr val="accent2">
                    <a:lumMod val="60000"/>
                    <a:lumOff val="40000"/>
                  </a:schemeClr>
                </a:solidFill>
              </a:rPr>
              <a:t> et al. 2007 ] [ Cardinal and </a:t>
            </a:r>
            <a:r>
              <a:rPr lang="en-US" sz="1400" kern="0" dirty="0" err="1">
                <a:solidFill>
                  <a:schemeClr val="accent2">
                    <a:lumMod val="60000"/>
                    <a:lumOff val="40000"/>
                  </a:schemeClr>
                </a:solidFill>
              </a:rPr>
              <a:t>Hoefer</a:t>
            </a:r>
            <a:r>
              <a:rPr lang="en-US" sz="1400" kern="0" dirty="0">
                <a:solidFill>
                  <a:schemeClr val="accent2">
                    <a:lumMod val="60000"/>
                    <a:lumOff val="40000"/>
                  </a:schemeClr>
                </a:solidFill>
              </a:rPr>
              <a:t> 2010 ]</a:t>
            </a:r>
          </a:p>
          <a:p>
            <a:r>
              <a:rPr lang="en-US" sz="1400" kern="0" dirty="0">
                <a:solidFill>
                  <a:schemeClr val="accent2">
                    <a:lumMod val="60000"/>
                    <a:lumOff val="40000"/>
                  </a:schemeClr>
                </a:solidFill>
              </a:rPr>
              <a:t>[ </a:t>
            </a:r>
            <a:r>
              <a:rPr lang="en-US" sz="1400" kern="0" dirty="0" err="1">
                <a:solidFill>
                  <a:schemeClr val="accent2">
                    <a:lumMod val="60000"/>
                    <a:lumOff val="40000"/>
                  </a:schemeClr>
                </a:solidFill>
              </a:rPr>
              <a:t>Bilò</a:t>
            </a:r>
            <a:r>
              <a:rPr lang="en-US" sz="1400" kern="0" dirty="0">
                <a:solidFill>
                  <a:schemeClr val="accent2">
                    <a:lumMod val="60000"/>
                    <a:lumOff val="40000"/>
                  </a:schemeClr>
                </a:solidFill>
              </a:rPr>
              <a:t> et al. 2010 ] [ </a:t>
            </a:r>
            <a:r>
              <a:rPr lang="en-US" sz="1400" kern="0" dirty="0" err="1">
                <a:solidFill>
                  <a:schemeClr val="accent2">
                    <a:lumMod val="60000"/>
                    <a:lumOff val="40000"/>
                  </a:schemeClr>
                </a:solidFill>
              </a:rPr>
              <a:t>Buchbinder</a:t>
            </a:r>
            <a:r>
              <a:rPr lang="en-US" sz="1400" kern="0" dirty="0">
                <a:solidFill>
                  <a:schemeClr val="accent2">
                    <a:lumMod val="60000"/>
                    <a:lumOff val="40000"/>
                  </a:schemeClr>
                </a:solidFill>
              </a:rPr>
              <a:t> et al. 2010 ] [ … ]</a:t>
            </a:r>
            <a:endParaRPr lang="en-US" sz="1400" dirty="0">
              <a:solidFill>
                <a:schemeClr val="accent2">
                  <a:lumMod val="60000"/>
                  <a:lumOff val="40000"/>
                </a:schemeClr>
              </a:solidFill>
            </a:endParaRPr>
          </a:p>
        </p:txBody>
      </p:sp>
      <p:sp>
        <p:nvSpPr>
          <p:cNvPr id="11" name="Rectangle 10"/>
          <p:cNvSpPr/>
          <p:nvPr/>
        </p:nvSpPr>
        <p:spPr>
          <a:xfrm>
            <a:off x="588880" y="5508939"/>
            <a:ext cx="3859295" cy="1169551"/>
          </a:xfrm>
          <a:prstGeom prst="rect">
            <a:avLst/>
          </a:prstGeom>
        </p:spPr>
        <p:txBody>
          <a:bodyPr wrap="square">
            <a:spAutoFit/>
          </a:bodyPr>
          <a:lstStyle/>
          <a:p>
            <a:r>
              <a:rPr lang="en-US" sz="1400" dirty="0">
                <a:solidFill>
                  <a:schemeClr val="accent2">
                    <a:lumMod val="60000"/>
                    <a:lumOff val="40000"/>
                  </a:schemeClr>
                </a:solidFill>
              </a:rPr>
              <a:t>[ </a:t>
            </a:r>
            <a:r>
              <a:rPr lang="en-US" sz="1400" dirty="0" err="1">
                <a:solidFill>
                  <a:schemeClr val="accent2">
                    <a:lumMod val="60000"/>
                    <a:lumOff val="40000"/>
                  </a:schemeClr>
                </a:solidFill>
              </a:rPr>
              <a:t>Johari</a:t>
            </a:r>
            <a:r>
              <a:rPr lang="en-US" sz="1400" dirty="0">
                <a:solidFill>
                  <a:schemeClr val="accent2">
                    <a:lumMod val="60000"/>
                    <a:lumOff val="40000"/>
                  </a:schemeClr>
                </a:solidFill>
              </a:rPr>
              <a:t> and </a:t>
            </a:r>
            <a:r>
              <a:rPr lang="en-US" sz="1400" dirty="0" err="1">
                <a:solidFill>
                  <a:schemeClr val="accent2">
                    <a:lumMod val="60000"/>
                    <a:lumOff val="40000"/>
                  </a:schemeClr>
                </a:solidFill>
              </a:rPr>
              <a:t>Tsitsiklis</a:t>
            </a:r>
            <a:r>
              <a:rPr lang="en-US" sz="1400" dirty="0">
                <a:solidFill>
                  <a:schemeClr val="accent2">
                    <a:lumMod val="60000"/>
                    <a:lumOff val="40000"/>
                  </a:schemeClr>
                </a:solidFill>
              </a:rPr>
              <a:t> 2004 ]</a:t>
            </a:r>
          </a:p>
          <a:p>
            <a:r>
              <a:rPr lang="en-US" sz="1400" kern="0" dirty="0">
                <a:solidFill>
                  <a:schemeClr val="accent2">
                    <a:lumMod val="60000"/>
                    <a:lumOff val="40000"/>
                  </a:schemeClr>
                </a:solidFill>
              </a:rPr>
              <a:t>[ </a:t>
            </a:r>
            <a:r>
              <a:rPr lang="en-US" sz="1400" kern="0" dirty="0" err="1">
                <a:solidFill>
                  <a:schemeClr val="accent2">
                    <a:lumMod val="60000"/>
                    <a:lumOff val="40000"/>
                  </a:schemeClr>
                </a:solidFill>
              </a:rPr>
              <a:t>Panagopoulou</a:t>
            </a:r>
            <a:r>
              <a:rPr lang="en-US" sz="1400" kern="0" dirty="0">
                <a:solidFill>
                  <a:schemeClr val="accent2">
                    <a:lumMod val="60000"/>
                    <a:lumOff val="40000"/>
                  </a:schemeClr>
                </a:solidFill>
              </a:rPr>
              <a:t> and </a:t>
            </a:r>
            <a:r>
              <a:rPr lang="en-US" sz="1400" kern="0" dirty="0" err="1">
                <a:solidFill>
                  <a:schemeClr val="accent2">
                    <a:lumMod val="60000"/>
                    <a:lumOff val="40000"/>
                  </a:schemeClr>
                </a:solidFill>
              </a:rPr>
              <a:t>Spirakis</a:t>
            </a:r>
            <a:r>
              <a:rPr lang="en-US" sz="1400" kern="0" dirty="0">
                <a:solidFill>
                  <a:schemeClr val="accent2">
                    <a:lumMod val="60000"/>
                    <a:lumOff val="40000"/>
                  </a:schemeClr>
                </a:solidFill>
              </a:rPr>
              <a:t> 2008 ]</a:t>
            </a:r>
          </a:p>
          <a:p>
            <a:r>
              <a:rPr lang="en-US" sz="1400" kern="0" dirty="0">
                <a:solidFill>
                  <a:schemeClr val="accent2">
                    <a:lumMod val="60000"/>
                    <a:lumOff val="40000"/>
                  </a:schemeClr>
                </a:solidFill>
              </a:rPr>
              <a:t>[ </a:t>
            </a:r>
            <a:r>
              <a:rPr lang="en-US" sz="1400" kern="0" dirty="0" err="1">
                <a:solidFill>
                  <a:schemeClr val="accent2">
                    <a:lumMod val="60000"/>
                    <a:lumOff val="40000"/>
                  </a:schemeClr>
                </a:solidFill>
              </a:rPr>
              <a:t>Marden</a:t>
            </a:r>
            <a:r>
              <a:rPr lang="en-US" sz="1400" kern="0" dirty="0">
                <a:solidFill>
                  <a:schemeClr val="accent2">
                    <a:lumMod val="60000"/>
                    <a:lumOff val="40000"/>
                  </a:schemeClr>
                </a:solidFill>
              </a:rPr>
              <a:t> and </a:t>
            </a:r>
            <a:r>
              <a:rPr lang="en-US" sz="1400" kern="0" dirty="0" err="1">
                <a:solidFill>
                  <a:schemeClr val="accent2">
                    <a:lumMod val="60000"/>
                    <a:lumOff val="40000"/>
                  </a:schemeClr>
                </a:solidFill>
              </a:rPr>
              <a:t>Effros</a:t>
            </a:r>
            <a:r>
              <a:rPr lang="en-US" sz="1400" kern="0" dirty="0">
                <a:solidFill>
                  <a:schemeClr val="accent2">
                    <a:lumMod val="60000"/>
                    <a:lumOff val="40000"/>
                  </a:schemeClr>
                </a:solidFill>
              </a:rPr>
              <a:t> 2009 ]</a:t>
            </a:r>
          </a:p>
          <a:p>
            <a:r>
              <a:rPr lang="en-US" sz="1400" kern="0" dirty="0">
                <a:solidFill>
                  <a:schemeClr val="accent2">
                    <a:lumMod val="60000"/>
                    <a:lumOff val="40000"/>
                  </a:schemeClr>
                </a:solidFill>
              </a:rPr>
              <a:t>[ Harks and Miller 2011 ]</a:t>
            </a:r>
          </a:p>
          <a:p>
            <a:r>
              <a:rPr lang="en-US" sz="1400" kern="0" dirty="0">
                <a:solidFill>
                  <a:schemeClr val="accent2">
                    <a:lumMod val="60000"/>
                    <a:lumOff val="40000"/>
                  </a:schemeClr>
                </a:solidFill>
              </a:rPr>
              <a:t>[ von </a:t>
            </a:r>
            <a:r>
              <a:rPr lang="en-US" sz="1400" kern="0" dirty="0" err="1">
                <a:solidFill>
                  <a:schemeClr val="accent2">
                    <a:lumMod val="60000"/>
                    <a:lumOff val="40000"/>
                  </a:schemeClr>
                </a:solidFill>
              </a:rPr>
              <a:t>Falkenhausen</a:t>
            </a:r>
            <a:r>
              <a:rPr lang="en-US" sz="1400" kern="0" dirty="0">
                <a:solidFill>
                  <a:schemeClr val="accent2">
                    <a:lumMod val="60000"/>
                    <a:lumOff val="40000"/>
                  </a:schemeClr>
                </a:solidFill>
              </a:rPr>
              <a:t> and Harks 2013 ] [ … ]</a:t>
            </a:r>
          </a:p>
        </p:txBody>
      </p:sp>
      <p:sp>
        <p:nvSpPr>
          <p:cNvPr id="14" name="Content Placeholder 2"/>
          <p:cNvSpPr txBox="1">
            <a:spLocks/>
          </p:cNvSpPr>
          <p:nvPr/>
        </p:nvSpPr>
        <p:spPr>
          <a:xfrm>
            <a:off x="5138107" y="4800600"/>
            <a:ext cx="3437980" cy="875015"/>
          </a:xfrm>
          <a:prstGeom prst="rect">
            <a:avLst/>
          </a:prstGeom>
          <a:ln w="25400">
            <a:solidFill>
              <a:srgbClr val="FFFF00"/>
            </a:solidFill>
          </a:ln>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ctr" eaLnBrk="0" hangingPunct="0">
              <a:buFontTx/>
              <a:buNone/>
            </a:pPr>
            <a:r>
              <a:rPr lang="en-US" kern="0" dirty="0"/>
              <a:t>Applications of</a:t>
            </a:r>
            <a:br>
              <a:rPr lang="en-US" kern="0" dirty="0"/>
            </a:br>
            <a:r>
              <a:rPr lang="en-US" kern="0" dirty="0"/>
              <a:t>cost sharing games</a:t>
            </a:r>
          </a:p>
        </p:txBody>
      </p:sp>
    </p:spTree>
    <p:extLst>
      <p:ext uri="{BB962C8B-B14F-4D97-AF65-F5344CB8AC3E}">
        <p14:creationId xmlns:p14="http://schemas.microsoft.com/office/powerpoint/2010/main" val="1113524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xEl>
                                              <p:pRg st="12" end="1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9" grpId="0"/>
      <p:bldP spid="40" grpId="0"/>
      <p:bldP spid="42" grpId="0"/>
      <p:bldP spid="43"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28600" y="152400"/>
            <a:ext cx="7162800" cy="461665"/>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tabLst/>
            </a:pPr>
            <a:r>
              <a:rPr lang="en-US" sz="2400" b="1" kern="0" dirty="0"/>
              <a:t>Most prior work studies two distribution rules</a:t>
            </a:r>
          </a:p>
        </p:txBody>
      </p:sp>
      <p:cxnSp>
        <p:nvCxnSpPr>
          <p:cNvPr id="3" name="Straight Arrow Connector 2"/>
          <p:cNvCxnSpPr>
            <a:endCxn id="4" idx="0"/>
          </p:cNvCxnSpPr>
          <p:nvPr/>
        </p:nvCxnSpPr>
        <p:spPr bwMode="auto">
          <a:xfrm>
            <a:off x="5924112" y="685800"/>
            <a:ext cx="766053" cy="86535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 name="Rectangle 3"/>
          <p:cNvSpPr/>
          <p:nvPr/>
        </p:nvSpPr>
        <p:spPr>
          <a:xfrm>
            <a:off x="4905061" y="1551158"/>
            <a:ext cx="3570208" cy="658642"/>
          </a:xfrm>
          <a:prstGeom prst="rect">
            <a:avLst/>
          </a:prstGeom>
        </p:spPr>
        <p:txBody>
          <a:bodyPr wrap="none">
            <a:spAutoFit/>
          </a:bodyPr>
          <a:lstStyle/>
          <a:p>
            <a:pPr algn="ctr" eaLnBrk="0" hangingPunct="0">
              <a:spcBef>
                <a:spcPct val="20000"/>
              </a:spcBef>
            </a:pPr>
            <a:r>
              <a:rPr lang="en-US" sz="2000" b="1" u="sng" kern="0" dirty="0"/>
              <a:t>Marginal Contribution</a:t>
            </a:r>
            <a:r>
              <a:rPr lang="en-US" sz="2000" b="1" kern="0" dirty="0"/>
              <a:t> (MC)</a:t>
            </a:r>
          </a:p>
          <a:p>
            <a:pPr algn="ctr" eaLnBrk="0" hangingPunct="0">
              <a:spcBef>
                <a:spcPct val="20000"/>
              </a:spcBef>
            </a:pPr>
            <a:r>
              <a:rPr lang="en-US" sz="1400" kern="0" dirty="0">
                <a:solidFill>
                  <a:schemeClr val="accent2">
                    <a:lumMod val="60000"/>
                    <a:lumOff val="40000"/>
                  </a:schemeClr>
                </a:solidFill>
              </a:rPr>
              <a:t>[ </a:t>
            </a:r>
            <a:r>
              <a:rPr lang="en-US" sz="1400" kern="0" dirty="0" err="1">
                <a:solidFill>
                  <a:schemeClr val="accent2">
                    <a:lumMod val="60000"/>
                    <a:lumOff val="40000"/>
                  </a:schemeClr>
                </a:solidFill>
              </a:rPr>
              <a:t>Wolpert</a:t>
            </a:r>
            <a:r>
              <a:rPr lang="en-US" sz="1400" kern="0" dirty="0">
                <a:solidFill>
                  <a:schemeClr val="accent2">
                    <a:lumMod val="60000"/>
                    <a:lumOff val="40000"/>
                  </a:schemeClr>
                </a:solidFill>
              </a:rPr>
              <a:t> and </a:t>
            </a:r>
            <a:r>
              <a:rPr lang="en-US" sz="1400" kern="0" dirty="0" err="1">
                <a:solidFill>
                  <a:schemeClr val="accent2">
                    <a:lumMod val="60000"/>
                    <a:lumOff val="40000"/>
                  </a:schemeClr>
                </a:solidFill>
              </a:rPr>
              <a:t>Tumer</a:t>
            </a:r>
            <a:r>
              <a:rPr lang="en-US" sz="1400" kern="0" dirty="0">
                <a:solidFill>
                  <a:schemeClr val="accent2">
                    <a:lumMod val="60000"/>
                    <a:lumOff val="40000"/>
                  </a:schemeClr>
                </a:solidFill>
              </a:rPr>
              <a:t> 1999 ]</a:t>
            </a:r>
            <a:endParaRPr lang="en-US" sz="1400" u="sng" kern="0" dirty="0">
              <a:solidFill>
                <a:schemeClr val="accent2">
                  <a:lumMod val="60000"/>
                  <a:lumOff val="40000"/>
                </a:schemeClr>
              </a:solidFill>
            </a:endParaRPr>
          </a:p>
        </p:txBody>
      </p:sp>
      <p:sp>
        <p:nvSpPr>
          <p:cNvPr id="5" name="Rectangle 4"/>
          <p:cNvSpPr/>
          <p:nvPr/>
        </p:nvSpPr>
        <p:spPr>
          <a:xfrm>
            <a:off x="570869" y="2209800"/>
            <a:ext cx="3582663" cy="646331"/>
          </a:xfrm>
          <a:prstGeom prst="rect">
            <a:avLst/>
          </a:prstGeom>
        </p:spPr>
        <p:txBody>
          <a:bodyPr wrap="square">
            <a:spAutoFit/>
          </a:bodyPr>
          <a:lstStyle/>
          <a:p>
            <a:pPr algn="ctr"/>
            <a:r>
              <a:rPr lang="en-US" b="1" kern="0" dirty="0"/>
              <a:t>average marginal contribution over player orderings</a:t>
            </a:r>
            <a:endParaRPr lang="en-US" dirty="0"/>
          </a:p>
        </p:txBody>
      </p:sp>
      <p:sp>
        <p:nvSpPr>
          <p:cNvPr id="45" name="Rectangle 44"/>
          <p:cNvSpPr/>
          <p:nvPr/>
        </p:nvSpPr>
        <p:spPr>
          <a:xfrm>
            <a:off x="1079637" y="1552575"/>
            <a:ext cx="2565126" cy="658642"/>
          </a:xfrm>
          <a:prstGeom prst="rect">
            <a:avLst/>
          </a:prstGeom>
        </p:spPr>
        <p:txBody>
          <a:bodyPr wrap="none">
            <a:spAutoFit/>
          </a:bodyPr>
          <a:lstStyle/>
          <a:p>
            <a:pPr algn="ctr" eaLnBrk="0" hangingPunct="0">
              <a:spcBef>
                <a:spcPct val="20000"/>
              </a:spcBef>
            </a:pPr>
            <a:r>
              <a:rPr lang="en-US" sz="2000" b="1" u="sng" kern="0" dirty="0"/>
              <a:t>Shapley Value</a:t>
            </a:r>
            <a:r>
              <a:rPr lang="en-US" sz="2000" b="1" kern="0" dirty="0"/>
              <a:t> (SV)</a:t>
            </a:r>
          </a:p>
          <a:p>
            <a:pPr algn="ctr" eaLnBrk="0" hangingPunct="0">
              <a:spcBef>
                <a:spcPct val="20000"/>
              </a:spcBef>
            </a:pPr>
            <a:r>
              <a:rPr lang="en-US" sz="1400" kern="0" dirty="0">
                <a:solidFill>
                  <a:schemeClr val="accent2">
                    <a:lumMod val="60000"/>
                    <a:lumOff val="40000"/>
                  </a:schemeClr>
                </a:solidFill>
              </a:rPr>
              <a:t>[ Shapley 1953 ]</a:t>
            </a:r>
            <a:endParaRPr lang="en-US" sz="1400" u="sng" kern="0" dirty="0">
              <a:solidFill>
                <a:schemeClr val="accent2">
                  <a:lumMod val="60000"/>
                  <a:lumOff val="40000"/>
                </a:schemeClr>
              </a:solidFill>
            </a:endParaRPr>
          </a:p>
        </p:txBody>
      </p:sp>
      <p:cxnSp>
        <p:nvCxnSpPr>
          <p:cNvPr id="12" name="Straight Arrow Connector 11"/>
          <p:cNvCxnSpPr>
            <a:endCxn id="45" idx="0"/>
          </p:cNvCxnSpPr>
          <p:nvPr/>
        </p:nvCxnSpPr>
        <p:spPr bwMode="auto">
          <a:xfrm flipH="1">
            <a:off x="2362200" y="685800"/>
            <a:ext cx="3571440" cy="86677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9" name="Rectangle 48"/>
          <p:cNvSpPr/>
          <p:nvPr/>
        </p:nvSpPr>
        <p:spPr>
          <a:xfrm>
            <a:off x="5057776" y="2208430"/>
            <a:ext cx="3264778" cy="646331"/>
          </a:xfrm>
          <a:prstGeom prst="rect">
            <a:avLst/>
          </a:prstGeom>
        </p:spPr>
        <p:txBody>
          <a:bodyPr wrap="square">
            <a:spAutoFit/>
          </a:bodyPr>
          <a:lstStyle/>
          <a:p>
            <a:pPr algn="ctr"/>
            <a:r>
              <a:rPr lang="en-US" b="1" kern="0" dirty="0"/>
              <a:t>externality experienced by all other players</a:t>
            </a:r>
            <a:endParaRPr lang="en-US" dirty="0"/>
          </a:p>
        </p:txBody>
      </p:sp>
      <mc:AlternateContent xmlns:mc="http://schemas.openxmlformats.org/markup-compatibility/2006" xmlns:a14="http://schemas.microsoft.com/office/drawing/2010/main">
        <mc:Choice Requires="a14">
          <p:sp>
            <p:nvSpPr>
              <p:cNvPr id="41" name="TextBox 40"/>
              <p:cNvSpPr txBox="1"/>
              <p:nvPr/>
            </p:nvSpPr>
            <p:spPr>
              <a:xfrm>
                <a:off x="990600" y="2971800"/>
                <a:ext cx="7167939" cy="769441"/>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000" b="1" u="sng" kern="0" dirty="0">
                    <a:solidFill>
                      <a:schemeClr val="accent1"/>
                    </a:solidFill>
                    <a:latin typeface="+mn-lt"/>
                    <a:cs typeface="+mn-cs"/>
                  </a:rPr>
                  <a:t>Extensions:</a:t>
                </a:r>
                <a:r>
                  <a:rPr lang="en-US" sz="2000" b="1" kern="0" dirty="0">
                    <a:latin typeface="+mn-lt"/>
                    <a:cs typeface="+mn-cs"/>
                  </a:rPr>
                  <a:t> weighted and generalized weighted versions</a:t>
                </a:r>
              </a:p>
              <a:p>
                <a:pPr marR="0" algn="ctr" defTabSz="914400" rtl="0" eaLnBrk="0" fontAlgn="base" latinLnBrk="0" hangingPunct="0">
                  <a:lnSpc>
                    <a:spcPct val="100000"/>
                  </a:lnSpc>
                  <a:spcBef>
                    <a:spcPct val="20000"/>
                  </a:spcBef>
                  <a:spcAft>
                    <a:spcPct val="0"/>
                  </a:spcAft>
                  <a:buClrTx/>
                  <a:buSzTx/>
                  <a:buFontTx/>
                  <a:buNone/>
                  <a:tabLst/>
                </a:pPr>
                <a:r>
                  <a:rPr lang="en-US" sz="2000" b="1" kern="0" dirty="0">
                    <a:latin typeface="+mn-lt"/>
                    <a:cs typeface="+mn-cs"/>
                  </a:rPr>
                  <a:t>parameterized by “weight system” </a:t>
                </a:r>
                <a14:m>
                  <m:oMath xmlns:m="http://schemas.openxmlformats.org/officeDocument/2006/math">
                    <m:r>
                      <a:rPr lang="en-US" sz="2000" b="1" i="1" kern="0" smtClean="0">
                        <a:solidFill>
                          <a:schemeClr val="accent2"/>
                        </a:solidFill>
                        <a:latin typeface="Cambria Math" panose="02040503050406030204" pitchFamily="18" charset="0"/>
                        <a:cs typeface="+mn-cs"/>
                      </a:rPr>
                      <m:t>𝝎</m:t>
                    </m:r>
                  </m:oMath>
                </a14:m>
                <a:endParaRPr lang="en-US" sz="2000" b="1" kern="0" dirty="0">
                  <a:latin typeface="+mn-lt"/>
                  <a:cs typeface="+mn-cs"/>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990600" y="2971800"/>
                <a:ext cx="7167939" cy="769441"/>
              </a:xfrm>
              <a:prstGeom prst="rect">
                <a:avLst/>
              </a:prstGeom>
              <a:blipFill rotWithShape="0">
                <a:blip r:embed="rId3"/>
                <a:stretch>
                  <a:fillRect l="-596" t="-4762" r="-596" b="-12698"/>
                </a:stretch>
              </a:blipFill>
            </p:spPr>
            <p:txBody>
              <a:bodyPr/>
              <a:lstStyle/>
              <a:p>
                <a:r>
                  <a:rPr lang="en-US">
                    <a:noFill/>
                  </a:rPr>
                  <a:t> </a:t>
                </a:r>
              </a:p>
            </p:txBody>
          </p:sp>
        </mc:Fallback>
      </mc:AlternateContent>
    </p:spTree>
    <p:extLst>
      <p:ext uri="{BB962C8B-B14F-4D97-AF65-F5344CB8AC3E}">
        <p14:creationId xmlns:p14="http://schemas.microsoft.com/office/powerpoint/2010/main" val="8817405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45" grpId="0"/>
      <p:bldP spid="49"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28600" y="152400"/>
            <a:ext cx="7162800" cy="461665"/>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tabLst/>
            </a:pPr>
            <a:r>
              <a:rPr lang="en-US" sz="2400" b="1" kern="0" dirty="0"/>
              <a:t>Most prior work studies two distribution rules</a:t>
            </a:r>
          </a:p>
        </p:txBody>
      </p:sp>
      <p:cxnSp>
        <p:nvCxnSpPr>
          <p:cNvPr id="3" name="Straight Arrow Connector 2"/>
          <p:cNvCxnSpPr>
            <a:endCxn id="4" idx="0"/>
          </p:cNvCxnSpPr>
          <p:nvPr/>
        </p:nvCxnSpPr>
        <p:spPr bwMode="auto">
          <a:xfrm>
            <a:off x="5924112" y="685800"/>
            <a:ext cx="766054" cy="86535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 name="Rectangle 3"/>
          <p:cNvSpPr/>
          <p:nvPr/>
        </p:nvSpPr>
        <p:spPr>
          <a:xfrm>
            <a:off x="4772012" y="1551158"/>
            <a:ext cx="3836307" cy="658642"/>
          </a:xfrm>
          <a:prstGeom prst="rect">
            <a:avLst/>
          </a:prstGeom>
        </p:spPr>
        <p:txBody>
          <a:bodyPr wrap="none">
            <a:spAutoFit/>
          </a:bodyPr>
          <a:lstStyle/>
          <a:p>
            <a:pPr algn="ctr" eaLnBrk="0" hangingPunct="0">
              <a:spcBef>
                <a:spcPct val="20000"/>
              </a:spcBef>
            </a:pPr>
            <a:r>
              <a:rPr lang="en-US" sz="2000" b="1" u="sng" kern="0" dirty="0"/>
              <a:t>Marginal Contributions</a:t>
            </a:r>
            <a:r>
              <a:rPr lang="en-US" sz="2000" b="1" kern="0" dirty="0"/>
              <a:t> (MC+)</a:t>
            </a:r>
          </a:p>
          <a:p>
            <a:pPr algn="ctr" eaLnBrk="0" hangingPunct="0">
              <a:spcBef>
                <a:spcPct val="20000"/>
              </a:spcBef>
            </a:pPr>
            <a:r>
              <a:rPr lang="en-US" sz="1400" kern="0" dirty="0">
                <a:solidFill>
                  <a:schemeClr val="accent2">
                    <a:lumMod val="60000"/>
                    <a:lumOff val="40000"/>
                  </a:schemeClr>
                </a:solidFill>
              </a:rPr>
              <a:t>[ </a:t>
            </a:r>
            <a:r>
              <a:rPr lang="en-US" sz="1400" kern="0" dirty="0" err="1">
                <a:solidFill>
                  <a:schemeClr val="accent2">
                    <a:lumMod val="60000"/>
                    <a:lumOff val="40000"/>
                  </a:schemeClr>
                </a:solidFill>
              </a:rPr>
              <a:t>Wolpert</a:t>
            </a:r>
            <a:r>
              <a:rPr lang="en-US" sz="1400" kern="0" dirty="0">
                <a:solidFill>
                  <a:schemeClr val="accent2">
                    <a:lumMod val="60000"/>
                    <a:lumOff val="40000"/>
                  </a:schemeClr>
                </a:solidFill>
              </a:rPr>
              <a:t> and </a:t>
            </a:r>
            <a:r>
              <a:rPr lang="en-US" sz="1400" kern="0" dirty="0" err="1">
                <a:solidFill>
                  <a:schemeClr val="accent2">
                    <a:lumMod val="60000"/>
                    <a:lumOff val="40000"/>
                  </a:schemeClr>
                </a:solidFill>
              </a:rPr>
              <a:t>Tumer</a:t>
            </a:r>
            <a:r>
              <a:rPr lang="en-US" sz="1400" kern="0" dirty="0">
                <a:solidFill>
                  <a:schemeClr val="accent2">
                    <a:lumMod val="60000"/>
                    <a:lumOff val="40000"/>
                  </a:schemeClr>
                </a:solidFill>
              </a:rPr>
              <a:t> 1999 ]</a:t>
            </a:r>
            <a:endParaRPr lang="en-US" sz="1400" u="sng" kern="0" dirty="0">
              <a:solidFill>
                <a:schemeClr val="accent2">
                  <a:lumMod val="60000"/>
                  <a:lumOff val="40000"/>
                </a:schemeClr>
              </a:solidFill>
            </a:endParaRPr>
          </a:p>
        </p:txBody>
      </p:sp>
      <p:sp>
        <p:nvSpPr>
          <p:cNvPr id="5" name="Rectangle 4"/>
          <p:cNvSpPr/>
          <p:nvPr/>
        </p:nvSpPr>
        <p:spPr>
          <a:xfrm>
            <a:off x="570869" y="2209800"/>
            <a:ext cx="3582663" cy="646331"/>
          </a:xfrm>
          <a:prstGeom prst="rect">
            <a:avLst/>
          </a:prstGeom>
        </p:spPr>
        <p:txBody>
          <a:bodyPr wrap="square">
            <a:spAutoFit/>
          </a:bodyPr>
          <a:lstStyle/>
          <a:p>
            <a:pPr algn="ctr"/>
            <a:r>
              <a:rPr lang="en-US" b="1" kern="0" dirty="0"/>
              <a:t>average marginal contribution over player orderings</a:t>
            </a:r>
            <a:endParaRPr lang="en-US" dirty="0"/>
          </a:p>
        </p:txBody>
      </p:sp>
      <p:sp>
        <p:nvSpPr>
          <p:cNvPr id="45" name="Rectangle 44"/>
          <p:cNvSpPr/>
          <p:nvPr/>
        </p:nvSpPr>
        <p:spPr>
          <a:xfrm>
            <a:off x="946588" y="1552575"/>
            <a:ext cx="2831224" cy="658642"/>
          </a:xfrm>
          <a:prstGeom prst="rect">
            <a:avLst/>
          </a:prstGeom>
        </p:spPr>
        <p:txBody>
          <a:bodyPr wrap="none">
            <a:spAutoFit/>
          </a:bodyPr>
          <a:lstStyle/>
          <a:p>
            <a:pPr algn="ctr" eaLnBrk="0" hangingPunct="0">
              <a:spcBef>
                <a:spcPct val="20000"/>
              </a:spcBef>
            </a:pPr>
            <a:r>
              <a:rPr lang="en-US" sz="2000" b="1" u="sng" kern="0" dirty="0"/>
              <a:t>Shapley Values</a:t>
            </a:r>
            <a:r>
              <a:rPr lang="en-US" sz="2000" b="1" kern="0" dirty="0"/>
              <a:t> (SV+)</a:t>
            </a:r>
          </a:p>
          <a:p>
            <a:pPr algn="ctr" eaLnBrk="0" hangingPunct="0">
              <a:spcBef>
                <a:spcPct val="20000"/>
              </a:spcBef>
            </a:pPr>
            <a:r>
              <a:rPr lang="en-US" sz="1400" kern="0" dirty="0">
                <a:solidFill>
                  <a:schemeClr val="accent2">
                    <a:lumMod val="60000"/>
                    <a:lumOff val="40000"/>
                  </a:schemeClr>
                </a:solidFill>
              </a:rPr>
              <a:t>[ Shapley 1953 ]</a:t>
            </a:r>
            <a:endParaRPr lang="en-US" sz="1400" u="sng" kern="0" dirty="0">
              <a:solidFill>
                <a:schemeClr val="accent2">
                  <a:lumMod val="60000"/>
                  <a:lumOff val="40000"/>
                </a:schemeClr>
              </a:solidFill>
            </a:endParaRPr>
          </a:p>
        </p:txBody>
      </p:sp>
      <p:cxnSp>
        <p:nvCxnSpPr>
          <p:cNvPr id="12" name="Straight Arrow Connector 11"/>
          <p:cNvCxnSpPr>
            <a:endCxn id="45" idx="0"/>
          </p:cNvCxnSpPr>
          <p:nvPr/>
        </p:nvCxnSpPr>
        <p:spPr bwMode="auto">
          <a:xfrm flipH="1">
            <a:off x="2362200" y="685800"/>
            <a:ext cx="3571440" cy="866775"/>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9" name="Rectangle 48"/>
          <p:cNvSpPr/>
          <p:nvPr/>
        </p:nvSpPr>
        <p:spPr>
          <a:xfrm>
            <a:off x="5057776" y="2208430"/>
            <a:ext cx="3264778" cy="646331"/>
          </a:xfrm>
          <a:prstGeom prst="rect">
            <a:avLst/>
          </a:prstGeom>
        </p:spPr>
        <p:txBody>
          <a:bodyPr wrap="square">
            <a:spAutoFit/>
          </a:bodyPr>
          <a:lstStyle/>
          <a:p>
            <a:pPr algn="ctr"/>
            <a:r>
              <a:rPr lang="en-US" b="1" kern="0" dirty="0"/>
              <a:t>externality experienced by all other players</a:t>
            </a:r>
            <a:endParaRPr lang="en-US" dirty="0"/>
          </a:p>
        </p:txBody>
      </p:sp>
      <mc:AlternateContent xmlns:mc="http://schemas.openxmlformats.org/markup-compatibility/2006" xmlns:a14="http://schemas.microsoft.com/office/drawing/2010/main">
        <mc:Choice Requires="a14">
          <p:sp>
            <p:nvSpPr>
              <p:cNvPr id="40" name="TextBox 39"/>
              <p:cNvSpPr txBox="1"/>
              <p:nvPr/>
            </p:nvSpPr>
            <p:spPr>
              <a:xfrm>
                <a:off x="990600" y="2971800"/>
                <a:ext cx="7167939" cy="769441"/>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000" b="1" u="sng" kern="0" dirty="0">
                    <a:solidFill>
                      <a:schemeClr val="accent1"/>
                    </a:solidFill>
                    <a:latin typeface="+mn-lt"/>
                    <a:cs typeface="+mn-cs"/>
                  </a:rPr>
                  <a:t>Extensions:</a:t>
                </a:r>
                <a:r>
                  <a:rPr lang="en-US" sz="2000" b="1" kern="0" dirty="0">
                    <a:latin typeface="+mn-lt"/>
                    <a:cs typeface="+mn-cs"/>
                  </a:rPr>
                  <a:t> weighted and generalized weighted versions</a:t>
                </a:r>
              </a:p>
              <a:p>
                <a:pPr marR="0" algn="ctr" defTabSz="914400" rtl="0" eaLnBrk="0" fontAlgn="base" latinLnBrk="0" hangingPunct="0">
                  <a:lnSpc>
                    <a:spcPct val="100000"/>
                  </a:lnSpc>
                  <a:spcBef>
                    <a:spcPct val="20000"/>
                  </a:spcBef>
                  <a:spcAft>
                    <a:spcPct val="0"/>
                  </a:spcAft>
                  <a:buClrTx/>
                  <a:buSzTx/>
                  <a:buFontTx/>
                  <a:buNone/>
                  <a:tabLst/>
                </a:pPr>
                <a:r>
                  <a:rPr lang="en-US" sz="2000" b="1" kern="0" dirty="0">
                    <a:latin typeface="+mn-lt"/>
                    <a:cs typeface="+mn-cs"/>
                  </a:rPr>
                  <a:t>parameterized by “weight system” </a:t>
                </a:r>
                <a14:m>
                  <m:oMath xmlns:m="http://schemas.openxmlformats.org/officeDocument/2006/math">
                    <m:r>
                      <a:rPr lang="en-US" sz="2000" b="1" i="1" kern="0" smtClean="0">
                        <a:solidFill>
                          <a:schemeClr val="accent2"/>
                        </a:solidFill>
                        <a:latin typeface="Cambria Math" panose="02040503050406030204" pitchFamily="18" charset="0"/>
                        <a:cs typeface="+mn-cs"/>
                      </a:rPr>
                      <m:t>𝝎</m:t>
                    </m:r>
                  </m:oMath>
                </a14:m>
                <a:endParaRPr lang="en-US" sz="2000" b="1" kern="0" dirty="0">
                  <a:latin typeface="+mn-lt"/>
                  <a:cs typeface="+mn-cs"/>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990600" y="2971800"/>
                <a:ext cx="7167939" cy="769441"/>
              </a:xfrm>
              <a:prstGeom prst="rect">
                <a:avLst/>
              </a:prstGeom>
              <a:blipFill rotWithShape="0">
                <a:blip r:embed="rId3"/>
                <a:stretch>
                  <a:fillRect l="-596" t="-4762" r="-596" b="-12698"/>
                </a:stretch>
              </a:blipFill>
            </p:spPr>
            <p:txBody>
              <a:bodyPr/>
              <a:lstStyle/>
              <a:p>
                <a:r>
                  <a:rPr lang="en-US">
                    <a:noFill/>
                  </a:rPr>
                  <a:t> </a:t>
                </a:r>
              </a:p>
            </p:txBody>
          </p:sp>
        </mc:Fallback>
      </mc:AlternateContent>
      <p:sp>
        <p:nvSpPr>
          <p:cNvPr id="2" name="TextBox 1"/>
          <p:cNvSpPr txBox="1"/>
          <p:nvPr/>
        </p:nvSpPr>
        <p:spPr>
          <a:xfrm>
            <a:off x="2015214" y="3962400"/>
            <a:ext cx="5118710"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tx2"/>
                </a:solidFill>
                <a:latin typeface="+mn-lt"/>
                <a:cs typeface="+mn-cs"/>
              </a:rPr>
              <a:t>Both guarantee PNE in all games!</a:t>
            </a:r>
          </a:p>
        </p:txBody>
      </p:sp>
      <p:sp>
        <p:nvSpPr>
          <p:cNvPr id="11" name="Rounded Rectangle 10"/>
          <p:cNvSpPr/>
          <p:nvPr/>
        </p:nvSpPr>
        <p:spPr bwMode="auto">
          <a:xfrm>
            <a:off x="589921" y="4025230"/>
            <a:ext cx="8148119" cy="384721"/>
          </a:xfrm>
          <a:prstGeom prst="roundRect">
            <a:avLst/>
          </a:prstGeom>
          <a:noFill/>
          <a:ln w="28575" cap="flat" cmpd="sng" algn="ctr">
            <a:solidFill>
              <a:schemeClr val="accent6"/>
            </a:solidFill>
            <a:prstDash val="solid"/>
            <a:round/>
            <a:headEnd type="none" w="med" len="med"/>
            <a:tailEnd type="arrow" w="lg" len="lg"/>
          </a:ln>
          <a:effectLst/>
        </p:spPr>
        <p:txBody>
          <a:bodyPr rtlCol="0" anchor="ctr"/>
          <a:lstStyle/>
          <a:p>
            <a:pPr algn="ctr"/>
            <a:endParaRPr lang="en-US"/>
          </a:p>
        </p:txBody>
      </p:sp>
      <p:sp>
        <p:nvSpPr>
          <p:cNvPr id="13" name="TextBox 12"/>
          <p:cNvSpPr txBox="1"/>
          <p:nvPr/>
        </p:nvSpPr>
        <p:spPr>
          <a:xfrm>
            <a:off x="1066800" y="4514726"/>
            <a:ext cx="7391400" cy="461665"/>
          </a:xfrm>
          <a:prstGeom prst="rect">
            <a:avLst/>
          </a:prstGeom>
        </p:spPr>
        <p:txBody>
          <a:bodyPr wrap="square" rtlCol="0">
            <a:spAutoFit/>
          </a:bodyPr>
          <a:lstStyle/>
          <a:p>
            <a:pPr marR="0" defTabSz="914400" rtl="0" eaLnBrk="0" fontAlgn="base" latinLnBrk="0" hangingPunct="0">
              <a:lnSpc>
                <a:spcPct val="100000"/>
              </a:lnSpc>
              <a:spcBef>
                <a:spcPct val="20000"/>
              </a:spcBef>
              <a:spcAft>
                <a:spcPct val="0"/>
              </a:spcAft>
              <a:buClrTx/>
              <a:buSzTx/>
              <a:buFontTx/>
              <a:buNone/>
              <a:tabLst/>
            </a:pPr>
            <a:r>
              <a:rPr lang="en-US" sz="2400" b="1" u="sng" kern="0" dirty="0">
                <a:solidFill>
                  <a:schemeClr val="accent6"/>
                </a:solidFill>
                <a:latin typeface="+mn-lt"/>
                <a:cs typeface="+mn-cs"/>
              </a:rPr>
              <a:t>Question:</a:t>
            </a:r>
            <a:r>
              <a:rPr lang="en-US" sz="2400" b="1" kern="0" dirty="0">
                <a:latin typeface="+mn-lt"/>
                <a:cs typeface="+mn-cs"/>
              </a:rPr>
              <a:t> Are there other such distribution rules?</a:t>
            </a:r>
          </a:p>
        </p:txBody>
      </p:sp>
      <p:sp>
        <p:nvSpPr>
          <p:cNvPr id="14" name="TextBox 13"/>
          <p:cNvSpPr txBox="1"/>
          <p:nvPr/>
        </p:nvSpPr>
        <p:spPr>
          <a:xfrm>
            <a:off x="1066800" y="4895726"/>
            <a:ext cx="7391400" cy="830997"/>
          </a:xfrm>
          <a:prstGeom prst="rect">
            <a:avLst/>
          </a:prstGeom>
        </p:spPr>
        <p:txBody>
          <a:bodyPr wrap="square" rtlCol="0">
            <a:spAutoFit/>
          </a:bodyPr>
          <a:lstStyle/>
          <a:p>
            <a:pPr marR="0" defTabSz="914400" rtl="0" eaLnBrk="0" fontAlgn="base" latinLnBrk="0" hangingPunct="0">
              <a:lnSpc>
                <a:spcPct val="100000"/>
              </a:lnSpc>
              <a:spcBef>
                <a:spcPct val="20000"/>
              </a:spcBef>
              <a:spcAft>
                <a:spcPct val="0"/>
              </a:spcAft>
              <a:buClrTx/>
              <a:buSzTx/>
              <a:buFontTx/>
              <a:buNone/>
              <a:tabLst/>
            </a:pPr>
            <a:r>
              <a:rPr lang="en-US" sz="2400" b="1" u="sng" kern="0" dirty="0">
                <a:solidFill>
                  <a:schemeClr val="accent6"/>
                </a:solidFill>
                <a:latin typeface="+mn-lt"/>
                <a:cs typeface="+mn-cs"/>
              </a:rPr>
              <a:t>Short answer:</a:t>
            </a:r>
            <a:r>
              <a:rPr lang="en-US" sz="2400" b="1" kern="0" dirty="0">
                <a:latin typeface="+mn-lt"/>
                <a:cs typeface="+mn-cs"/>
              </a:rPr>
              <a:t> NO!</a:t>
            </a:r>
            <a:br>
              <a:rPr lang="en-US" sz="2400" b="1" kern="0" dirty="0">
                <a:latin typeface="+mn-lt"/>
                <a:cs typeface="+mn-cs"/>
              </a:rPr>
            </a:br>
            <a:r>
              <a:rPr lang="en-US" sz="2400" b="1" kern="0" dirty="0"/>
              <a:t>		   </a:t>
            </a:r>
            <a:r>
              <a:rPr lang="en-US" sz="2400" b="1" kern="0" dirty="0" smtClean="0"/>
              <a:t>(for any</a:t>
            </a:r>
            <a:r>
              <a:rPr lang="en-US" sz="2400" b="1" kern="0" dirty="0" smtClean="0">
                <a:latin typeface="+mn-lt"/>
                <a:cs typeface="+mn-cs"/>
              </a:rPr>
              <a:t> cost functions)</a:t>
            </a:r>
            <a:endParaRPr lang="en-US" sz="2400" b="1" kern="0" dirty="0">
              <a:latin typeface="+mn-lt"/>
              <a:cs typeface="+mn-cs"/>
            </a:endParaRPr>
          </a:p>
        </p:txBody>
      </p:sp>
      <p:sp>
        <p:nvSpPr>
          <p:cNvPr id="15" name="Freeform 14"/>
          <p:cNvSpPr/>
          <p:nvPr/>
        </p:nvSpPr>
        <p:spPr bwMode="auto">
          <a:xfrm>
            <a:off x="728366" y="4409950"/>
            <a:ext cx="347959" cy="335607"/>
          </a:xfrm>
          <a:custGeom>
            <a:avLst/>
            <a:gdLst>
              <a:gd name="connsiteX0" fmla="*/ 90784 w 347959"/>
              <a:gd name="connsiteY0" fmla="*/ 0 h 323850"/>
              <a:gd name="connsiteX1" fmla="*/ 14584 w 347959"/>
              <a:gd name="connsiteY1" fmla="*/ 247650 h 323850"/>
              <a:gd name="connsiteX2" fmla="*/ 347959 w 347959"/>
              <a:gd name="connsiteY2" fmla="*/ 323850 h 323850"/>
            </a:gdLst>
            <a:ahLst/>
            <a:cxnLst>
              <a:cxn ang="0">
                <a:pos x="connsiteX0" y="connsiteY0"/>
              </a:cxn>
              <a:cxn ang="0">
                <a:pos x="connsiteX1" y="connsiteY1"/>
              </a:cxn>
              <a:cxn ang="0">
                <a:pos x="connsiteX2" y="connsiteY2"/>
              </a:cxn>
            </a:cxnLst>
            <a:rect l="l" t="t" r="r" b="b"/>
            <a:pathLst>
              <a:path w="347959" h="323850">
                <a:moveTo>
                  <a:pt x="90784" y="0"/>
                </a:moveTo>
                <a:cubicBezTo>
                  <a:pt x="31253" y="96837"/>
                  <a:pt x="-28278" y="193675"/>
                  <a:pt x="14584" y="247650"/>
                </a:cubicBezTo>
                <a:cubicBezTo>
                  <a:pt x="57446" y="301625"/>
                  <a:pt x="202702" y="312737"/>
                  <a:pt x="347959" y="323850"/>
                </a:cubicBezTo>
              </a:path>
            </a:pathLst>
          </a:custGeom>
          <a:noFill/>
          <a:ln w="28575" cap="flat" cmpd="sng" algn="ctr">
            <a:solidFill>
              <a:schemeClr val="accent6"/>
            </a:solidFill>
            <a:prstDash val="solid"/>
            <a:round/>
            <a:headEnd type="none" w="med" len="med"/>
            <a:tailEnd type="arrow" w="lg" len="lg"/>
          </a:ln>
          <a:effectLst/>
        </p:spPr>
        <p:txBody>
          <a:bodyPr rtlCol="0" anchor="ctr"/>
          <a:lstStyle/>
          <a:p>
            <a:pPr algn="ctr"/>
            <a:endParaRPr lang="en-US"/>
          </a:p>
        </p:txBody>
      </p:sp>
    </p:spTree>
    <p:extLst>
      <p:ext uri="{BB962C8B-B14F-4D97-AF65-F5344CB8AC3E}">
        <p14:creationId xmlns:p14="http://schemas.microsoft.com/office/powerpoint/2010/main" val="35885519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3"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Oval 129"/>
          <p:cNvSpPr>
            <a:spLocks noChangeAspect="1"/>
          </p:cNvSpPr>
          <p:nvPr/>
        </p:nvSpPr>
        <p:spPr bwMode="auto">
          <a:xfrm>
            <a:off x="4954117" y="715172"/>
            <a:ext cx="3605155" cy="2155707"/>
          </a:xfrm>
          <a:prstGeom prst="ellipse">
            <a:avLst/>
          </a:prstGeom>
          <a:noFill/>
          <a:ln w="28575" cap="flat" cmpd="sng" algn="ctr">
            <a:solidFill>
              <a:schemeClr val="tx2"/>
            </a:solidFill>
            <a:prstDash val="sysDash"/>
            <a:round/>
            <a:headEnd type="none" w="med" len="med"/>
            <a:tailEnd type="arrow" w="lg" len="lg"/>
          </a:ln>
          <a:effectLst/>
        </p:spPr>
        <p:txBody>
          <a:bodyPr rtlCol="0" anchor="ctr"/>
          <a:lstStyle/>
          <a:p>
            <a:pPr algn="ctr"/>
            <a:endParaRPr lang="en-US"/>
          </a:p>
        </p:txBody>
      </p:sp>
      <p:sp>
        <p:nvSpPr>
          <p:cNvPr id="131" name="Rectangle 130"/>
          <p:cNvSpPr/>
          <p:nvPr/>
        </p:nvSpPr>
        <p:spPr bwMode="auto">
          <a:xfrm rot="852918">
            <a:off x="4886556" y="457200"/>
            <a:ext cx="1334295" cy="2231695"/>
          </a:xfrm>
          <a:prstGeom prst="rect">
            <a:avLst/>
          </a:prstGeom>
          <a:solidFill>
            <a:schemeClr val="bg1"/>
          </a:solidFill>
          <a:ln w="63500" cap="flat" cmpd="sng" algn="ctr">
            <a:solidFill>
              <a:schemeClr val="bg1"/>
            </a:solidFill>
            <a:prstDash val="solid"/>
            <a:round/>
            <a:headEnd type="none" w="med" len="med"/>
            <a:tailEnd type="arrow" w="lg" len="lg"/>
          </a:ln>
          <a:effectLst/>
        </p:spPr>
        <p:txBody>
          <a:bodyPr rtlCol="0" anchor="ctr"/>
          <a:lstStyle/>
          <a:p>
            <a:pPr algn="ctr"/>
            <a:endParaRPr lang="en-US"/>
          </a:p>
        </p:txBody>
      </p:sp>
      <p:cxnSp>
        <p:nvCxnSpPr>
          <p:cNvPr id="132" name="Straight Connector 131"/>
          <p:cNvCxnSpPr/>
          <p:nvPr/>
        </p:nvCxnSpPr>
        <p:spPr bwMode="auto">
          <a:xfrm flipH="1">
            <a:off x="5977331" y="712012"/>
            <a:ext cx="523435" cy="2096440"/>
          </a:xfrm>
          <a:prstGeom prst="line">
            <a:avLst/>
          </a:prstGeom>
          <a:solidFill>
            <a:schemeClr val="accent1"/>
          </a:solidFill>
          <a:ln w="28575" cap="flat" cmpd="sng" algn="ctr">
            <a:solidFill>
              <a:schemeClr val="tx2"/>
            </a:solidFill>
            <a:prstDash val="sysDash"/>
            <a:round/>
            <a:headEnd type="none" w="med" len="med"/>
            <a:tailEnd type="none" w="med" len="med"/>
          </a:ln>
          <a:effectLst/>
        </p:spPr>
      </p:cxnSp>
      <p:grpSp>
        <p:nvGrpSpPr>
          <p:cNvPr id="2" name="Group 1"/>
          <p:cNvGrpSpPr/>
          <p:nvPr/>
        </p:nvGrpSpPr>
        <p:grpSpPr>
          <a:xfrm>
            <a:off x="4840572" y="520402"/>
            <a:ext cx="3794900" cy="2458261"/>
            <a:chOff x="4840572" y="520402"/>
            <a:chExt cx="3794900" cy="2458261"/>
          </a:xfrm>
        </p:grpSpPr>
        <p:grpSp>
          <p:nvGrpSpPr>
            <p:cNvPr id="133" name="Group 132"/>
            <p:cNvGrpSpPr/>
            <p:nvPr/>
          </p:nvGrpSpPr>
          <p:grpSpPr>
            <a:xfrm>
              <a:off x="4840572" y="520402"/>
              <a:ext cx="3794900" cy="2458261"/>
              <a:chOff x="375138" y="2409092"/>
              <a:chExt cx="3794900" cy="2458261"/>
            </a:xfrm>
          </p:grpSpPr>
          <p:sp>
            <p:nvSpPr>
              <p:cNvPr id="135" name="TextBox 134"/>
              <p:cNvSpPr txBox="1"/>
              <p:nvPr/>
            </p:nvSpPr>
            <p:spPr>
              <a:xfrm>
                <a:off x="383485" y="3005466"/>
                <a:ext cx="1365838"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6"/>
                    </a:solidFill>
                  </a:rPr>
                  <a:t>don‘t guarantee PNE in all games</a:t>
                </a:r>
              </a:p>
            </p:txBody>
          </p:sp>
          <p:sp>
            <p:nvSpPr>
              <p:cNvPr id="136" name="TextBox 135"/>
              <p:cNvSpPr txBox="1"/>
              <p:nvPr/>
            </p:nvSpPr>
            <p:spPr>
              <a:xfrm>
                <a:off x="1966000" y="2733753"/>
                <a:ext cx="1365838" cy="923330"/>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2"/>
                    </a:solidFill>
                  </a:rPr>
                  <a:t>guarantee PNE in all games</a:t>
                </a:r>
              </a:p>
            </p:txBody>
          </p:sp>
          <p:sp>
            <p:nvSpPr>
              <p:cNvPr id="137" name="Oval 136"/>
              <p:cNvSpPr/>
              <p:nvPr/>
            </p:nvSpPr>
            <p:spPr bwMode="auto">
              <a:xfrm>
                <a:off x="375138" y="2556718"/>
                <a:ext cx="3794900" cy="2269165"/>
              </a:xfrm>
              <a:prstGeom prst="ellipse">
                <a:avLst/>
              </a:prstGeom>
              <a:noFill/>
              <a:ln w="28575"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138" name="Straight Connector 137"/>
              <p:cNvCxnSpPr/>
              <p:nvPr/>
            </p:nvCxnSpPr>
            <p:spPr bwMode="auto">
              <a:xfrm flipH="1">
                <a:off x="1399217" y="2409092"/>
                <a:ext cx="606636" cy="2458261"/>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grpSp>
        <p:sp>
          <p:nvSpPr>
            <p:cNvPr id="134" name="TextBox 133"/>
            <p:cNvSpPr txBox="1"/>
            <p:nvPr/>
          </p:nvSpPr>
          <p:spPr>
            <a:xfrm>
              <a:off x="6613446" y="1951188"/>
              <a:ext cx="999654" cy="52322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800" b="1" kern="0" dirty="0">
                  <a:latin typeface="+mn-lt"/>
                  <a:cs typeface="+mn-cs"/>
                </a:rPr>
                <a:t>SV+</a:t>
              </a:r>
            </a:p>
          </p:txBody>
        </p:sp>
      </p:grpSp>
      <p:sp>
        <p:nvSpPr>
          <p:cNvPr id="111" name="Oval 110"/>
          <p:cNvSpPr>
            <a:spLocks noChangeAspect="1"/>
          </p:cNvSpPr>
          <p:nvPr/>
        </p:nvSpPr>
        <p:spPr bwMode="auto">
          <a:xfrm>
            <a:off x="4954117" y="4213509"/>
            <a:ext cx="3605155" cy="2155707"/>
          </a:xfrm>
          <a:prstGeom prst="ellipse">
            <a:avLst/>
          </a:prstGeom>
          <a:noFill/>
          <a:ln w="28575" cap="flat" cmpd="sng" algn="ctr">
            <a:solidFill>
              <a:schemeClr val="tx2"/>
            </a:solidFill>
            <a:prstDash val="sysDash"/>
            <a:round/>
            <a:headEnd type="none" w="med" len="med"/>
            <a:tailEnd type="arrow" w="lg" len="lg"/>
          </a:ln>
          <a:effectLst/>
        </p:spPr>
        <p:txBody>
          <a:bodyPr rtlCol="0" anchor="ctr"/>
          <a:lstStyle/>
          <a:p>
            <a:pPr algn="ctr"/>
            <a:endParaRPr lang="en-US"/>
          </a:p>
        </p:txBody>
      </p:sp>
      <p:sp>
        <p:nvSpPr>
          <p:cNvPr id="112" name="Rectangle 111"/>
          <p:cNvSpPr/>
          <p:nvPr/>
        </p:nvSpPr>
        <p:spPr bwMode="auto">
          <a:xfrm rot="852918">
            <a:off x="4886556" y="3955537"/>
            <a:ext cx="1334295" cy="2231695"/>
          </a:xfrm>
          <a:prstGeom prst="rect">
            <a:avLst/>
          </a:prstGeom>
          <a:solidFill>
            <a:schemeClr val="bg1"/>
          </a:solidFill>
          <a:ln w="63500" cap="flat" cmpd="sng" algn="ctr">
            <a:solidFill>
              <a:schemeClr val="bg1"/>
            </a:solidFill>
            <a:prstDash val="solid"/>
            <a:round/>
            <a:headEnd type="none" w="med" len="med"/>
            <a:tailEnd type="arrow" w="lg" len="lg"/>
          </a:ln>
          <a:effectLst/>
        </p:spPr>
        <p:txBody>
          <a:bodyPr rtlCol="0" anchor="ctr"/>
          <a:lstStyle/>
          <a:p>
            <a:pPr algn="ctr"/>
            <a:endParaRPr lang="en-US"/>
          </a:p>
        </p:txBody>
      </p:sp>
      <p:cxnSp>
        <p:nvCxnSpPr>
          <p:cNvPr id="113" name="Straight Connector 112"/>
          <p:cNvCxnSpPr/>
          <p:nvPr/>
        </p:nvCxnSpPr>
        <p:spPr bwMode="auto">
          <a:xfrm flipH="1">
            <a:off x="5977331" y="4210349"/>
            <a:ext cx="523435" cy="2096440"/>
          </a:xfrm>
          <a:prstGeom prst="line">
            <a:avLst/>
          </a:prstGeom>
          <a:solidFill>
            <a:schemeClr val="accent1"/>
          </a:solidFill>
          <a:ln w="28575" cap="flat" cmpd="sng" algn="ctr">
            <a:solidFill>
              <a:schemeClr val="tx2"/>
            </a:solidFill>
            <a:prstDash val="sysDash"/>
            <a:round/>
            <a:headEnd type="none" w="med" len="med"/>
            <a:tailEnd type="none" w="med" len="med"/>
          </a:ln>
          <a:effectLst/>
        </p:spPr>
      </p:cxnSp>
      <p:grpSp>
        <p:nvGrpSpPr>
          <p:cNvPr id="3" name="Group 2"/>
          <p:cNvGrpSpPr/>
          <p:nvPr/>
        </p:nvGrpSpPr>
        <p:grpSpPr>
          <a:xfrm>
            <a:off x="4840572" y="4018739"/>
            <a:ext cx="3794900" cy="2458261"/>
            <a:chOff x="4840572" y="4018739"/>
            <a:chExt cx="3794900" cy="2458261"/>
          </a:xfrm>
        </p:grpSpPr>
        <p:grpSp>
          <p:nvGrpSpPr>
            <p:cNvPr id="114" name="Group 113"/>
            <p:cNvGrpSpPr/>
            <p:nvPr/>
          </p:nvGrpSpPr>
          <p:grpSpPr>
            <a:xfrm>
              <a:off x="4840572" y="4018739"/>
              <a:ext cx="3794900" cy="2458261"/>
              <a:chOff x="375138" y="2409092"/>
              <a:chExt cx="3794900" cy="2458261"/>
            </a:xfrm>
          </p:grpSpPr>
          <p:sp>
            <p:nvSpPr>
              <p:cNvPr id="115" name="TextBox 114"/>
              <p:cNvSpPr txBox="1"/>
              <p:nvPr/>
            </p:nvSpPr>
            <p:spPr>
              <a:xfrm>
                <a:off x="383485" y="3005466"/>
                <a:ext cx="1365838"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6"/>
                    </a:solidFill>
                  </a:rPr>
                  <a:t>don‘t guarantee PNE in all games</a:t>
                </a:r>
              </a:p>
            </p:txBody>
          </p:sp>
          <p:sp>
            <p:nvSpPr>
              <p:cNvPr id="116" name="TextBox 115"/>
              <p:cNvSpPr txBox="1"/>
              <p:nvPr/>
            </p:nvSpPr>
            <p:spPr>
              <a:xfrm>
                <a:off x="1966000" y="2733753"/>
                <a:ext cx="1365838" cy="923330"/>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2"/>
                    </a:solidFill>
                  </a:rPr>
                  <a:t>guarantee PNE in all games</a:t>
                </a:r>
              </a:p>
            </p:txBody>
          </p:sp>
          <p:sp>
            <p:nvSpPr>
              <p:cNvPr id="117" name="Oval 116"/>
              <p:cNvSpPr/>
              <p:nvPr/>
            </p:nvSpPr>
            <p:spPr bwMode="auto">
              <a:xfrm>
                <a:off x="375138" y="2556718"/>
                <a:ext cx="3794900" cy="2269165"/>
              </a:xfrm>
              <a:prstGeom prst="ellipse">
                <a:avLst/>
              </a:prstGeom>
              <a:noFill/>
              <a:ln w="28575"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118" name="Straight Connector 117"/>
              <p:cNvCxnSpPr/>
              <p:nvPr/>
            </p:nvCxnSpPr>
            <p:spPr bwMode="auto">
              <a:xfrm flipH="1">
                <a:off x="1399217" y="2409092"/>
                <a:ext cx="606636" cy="2458261"/>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grpSp>
        <p:sp>
          <p:nvSpPr>
            <p:cNvPr id="119" name="TextBox 118"/>
            <p:cNvSpPr txBox="1"/>
            <p:nvPr/>
          </p:nvSpPr>
          <p:spPr>
            <a:xfrm>
              <a:off x="6613446" y="5449525"/>
              <a:ext cx="999654" cy="52322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800" b="1" kern="0" dirty="0">
                  <a:latin typeface="+mn-lt"/>
                  <a:cs typeface="+mn-cs"/>
                </a:rPr>
                <a:t>MC+</a:t>
              </a:r>
            </a:p>
          </p:txBody>
        </p:sp>
      </p:grpSp>
      <p:sp>
        <p:nvSpPr>
          <p:cNvPr id="28" name="TextBox 27"/>
          <p:cNvSpPr txBox="1"/>
          <p:nvPr/>
        </p:nvSpPr>
        <p:spPr>
          <a:xfrm>
            <a:off x="304800" y="1524000"/>
            <a:ext cx="2514600" cy="40011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000" b="1" kern="0" dirty="0">
                <a:latin typeface="+mn-lt"/>
                <a:cs typeface="+mn-cs"/>
              </a:rPr>
              <a:t>all distribution rules</a:t>
            </a:r>
          </a:p>
        </p:txBody>
      </p:sp>
      <p:cxnSp>
        <p:nvCxnSpPr>
          <p:cNvPr id="29" name="Straight Arrow Connector 28"/>
          <p:cNvCxnSpPr>
            <a:endCxn id="28" idx="2"/>
          </p:cNvCxnSpPr>
          <p:nvPr/>
        </p:nvCxnSpPr>
        <p:spPr bwMode="auto">
          <a:xfrm flipH="1" flipV="1">
            <a:off x="1562100" y="1924110"/>
            <a:ext cx="66997" cy="55029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5" name="Oval 34"/>
          <p:cNvSpPr/>
          <p:nvPr/>
        </p:nvSpPr>
        <p:spPr bwMode="auto">
          <a:xfrm rot="20332860">
            <a:off x="1796765" y="3552469"/>
            <a:ext cx="2305050" cy="868596"/>
          </a:xfrm>
          <a:prstGeom prst="ellipse">
            <a:avLst/>
          </a:prstGeom>
          <a:noFill/>
          <a:ln w="28575" cap="flat" cmpd="sng" algn="ctr">
            <a:solidFill>
              <a:schemeClr val="tx2"/>
            </a:solidFill>
            <a:prstDash val="sysDash"/>
            <a:round/>
            <a:headEnd type="none" w="med" len="med"/>
            <a:tailEnd type="arrow" w="lg" len="lg"/>
          </a:ln>
          <a:effectLst/>
        </p:spPr>
        <p:txBody>
          <a:bodyPr rtlCol="0" anchor="ctr"/>
          <a:lstStyle/>
          <a:p>
            <a:pPr algn="ctr"/>
            <a:endParaRPr lang="en-US"/>
          </a:p>
        </p:txBody>
      </p:sp>
      <p:sp>
        <p:nvSpPr>
          <p:cNvPr id="36" name="Oval 35"/>
          <p:cNvSpPr/>
          <p:nvPr/>
        </p:nvSpPr>
        <p:spPr bwMode="auto">
          <a:xfrm>
            <a:off x="2278373" y="3806652"/>
            <a:ext cx="640080" cy="640080"/>
          </a:xfrm>
          <a:prstGeom prst="ellipse">
            <a:avLst/>
          </a:prstGeom>
          <a:noFill/>
          <a:ln w="28575" cap="flat" cmpd="sng" algn="ctr">
            <a:solidFill>
              <a:schemeClr val="tx2"/>
            </a:solidFill>
            <a:prstDash val="solid"/>
            <a:round/>
            <a:headEnd type="none" w="med" len="med"/>
            <a:tailEnd type="arrow" w="lg" len="lg"/>
          </a:ln>
          <a:effectLst/>
        </p:spPr>
        <p:txBody>
          <a:bodyPr rtlCol="0" anchor="ctr"/>
          <a:lstStyle/>
          <a:p>
            <a:pPr algn="ctr"/>
            <a:endParaRPr lang="en-US" dirty="0"/>
          </a:p>
        </p:txBody>
      </p:sp>
      <p:sp>
        <p:nvSpPr>
          <p:cNvPr id="37" name="TextBox 36"/>
          <p:cNvSpPr txBox="1"/>
          <p:nvPr/>
        </p:nvSpPr>
        <p:spPr>
          <a:xfrm>
            <a:off x="2255513" y="3942026"/>
            <a:ext cx="685800" cy="369332"/>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latin typeface="+mn-lt"/>
                <a:cs typeface="+mn-cs"/>
              </a:rPr>
              <a:t>SV+</a:t>
            </a:r>
          </a:p>
        </p:txBody>
      </p:sp>
      <p:sp>
        <p:nvSpPr>
          <p:cNvPr id="38" name="Oval 37"/>
          <p:cNvSpPr/>
          <p:nvPr/>
        </p:nvSpPr>
        <p:spPr bwMode="auto">
          <a:xfrm>
            <a:off x="3013703" y="3530427"/>
            <a:ext cx="640080" cy="640080"/>
          </a:xfrm>
          <a:prstGeom prst="ellipse">
            <a:avLst/>
          </a:prstGeom>
          <a:noFill/>
          <a:ln w="28575" cap="flat" cmpd="sng" algn="ctr">
            <a:solidFill>
              <a:schemeClr val="tx2"/>
            </a:solidFill>
            <a:prstDash val="solid"/>
            <a:round/>
            <a:headEnd type="none" w="med" len="med"/>
            <a:tailEnd type="arrow" w="lg" len="lg"/>
          </a:ln>
          <a:effectLst/>
        </p:spPr>
        <p:txBody>
          <a:bodyPr rtlCol="0" anchor="ctr"/>
          <a:lstStyle/>
          <a:p>
            <a:pPr algn="ctr"/>
            <a:endParaRPr lang="en-US" dirty="0"/>
          </a:p>
        </p:txBody>
      </p:sp>
      <p:sp>
        <p:nvSpPr>
          <p:cNvPr id="39" name="TextBox 38"/>
          <p:cNvSpPr txBox="1"/>
          <p:nvPr/>
        </p:nvSpPr>
        <p:spPr>
          <a:xfrm>
            <a:off x="2941313" y="3665801"/>
            <a:ext cx="784860" cy="369332"/>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latin typeface="+mn-lt"/>
                <a:cs typeface="+mn-cs"/>
              </a:rPr>
              <a:t>MC+</a:t>
            </a:r>
          </a:p>
        </p:txBody>
      </p:sp>
      <p:cxnSp>
        <p:nvCxnSpPr>
          <p:cNvPr id="41" name="Straight Arrow Connector 40"/>
          <p:cNvCxnSpPr>
            <a:stCxn id="35" idx="4"/>
            <a:endCxn id="42" idx="0"/>
          </p:cNvCxnSpPr>
          <p:nvPr/>
        </p:nvCxnSpPr>
        <p:spPr bwMode="auto">
          <a:xfrm>
            <a:off x="3105770" y="4391895"/>
            <a:ext cx="56530" cy="637305"/>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
        <p:nvSpPr>
          <p:cNvPr id="42" name="TextBox 41"/>
          <p:cNvSpPr txBox="1"/>
          <p:nvPr/>
        </p:nvSpPr>
        <p:spPr>
          <a:xfrm>
            <a:off x="2209800" y="5029200"/>
            <a:ext cx="1905000" cy="646331"/>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tx2"/>
                </a:solidFill>
                <a:latin typeface="+mn-lt"/>
                <a:cs typeface="+mn-cs"/>
              </a:rPr>
              <a:t>guarantee potential game</a:t>
            </a:r>
          </a:p>
        </p:txBody>
      </p:sp>
      <p:cxnSp>
        <p:nvCxnSpPr>
          <p:cNvPr id="46" name="Straight Arrow Connector 45"/>
          <p:cNvCxnSpPr>
            <a:stCxn id="88" idx="6"/>
            <a:endCxn id="137" idx="3"/>
          </p:cNvCxnSpPr>
          <p:nvPr/>
        </p:nvCxnSpPr>
        <p:spPr bwMode="auto">
          <a:xfrm flipV="1">
            <a:off x="4170038" y="2604881"/>
            <a:ext cx="1226284" cy="934020"/>
          </a:xfrm>
          <a:prstGeom prst="straightConnector1">
            <a:avLst/>
          </a:prstGeom>
          <a:solidFill>
            <a:schemeClr val="accent1"/>
          </a:solidFill>
          <a:ln w="28575" cap="flat" cmpd="sng" algn="ctr">
            <a:solidFill>
              <a:schemeClr val="accent2"/>
            </a:solidFill>
            <a:prstDash val="solid"/>
            <a:round/>
            <a:headEnd type="none" w="med" len="med"/>
            <a:tailEnd type="arrow" w="lg" len="lg"/>
          </a:ln>
          <a:effectLst/>
        </p:spPr>
      </p:cxnSp>
      <p:cxnSp>
        <p:nvCxnSpPr>
          <p:cNvPr id="47" name="Straight Arrow Connector 46"/>
          <p:cNvCxnSpPr>
            <a:stCxn id="88" idx="6"/>
            <a:endCxn id="117" idx="1"/>
          </p:cNvCxnSpPr>
          <p:nvPr/>
        </p:nvCxnSpPr>
        <p:spPr bwMode="auto">
          <a:xfrm>
            <a:off x="4170038" y="3538901"/>
            <a:ext cx="1226284" cy="959776"/>
          </a:xfrm>
          <a:prstGeom prst="straightConnector1">
            <a:avLst/>
          </a:prstGeom>
          <a:solidFill>
            <a:schemeClr val="accent1"/>
          </a:solidFill>
          <a:ln w="28575" cap="flat" cmpd="sng" algn="ctr">
            <a:solidFill>
              <a:schemeClr val="accent2"/>
            </a:solidFill>
            <a:prstDash val="solid"/>
            <a:round/>
            <a:headEnd type="none" w="med" len="med"/>
            <a:tailEnd type="arrow" w="lg" len="lg"/>
          </a:ln>
          <a:effectLst/>
        </p:spPr>
      </p:cxnSp>
      <p:sp>
        <p:nvSpPr>
          <p:cNvPr id="48" name="Freeform 47"/>
          <p:cNvSpPr/>
          <p:nvPr/>
        </p:nvSpPr>
        <p:spPr bwMode="auto">
          <a:xfrm>
            <a:off x="7600700" y="2209800"/>
            <a:ext cx="859407" cy="3505200"/>
          </a:xfrm>
          <a:custGeom>
            <a:avLst/>
            <a:gdLst>
              <a:gd name="connsiteX0" fmla="*/ 0 w 1304972"/>
              <a:gd name="connsiteY0" fmla="*/ 0 h 1866900"/>
              <a:gd name="connsiteX1" fmla="*/ 1304925 w 1304972"/>
              <a:gd name="connsiteY1" fmla="*/ 895350 h 1866900"/>
              <a:gd name="connsiteX2" fmla="*/ 38100 w 1304972"/>
              <a:gd name="connsiteY2" fmla="*/ 1866900 h 1866900"/>
            </a:gdLst>
            <a:ahLst/>
            <a:cxnLst>
              <a:cxn ang="0">
                <a:pos x="connsiteX0" y="connsiteY0"/>
              </a:cxn>
              <a:cxn ang="0">
                <a:pos x="connsiteX1" y="connsiteY1"/>
              </a:cxn>
              <a:cxn ang="0">
                <a:pos x="connsiteX2" y="connsiteY2"/>
              </a:cxn>
            </a:cxnLst>
            <a:rect l="l" t="t" r="r" b="b"/>
            <a:pathLst>
              <a:path w="1304972" h="1866900">
                <a:moveTo>
                  <a:pt x="0" y="0"/>
                </a:moveTo>
                <a:cubicBezTo>
                  <a:pt x="649287" y="292100"/>
                  <a:pt x="1298575" y="584200"/>
                  <a:pt x="1304925" y="895350"/>
                </a:cubicBezTo>
                <a:cubicBezTo>
                  <a:pt x="1311275" y="1206500"/>
                  <a:pt x="674687" y="1536700"/>
                  <a:pt x="38100" y="1866900"/>
                </a:cubicBezTo>
              </a:path>
            </a:pathLst>
          </a:custGeom>
          <a:noFill/>
          <a:ln w="28575" cap="flat" cmpd="sng" algn="ctr">
            <a:solidFill>
              <a:schemeClr val="accent2"/>
            </a:solidFill>
            <a:prstDash val="solid"/>
            <a:round/>
            <a:headEnd type="arrow" w="lg" len="lg"/>
            <a:tailEnd type="arrow" w="lg" len="lg"/>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50" name="TextBox 49"/>
              <p:cNvSpPr txBox="1"/>
              <p:nvPr/>
            </p:nvSpPr>
            <p:spPr>
              <a:xfrm>
                <a:off x="8410249" y="3634154"/>
                <a:ext cx="657551" cy="646331"/>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r>
                        <a:rPr lang="en-US" sz="3600" b="1" i="1" kern="0" smtClean="0">
                          <a:solidFill>
                            <a:schemeClr val="accent2"/>
                          </a:solidFill>
                          <a:latin typeface="Cambria Math"/>
                          <a:ea typeface="Cambria Math"/>
                        </a:rPr>
                        <m:t>≡</m:t>
                      </m:r>
                    </m:oMath>
                  </m:oMathPara>
                </a14:m>
                <a:endParaRPr lang="en-US" sz="3600" b="1" kern="0" dirty="0">
                  <a:solidFill>
                    <a:schemeClr val="accent2"/>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8410249" y="3634154"/>
                <a:ext cx="657551" cy="646331"/>
              </a:xfrm>
              <a:prstGeom prst="rect">
                <a:avLst/>
              </a:prstGeom>
              <a:blipFill rotWithShape="0">
                <a:blip r:embed="rId3"/>
                <a:stretch>
                  <a:fillRect/>
                </a:stretch>
              </a:blipFill>
            </p:spPr>
            <p:txBody>
              <a:bodyPr/>
              <a:lstStyle/>
              <a:p>
                <a:r>
                  <a:rPr lang="en-US">
                    <a:noFill/>
                  </a:rPr>
                  <a:t> </a:t>
                </a:r>
              </a:p>
            </p:txBody>
          </p:sp>
        </mc:Fallback>
      </mc:AlternateContent>
      <p:sp>
        <p:nvSpPr>
          <p:cNvPr id="51" name="Oval 50"/>
          <p:cNvSpPr/>
          <p:nvPr/>
        </p:nvSpPr>
        <p:spPr bwMode="auto">
          <a:xfrm>
            <a:off x="4465320" y="2590800"/>
            <a:ext cx="411480" cy="411480"/>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r>
              <a:rPr lang="en-US" sz="2400" kern="0" dirty="0">
                <a:solidFill>
                  <a:schemeClr val="accent2"/>
                </a:solidFill>
                <a:latin typeface="+mn-lt"/>
              </a:rPr>
              <a:t>1</a:t>
            </a:r>
          </a:p>
        </p:txBody>
      </p:sp>
      <p:sp>
        <p:nvSpPr>
          <p:cNvPr id="52" name="Oval 51"/>
          <p:cNvSpPr/>
          <p:nvPr/>
        </p:nvSpPr>
        <p:spPr bwMode="auto">
          <a:xfrm>
            <a:off x="4465320" y="4084320"/>
            <a:ext cx="411480" cy="411480"/>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r>
              <a:rPr lang="en-US" sz="2400" kern="0" dirty="0">
                <a:solidFill>
                  <a:schemeClr val="accent2"/>
                </a:solidFill>
                <a:latin typeface="+mn-lt"/>
              </a:rPr>
              <a:t>2</a:t>
            </a:r>
          </a:p>
        </p:txBody>
      </p:sp>
      <p:sp>
        <p:nvSpPr>
          <p:cNvPr id="86" name="TextBox 85"/>
          <p:cNvSpPr txBox="1"/>
          <p:nvPr/>
        </p:nvSpPr>
        <p:spPr>
          <a:xfrm>
            <a:off x="383485" y="2853066"/>
            <a:ext cx="1365838"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6"/>
                </a:solidFill>
              </a:rPr>
              <a:t>don‘t guarantee PNE in all games</a:t>
            </a:r>
          </a:p>
        </p:txBody>
      </p:sp>
      <p:sp>
        <p:nvSpPr>
          <p:cNvPr id="87" name="TextBox 86"/>
          <p:cNvSpPr txBox="1"/>
          <p:nvPr/>
        </p:nvSpPr>
        <p:spPr>
          <a:xfrm>
            <a:off x="1966000" y="2581353"/>
            <a:ext cx="1365838" cy="923330"/>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2"/>
                </a:solidFill>
              </a:rPr>
              <a:t>guarantee PNE in all games</a:t>
            </a:r>
          </a:p>
        </p:txBody>
      </p:sp>
      <p:sp>
        <p:nvSpPr>
          <p:cNvPr id="88" name="Oval 87"/>
          <p:cNvSpPr/>
          <p:nvPr/>
        </p:nvSpPr>
        <p:spPr bwMode="auto">
          <a:xfrm>
            <a:off x="375138" y="2404318"/>
            <a:ext cx="3794900" cy="2269165"/>
          </a:xfrm>
          <a:prstGeom prst="ellipse">
            <a:avLst/>
          </a:prstGeom>
          <a:noFill/>
          <a:ln w="28575"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89" name="Straight Connector 88"/>
          <p:cNvCxnSpPr/>
          <p:nvPr/>
        </p:nvCxnSpPr>
        <p:spPr bwMode="auto">
          <a:xfrm flipH="1">
            <a:off x="1399217" y="2256692"/>
            <a:ext cx="606636" cy="2458261"/>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sp>
        <p:nvSpPr>
          <p:cNvPr id="99" name="TextBox 98"/>
          <p:cNvSpPr txBox="1"/>
          <p:nvPr/>
        </p:nvSpPr>
        <p:spPr>
          <a:xfrm>
            <a:off x="1629097" y="3283803"/>
            <a:ext cx="656903" cy="830997"/>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4800" b="1" kern="0" dirty="0">
                <a:solidFill>
                  <a:schemeClr val="tx2"/>
                </a:solidFill>
                <a:latin typeface="+mj-lt"/>
                <a:cs typeface="+mn-cs"/>
              </a:rPr>
              <a:t>?</a:t>
            </a:r>
          </a:p>
        </p:txBody>
      </p:sp>
    </p:spTree>
    <p:extLst>
      <p:ext uri="{BB962C8B-B14F-4D97-AF65-F5344CB8AC3E}">
        <p14:creationId xmlns:p14="http://schemas.microsoft.com/office/powerpoint/2010/main" val="3431932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11"/>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1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P spid="131" grpId="0" animBg="1"/>
      <p:bldP spid="111" grpId="0" animBg="1"/>
      <p:bldP spid="112" grpId="0" animBg="1"/>
      <p:bldP spid="35" grpId="0" animBg="1"/>
      <p:bldP spid="36" grpId="0" animBg="1"/>
      <p:bldP spid="37" grpId="0"/>
      <p:bldP spid="38" grpId="0" animBg="1"/>
      <p:bldP spid="39" grpId="0"/>
      <p:bldP spid="42" grpId="0"/>
      <p:bldP spid="48" grpId="0" animBg="1"/>
      <p:bldP spid="50" grpId="0"/>
      <p:bldP spid="51" grpId="0" animBg="1"/>
      <p:bldP spid="52" grpId="0" animBg="1"/>
      <p:bldP spid="86" grpId="0"/>
      <p:bldP spid="87" grpId="0"/>
      <p:bldP spid="9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1440" y="324629"/>
            <a:ext cx="4801160" cy="400110"/>
          </a:xfrm>
          <a:prstGeom prst="rect">
            <a:avLst/>
          </a:prstGeom>
        </p:spPr>
        <p:txBody>
          <a:bodyPr wrap="square" rtlCol="0">
            <a:spAutoFit/>
          </a:bodyPr>
          <a:lstStyle/>
          <a:p>
            <a:pPr marR="0" defTabSz="914400" rtl="0" eaLnBrk="0" fontAlgn="base" latinLnBrk="0" hangingPunct="0">
              <a:lnSpc>
                <a:spcPct val="100000"/>
              </a:lnSpc>
              <a:spcBef>
                <a:spcPct val="20000"/>
              </a:spcBef>
              <a:spcAft>
                <a:spcPct val="0"/>
              </a:spcAft>
              <a:buClrTx/>
              <a:buSzTx/>
              <a:buFontTx/>
              <a:buNone/>
              <a:tabLst/>
            </a:pPr>
            <a:r>
              <a:rPr lang="en-US" sz="2000" b="1" u="sng" kern="0" dirty="0">
                <a:solidFill>
                  <a:schemeClr val="tx2"/>
                </a:solidFill>
              </a:rPr>
              <a:t>Human Resource Allocation</a:t>
            </a:r>
          </a:p>
        </p:txBody>
      </p:sp>
      <p:sp>
        <p:nvSpPr>
          <p:cNvPr id="9" name="Oval 8"/>
          <p:cNvSpPr/>
          <p:nvPr/>
        </p:nvSpPr>
        <p:spPr bwMode="auto">
          <a:xfrm>
            <a:off x="304800" y="304800"/>
            <a:ext cx="411480" cy="411480"/>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r>
              <a:rPr lang="en-IN" sz="2400" b="1" kern="0" dirty="0">
                <a:solidFill>
                  <a:schemeClr val="tx2"/>
                </a:solidFill>
              </a:rPr>
              <a:t>1</a:t>
            </a:r>
            <a:endParaRPr lang="en-US" sz="2400" b="1" kern="0" dirty="0">
              <a:solidFill>
                <a:schemeClr val="tx2"/>
              </a:solidFill>
              <a:latin typeface="+mn-lt"/>
            </a:endParaRPr>
          </a:p>
        </p:txBody>
      </p:sp>
      <p:grpSp>
        <p:nvGrpSpPr>
          <p:cNvPr id="12" name="Group 11"/>
          <p:cNvGrpSpPr/>
          <p:nvPr/>
        </p:nvGrpSpPr>
        <p:grpSpPr>
          <a:xfrm>
            <a:off x="1232252" y="1325527"/>
            <a:ext cx="2396491" cy="1036320"/>
            <a:chOff x="1232252" y="4830727"/>
            <a:chExt cx="2396491" cy="1036320"/>
          </a:xfrm>
        </p:grpSpPr>
        <p:sp>
          <p:nvSpPr>
            <p:cNvPr id="43" name="Rectangle 42"/>
            <p:cNvSpPr>
              <a:spLocks noChangeAspect="1"/>
            </p:cNvSpPr>
            <p:nvPr/>
          </p:nvSpPr>
          <p:spPr>
            <a:xfrm>
              <a:off x="2732356" y="5255199"/>
              <a:ext cx="297316" cy="480803"/>
            </a:xfrm>
            <a:prstGeom prst="rect">
              <a:avLst/>
            </a:prstGeom>
            <a:solidFill>
              <a:schemeClr val="bg2"/>
            </a:solidFill>
            <a:ln w="285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 lastClr="FFFFFF"/>
                </a:solidFill>
                <a:effectLst/>
                <a:uLnTx/>
                <a:uFillTx/>
                <a:latin typeface="Calibri"/>
                <a:ea typeface="+mn-ea"/>
                <a:cs typeface="+mn-cs"/>
              </a:endParaRPr>
            </a:p>
          </p:txBody>
        </p:sp>
        <p:sp>
          <p:nvSpPr>
            <p:cNvPr id="44" name="Rectangle 43"/>
            <p:cNvSpPr/>
            <p:nvPr/>
          </p:nvSpPr>
          <p:spPr>
            <a:xfrm>
              <a:off x="1841716" y="4895497"/>
              <a:ext cx="1787027" cy="842010"/>
            </a:xfrm>
            <a:prstGeom prst="rect">
              <a:avLst/>
            </a:prstGeom>
            <a:noFill/>
            <a:ln w="285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 lastClr="FFFFFF"/>
                </a:solidFill>
                <a:effectLst/>
                <a:uLnTx/>
                <a:uFillTx/>
                <a:latin typeface="Calibri"/>
                <a:ea typeface="+mn-ea"/>
                <a:cs typeface="+mn-cs"/>
              </a:endParaRPr>
            </a:p>
          </p:txBody>
        </p:sp>
        <p:sp>
          <p:nvSpPr>
            <p:cNvPr id="45" name="Rectangle 44"/>
            <p:cNvSpPr>
              <a:spLocks noChangeAspect="1"/>
            </p:cNvSpPr>
            <p:nvPr/>
          </p:nvSpPr>
          <p:spPr>
            <a:xfrm>
              <a:off x="3034376" y="5044310"/>
              <a:ext cx="297317" cy="685003"/>
            </a:xfrm>
            <a:prstGeom prst="rect">
              <a:avLst/>
            </a:prstGeom>
            <a:solidFill>
              <a:schemeClr val="bg2"/>
            </a:solidFill>
            <a:ln w="285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 lastClr="FFFFFF"/>
                </a:solidFill>
                <a:effectLst/>
                <a:uLnTx/>
                <a:uFillTx/>
                <a:latin typeface="Calibri"/>
                <a:ea typeface="+mn-ea"/>
                <a:cs typeface="+mn-cs"/>
              </a:endParaRPr>
            </a:p>
          </p:txBody>
        </p:sp>
        <p:sp>
          <p:nvSpPr>
            <p:cNvPr id="46" name="Rectangle 45"/>
            <p:cNvSpPr>
              <a:spLocks noChangeAspect="1"/>
            </p:cNvSpPr>
            <p:nvPr/>
          </p:nvSpPr>
          <p:spPr>
            <a:xfrm>
              <a:off x="2435039" y="5407158"/>
              <a:ext cx="297317" cy="328223"/>
            </a:xfrm>
            <a:prstGeom prst="rect">
              <a:avLst/>
            </a:prstGeom>
            <a:solidFill>
              <a:schemeClr val="bg2"/>
            </a:solidFill>
            <a:ln w="285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 lastClr="FFFFFF"/>
                </a:solidFill>
                <a:effectLst/>
                <a:uLnTx/>
                <a:uFillTx/>
                <a:latin typeface="Calibri"/>
                <a:ea typeface="+mn-ea"/>
                <a:cs typeface="+mn-cs"/>
              </a:endParaRPr>
            </a:p>
          </p:txBody>
        </p:sp>
        <p:sp>
          <p:nvSpPr>
            <p:cNvPr id="47" name="Rectangle 46"/>
            <p:cNvSpPr>
              <a:spLocks noChangeAspect="1"/>
            </p:cNvSpPr>
            <p:nvPr/>
          </p:nvSpPr>
          <p:spPr>
            <a:xfrm>
              <a:off x="3331426" y="5162681"/>
              <a:ext cx="297316" cy="571260"/>
            </a:xfrm>
            <a:prstGeom prst="rect">
              <a:avLst/>
            </a:prstGeom>
            <a:solidFill>
              <a:schemeClr val="bg2"/>
            </a:solidFill>
            <a:ln w="2857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 lastClr="FFFFFF"/>
                </a:solidFill>
                <a:effectLst/>
                <a:uLnTx/>
                <a:uFillTx/>
                <a:latin typeface="Calibri"/>
                <a:ea typeface="+mn-ea"/>
                <a:cs typeface="+mn-cs"/>
              </a:endParaRPr>
            </a:p>
          </p:txBody>
        </p:sp>
        <p:sp>
          <p:nvSpPr>
            <p:cNvPr id="48" name="Rectangle 47"/>
            <p:cNvSpPr/>
            <p:nvPr/>
          </p:nvSpPr>
          <p:spPr>
            <a:xfrm>
              <a:off x="1620872" y="4830727"/>
              <a:ext cx="323850" cy="1036320"/>
            </a:xfrm>
            <a:prstGeom prst="rect">
              <a:avLst/>
            </a:prstGeom>
            <a:solidFill>
              <a:schemeClr val="bg1"/>
            </a:solidFill>
            <a:ln w="762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49" name="Straight Arrow Connector 48"/>
            <p:cNvCxnSpPr/>
            <p:nvPr/>
          </p:nvCxnSpPr>
          <p:spPr>
            <a:xfrm>
              <a:off x="1232252" y="5348887"/>
              <a:ext cx="803774" cy="1350"/>
            </a:xfrm>
            <a:prstGeom prst="straightConnector1">
              <a:avLst/>
            </a:prstGeom>
            <a:noFill/>
            <a:ln w="28575" cap="flat" cmpd="sng" algn="ctr">
              <a:solidFill>
                <a:schemeClr val="tx1"/>
              </a:solidFill>
              <a:prstDash val="solid"/>
              <a:tailEnd type="arrow"/>
            </a:ln>
            <a:effectLst/>
          </p:spPr>
        </p:cxnSp>
      </p:grpSp>
      <p:grpSp>
        <p:nvGrpSpPr>
          <p:cNvPr id="50" name="Group 49"/>
          <p:cNvGrpSpPr/>
          <p:nvPr/>
        </p:nvGrpSpPr>
        <p:grpSpPr>
          <a:xfrm>
            <a:off x="3628743" y="1006636"/>
            <a:ext cx="2999800" cy="1684020"/>
            <a:chOff x="3628743" y="4511836"/>
            <a:chExt cx="2999800" cy="1684020"/>
          </a:xfrm>
        </p:grpSpPr>
        <p:cxnSp>
          <p:nvCxnSpPr>
            <p:cNvPr id="51" name="Straight Arrow Connector 50"/>
            <p:cNvCxnSpPr/>
            <p:nvPr/>
          </p:nvCxnSpPr>
          <p:spPr>
            <a:xfrm flipV="1">
              <a:off x="5527453" y="4511836"/>
              <a:ext cx="1101090" cy="809625"/>
            </a:xfrm>
            <a:prstGeom prst="straightConnector1">
              <a:avLst/>
            </a:prstGeom>
            <a:noFill/>
            <a:ln w="28575" cap="flat" cmpd="sng" algn="ctr">
              <a:solidFill>
                <a:schemeClr val="tx1"/>
              </a:solidFill>
              <a:prstDash val="solid"/>
              <a:tailEnd type="arrow"/>
            </a:ln>
            <a:effectLst/>
          </p:spPr>
        </p:cxnSp>
        <p:cxnSp>
          <p:nvCxnSpPr>
            <p:cNvPr id="52" name="Straight Arrow Connector 51"/>
            <p:cNvCxnSpPr/>
            <p:nvPr/>
          </p:nvCxnSpPr>
          <p:spPr>
            <a:xfrm flipV="1">
              <a:off x="5527453" y="5029996"/>
              <a:ext cx="1101090" cy="291465"/>
            </a:xfrm>
            <a:prstGeom prst="straightConnector1">
              <a:avLst/>
            </a:prstGeom>
            <a:noFill/>
            <a:ln w="28575" cap="flat" cmpd="sng" algn="ctr">
              <a:solidFill>
                <a:schemeClr val="tx1"/>
              </a:solidFill>
              <a:prstDash val="solid"/>
              <a:tailEnd type="arrow"/>
            </a:ln>
            <a:effectLst/>
          </p:spPr>
        </p:cxnSp>
        <p:cxnSp>
          <p:nvCxnSpPr>
            <p:cNvPr id="53" name="Straight Arrow Connector 52"/>
            <p:cNvCxnSpPr/>
            <p:nvPr/>
          </p:nvCxnSpPr>
          <p:spPr>
            <a:xfrm>
              <a:off x="5527453" y="5321461"/>
              <a:ext cx="1093544" cy="874395"/>
            </a:xfrm>
            <a:prstGeom prst="straightConnector1">
              <a:avLst/>
            </a:prstGeom>
            <a:noFill/>
            <a:ln w="28575" cap="flat" cmpd="sng" algn="ctr">
              <a:solidFill>
                <a:schemeClr val="tx1"/>
              </a:solidFill>
              <a:prstDash val="solid"/>
              <a:tailEnd type="arrow"/>
            </a:ln>
            <a:effectLst/>
          </p:spPr>
        </p:cxnSp>
        <p:sp>
          <p:nvSpPr>
            <p:cNvPr id="55" name="Diamond 54"/>
            <p:cNvSpPr/>
            <p:nvPr/>
          </p:nvSpPr>
          <p:spPr>
            <a:xfrm>
              <a:off x="3818669" y="4604418"/>
              <a:ext cx="1554480" cy="1429900"/>
            </a:xfrm>
            <a:prstGeom prst="diamond">
              <a:avLst/>
            </a:prstGeom>
            <a:solidFill>
              <a:schemeClr val="bg2"/>
            </a:solidFill>
            <a:ln w="28575" cap="flat" cmpd="sng" algn="ctr">
              <a:solidFill>
                <a:schemeClr val="tx1"/>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srgbClr val="FFFF33"/>
                </a:solidFill>
                <a:effectLst/>
                <a:uLnTx/>
                <a:uFillTx/>
                <a:latin typeface="Calibri"/>
                <a:ea typeface="+mn-ea"/>
                <a:cs typeface="+mn-cs"/>
              </a:endParaRPr>
            </a:p>
          </p:txBody>
        </p:sp>
        <p:cxnSp>
          <p:nvCxnSpPr>
            <p:cNvPr id="56" name="Straight Connector 55"/>
            <p:cNvCxnSpPr>
              <a:stCxn id="44" idx="3"/>
              <a:endCxn id="55" idx="1"/>
            </p:cNvCxnSpPr>
            <p:nvPr/>
          </p:nvCxnSpPr>
          <p:spPr>
            <a:xfrm>
              <a:off x="3628743" y="5316502"/>
              <a:ext cx="189926" cy="2866"/>
            </a:xfrm>
            <a:prstGeom prst="line">
              <a:avLst/>
            </a:prstGeom>
            <a:noFill/>
            <a:ln w="28575" cap="flat" cmpd="sng" algn="ctr">
              <a:solidFill>
                <a:schemeClr val="tx1"/>
              </a:solidFill>
              <a:prstDash val="solid"/>
            </a:ln>
            <a:effectLst/>
          </p:spPr>
        </p:cxnSp>
        <p:cxnSp>
          <p:nvCxnSpPr>
            <p:cNvPr id="57" name="Straight Connector 56"/>
            <p:cNvCxnSpPr>
              <a:stCxn id="55" idx="3"/>
            </p:cNvCxnSpPr>
            <p:nvPr/>
          </p:nvCxnSpPr>
          <p:spPr>
            <a:xfrm flipV="1">
              <a:off x="5373149" y="5317935"/>
              <a:ext cx="154304" cy="1434"/>
            </a:xfrm>
            <a:prstGeom prst="line">
              <a:avLst/>
            </a:prstGeom>
            <a:noFill/>
            <a:ln w="28575" cap="flat" cmpd="sng" algn="ctr">
              <a:solidFill>
                <a:schemeClr val="tx1"/>
              </a:solidFill>
              <a:prstDash val="solid"/>
            </a:ln>
            <a:effectLst/>
          </p:spPr>
        </p:cxnSp>
      </p:grpSp>
      <p:sp>
        <p:nvSpPr>
          <p:cNvPr id="58" name="TextBox 57"/>
          <p:cNvSpPr txBox="1"/>
          <p:nvPr/>
        </p:nvSpPr>
        <p:spPr>
          <a:xfrm>
            <a:off x="3916750" y="1622338"/>
            <a:ext cx="134906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2"/>
                </a:solidFill>
                <a:effectLst/>
                <a:uLnTx/>
                <a:uFillTx/>
              </a:rPr>
              <a:t>routing</a:t>
            </a:r>
          </a:p>
        </p:txBody>
      </p:sp>
      <p:sp>
        <p:nvSpPr>
          <p:cNvPr id="65" name="TextBox 64"/>
          <p:cNvSpPr txBox="1">
            <a:spLocks noChangeAspect="1"/>
          </p:cNvSpPr>
          <p:nvPr/>
        </p:nvSpPr>
        <p:spPr>
          <a:xfrm>
            <a:off x="4424632" y="1848118"/>
            <a:ext cx="265401" cy="584775"/>
          </a:xfrm>
          <a:prstGeom prst="rect">
            <a:avLst/>
          </a:prstGeom>
          <a:noFill/>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3200" b="1" kern="0" dirty="0">
                <a:solidFill>
                  <a:schemeClr val="tx2"/>
                </a:solidFill>
                <a:latin typeface="+mj-lt"/>
                <a:cs typeface="+mn-cs"/>
              </a:rPr>
              <a:t>?</a:t>
            </a:r>
          </a:p>
        </p:txBody>
      </p:sp>
      <p:grpSp>
        <p:nvGrpSpPr>
          <p:cNvPr id="5" name="Group 4"/>
          <p:cNvGrpSpPr/>
          <p:nvPr/>
        </p:nvGrpSpPr>
        <p:grpSpPr>
          <a:xfrm>
            <a:off x="6711244" y="733425"/>
            <a:ext cx="948155" cy="2208935"/>
            <a:chOff x="6711244" y="4238625"/>
            <a:chExt cx="948155" cy="2208935"/>
          </a:xfrm>
        </p:grpSpPr>
        <p:sp>
          <p:nvSpPr>
            <p:cNvPr id="40" name="Oval 39"/>
            <p:cNvSpPr>
              <a:spLocks noChangeAspect="1"/>
            </p:cNvSpPr>
            <p:nvPr/>
          </p:nvSpPr>
          <p:spPr>
            <a:xfrm>
              <a:off x="6841926" y="5417589"/>
              <a:ext cx="43719" cy="43719"/>
            </a:xfrm>
            <a:prstGeom prst="ellipse">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 lastClr="FFFFFF"/>
                </a:solidFill>
                <a:effectLst/>
                <a:uLnTx/>
                <a:uFillTx/>
                <a:latin typeface="Calibri"/>
                <a:ea typeface="+mn-ea"/>
                <a:cs typeface="+mn-cs"/>
              </a:endParaRPr>
            </a:p>
          </p:txBody>
        </p:sp>
        <p:sp>
          <p:nvSpPr>
            <p:cNvPr id="41" name="Oval 40"/>
            <p:cNvSpPr>
              <a:spLocks noChangeAspect="1"/>
            </p:cNvSpPr>
            <p:nvPr/>
          </p:nvSpPr>
          <p:spPr>
            <a:xfrm>
              <a:off x="6841926" y="5632950"/>
              <a:ext cx="43719" cy="43719"/>
            </a:xfrm>
            <a:prstGeom prst="ellipse">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 lastClr="FFFFFF"/>
                </a:solidFill>
                <a:effectLst/>
                <a:uLnTx/>
                <a:uFillTx/>
                <a:latin typeface="Calibri"/>
                <a:ea typeface="+mn-ea"/>
                <a:cs typeface="+mn-cs"/>
              </a:endParaRPr>
            </a:p>
          </p:txBody>
        </p:sp>
        <p:sp>
          <p:nvSpPr>
            <p:cNvPr id="42" name="Oval 41"/>
            <p:cNvSpPr>
              <a:spLocks noChangeAspect="1"/>
            </p:cNvSpPr>
            <p:nvPr/>
          </p:nvSpPr>
          <p:spPr>
            <a:xfrm>
              <a:off x="6841926" y="5827260"/>
              <a:ext cx="43719" cy="43719"/>
            </a:xfrm>
            <a:prstGeom prst="ellipse">
              <a:avLst/>
            </a:prstGeom>
            <a:noFill/>
            <a:ln w="381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a:ln>
                  <a:noFill/>
                </a:ln>
                <a:solidFill>
                  <a:sysClr val="window" lastClr="FFFFFF"/>
                </a:solidFill>
                <a:effectLst/>
                <a:uLnTx/>
                <a:uFillTx/>
                <a:latin typeface="Calibri"/>
                <a:ea typeface="+mn-ea"/>
                <a:cs typeface="+mn-cs"/>
              </a:endParaRPr>
            </a:p>
          </p:txBody>
        </p:sp>
        <p:pic>
          <p:nvPicPr>
            <p:cNvPr id="59" name="Picture 3" descr="C:\Users\Ragavendran\AppData\Local\Microsoft\Windows\Temporary Internet Files\Content.IE5\ZPX0LZQX\MP9004482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0887" y="4238625"/>
              <a:ext cx="581672" cy="392146"/>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7157413" y="4415068"/>
              <a:ext cx="38862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Symbol" pitchFamily="18" charset="2"/>
                </a:rPr>
                <a:t>m</a:t>
              </a:r>
              <a:r>
                <a:rPr kumimoji="0" lang="en-US" sz="1600" b="1" i="0" u="none" strike="noStrike" kern="0" cap="none" spc="0" normalizeH="0" baseline="-25000" noProof="0" dirty="0">
                  <a:ln>
                    <a:noFill/>
                  </a:ln>
                  <a:effectLst/>
                  <a:uLnTx/>
                  <a:uFillTx/>
                </a:rPr>
                <a:t>1</a:t>
              </a:r>
            </a:p>
          </p:txBody>
        </p:sp>
        <p:pic>
          <p:nvPicPr>
            <p:cNvPr id="61" name="Picture 3" descr="C:\Users\Ragavendran\AppData\Local\Microsoft\Windows\Temporary Internet Files\Content.IE5\ZPX0LZQX\MP9004482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727" y="4774197"/>
              <a:ext cx="581672" cy="392146"/>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7157413" y="4933228"/>
              <a:ext cx="38862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Symbol" pitchFamily="18" charset="2"/>
                </a:rPr>
                <a:t>m</a:t>
              </a:r>
              <a:r>
                <a:rPr kumimoji="0" lang="en-US" sz="1600" b="1" i="0" u="none" strike="noStrike" kern="0" cap="none" spc="0" normalizeH="0" baseline="-25000" noProof="0" dirty="0">
                  <a:ln>
                    <a:noFill/>
                  </a:ln>
                  <a:effectLst/>
                  <a:uLnTx/>
                  <a:uFillTx/>
                </a:rPr>
                <a:t>2</a:t>
              </a:r>
            </a:p>
          </p:txBody>
        </p:sp>
        <p:pic>
          <p:nvPicPr>
            <p:cNvPr id="63" name="Picture 3" descr="C:\Users\Ragavendran\AppData\Local\Microsoft\Windows\Temporary Internet Files\Content.IE5\ZPX0LZQX\MP90044829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1553" y="5939222"/>
              <a:ext cx="581672" cy="392146"/>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7126323" y="6109006"/>
              <a:ext cx="484480"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effectLst/>
                  <a:uLnTx/>
                  <a:uFillTx/>
                  <a:latin typeface="Symbol" pitchFamily="18" charset="2"/>
                </a:rPr>
                <a:t>m</a:t>
              </a:r>
              <a:r>
                <a:rPr kumimoji="0" lang="en-US" sz="1600" b="1" i="0" u="none" strike="noStrike" kern="0" cap="none" spc="0" normalizeH="0" baseline="-25000" noProof="0" dirty="0">
                  <a:ln>
                    <a:noFill/>
                  </a:ln>
                  <a:effectLst/>
                  <a:uLnTx/>
                  <a:uFillTx/>
                </a:rPr>
                <a:t>m</a:t>
              </a:r>
            </a:p>
          </p:txBody>
        </p:sp>
        <p:pic>
          <p:nvPicPr>
            <p:cNvPr id="66" name="Picture 6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1244" y="6026222"/>
              <a:ext cx="303610" cy="331946"/>
            </a:xfrm>
            <a:prstGeom prst="rect">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11244" y="4860362"/>
              <a:ext cx="303610" cy="331946"/>
            </a:xfrm>
            <a:prstGeom prst="rect">
              <a:avLst/>
            </a:prstGeom>
          </p:spPr>
        </p:pic>
        <p:pic>
          <p:nvPicPr>
            <p:cNvPr id="68" name="Picture 6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11335" y="4339935"/>
              <a:ext cx="305683" cy="334213"/>
            </a:xfrm>
            <a:prstGeom prst="rect">
              <a:avLst/>
            </a:prstGeom>
          </p:spPr>
        </p:pic>
      </p:grpSp>
      <p:sp>
        <p:nvSpPr>
          <p:cNvPr id="69" name="Oval 68"/>
          <p:cNvSpPr/>
          <p:nvPr/>
        </p:nvSpPr>
        <p:spPr bwMode="auto">
          <a:xfrm>
            <a:off x="6535449" y="609600"/>
            <a:ext cx="640479" cy="2514600"/>
          </a:xfrm>
          <a:prstGeom prst="ellipse">
            <a:avLst/>
          </a:prstGeom>
          <a:noFill/>
          <a:ln w="2857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70" name="TextBox 69"/>
          <p:cNvSpPr txBox="1"/>
          <p:nvPr/>
        </p:nvSpPr>
        <p:spPr>
          <a:xfrm>
            <a:off x="7125999" y="1800225"/>
            <a:ext cx="968067"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chemeClr val="tx2"/>
                </a:solidFill>
                <a:effectLst/>
                <a:uLnTx/>
                <a:uFillTx/>
              </a:rPr>
              <a:t>staffing</a:t>
            </a:r>
          </a:p>
        </p:txBody>
      </p:sp>
      <p:sp>
        <p:nvSpPr>
          <p:cNvPr id="71" name="TextBox 70"/>
          <p:cNvSpPr txBox="1">
            <a:spLocks noChangeAspect="1"/>
          </p:cNvSpPr>
          <p:nvPr/>
        </p:nvSpPr>
        <p:spPr>
          <a:xfrm>
            <a:off x="7887999" y="1703216"/>
            <a:ext cx="265401" cy="584775"/>
          </a:xfrm>
          <a:prstGeom prst="rect">
            <a:avLst/>
          </a:prstGeom>
          <a:noFill/>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3200" b="1" kern="0" dirty="0">
                <a:solidFill>
                  <a:schemeClr val="tx2"/>
                </a:solidFill>
                <a:latin typeface="+mj-lt"/>
                <a:cs typeface="+mn-cs"/>
              </a:rPr>
              <a:t>?</a:t>
            </a:r>
          </a:p>
        </p:txBody>
      </p:sp>
      <p:sp>
        <p:nvSpPr>
          <p:cNvPr id="72" name="Content Placeholder 2"/>
          <p:cNvSpPr txBox="1">
            <a:spLocks/>
          </p:cNvSpPr>
          <p:nvPr/>
        </p:nvSpPr>
        <p:spPr>
          <a:xfrm>
            <a:off x="765513" y="2667000"/>
            <a:ext cx="5944472" cy="400110"/>
          </a:xfrm>
          <a:prstGeom prst="rect">
            <a:avLst/>
          </a:prstGeom>
        </p:spPr>
        <p:txBody>
          <a:bodyPr wrap="square">
            <a:spAutoFit/>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US" sz="2000" u="sng" kern="0" dirty="0">
                <a:solidFill>
                  <a:schemeClr val="accent2"/>
                </a:solidFill>
              </a:rPr>
              <a:t>Problem:</a:t>
            </a:r>
            <a:r>
              <a:rPr lang="en-US" sz="2000" kern="0" dirty="0">
                <a:solidFill>
                  <a:schemeClr val="accent2"/>
                </a:solidFill>
              </a:rPr>
              <a:t> Routing Customers / Staffing Servers</a:t>
            </a:r>
          </a:p>
        </p:txBody>
      </p:sp>
      <p:sp>
        <p:nvSpPr>
          <p:cNvPr id="98" name="TextBox 97"/>
          <p:cNvSpPr txBox="1"/>
          <p:nvPr/>
        </p:nvSpPr>
        <p:spPr>
          <a:xfrm>
            <a:off x="761440" y="3601229"/>
            <a:ext cx="3810560" cy="400110"/>
          </a:xfrm>
          <a:prstGeom prst="rect">
            <a:avLst/>
          </a:prstGeom>
        </p:spPr>
        <p:txBody>
          <a:bodyPr wrap="square" rtlCol="0">
            <a:spAutoFit/>
          </a:bodyPr>
          <a:lstStyle/>
          <a:p>
            <a:pPr marR="0" defTabSz="914400" rtl="0" eaLnBrk="0" fontAlgn="base" latinLnBrk="0" hangingPunct="0">
              <a:lnSpc>
                <a:spcPct val="100000"/>
              </a:lnSpc>
              <a:spcBef>
                <a:spcPct val="20000"/>
              </a:spcBef>
              <a:spcAft>
                <a:spcPct val="0"/>
              </a:spcAft>
              <a:buClrTx/>
              <a:buSzTx/>
              <a:buFontTx/>
              <a:buNone/>
              <a:tabLst/>
            </a:pPr>
            <a:r>
              <a:rPr lang="en-US" sz="2000" b="1" u="sng" kern="0" dirty="0">
                <a:solidFill>
                  <a:schemeClr val="tx2"/>
                </a:solidFill>
              </a:rPr>
              <a:t>Network Resource Allocation</a:t>
            </a:r>
          </a:p>
        </p:txBody>
      </p:sp>
      <p:sp>
        <p:nvSpPr>
          <p:cNvPr id="99" name="Oval 98"/>
          <p:cNvSpPr/>
          <p:nvPr/>
        </p:nvSpPr>
        <p:spPr bwMode="auto">
          <a:xfrm>
            <a:off x="304800" y="3581400"/>
            <a:ext cx="411480" cy="411480"/>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r>
              <a:rPr lang="en-IN" sz="2400" b="1" kern="0" dirty="0">
                <a:solidFill>
                  <a:schemeClr val="tx2"/>
                </a:solidFill>
                <a:latin typeface="+mn-lt"/>
              </a:rPr>
              <a:t>2</a:t>
            </a:r>
            <a:endParaRPr lang="en-US" sz="2400" b="1" kern="0" dirty="0">
              <a:solidFill>
                <a:schemeClr val="tx2"/>
              </a:solidFill>
              <a:latin typeface="+mn-lt"/>
            </a:endParaRPr>
          </a:p>
        </p:txBody>
      </p:sp>
      <p:sp>
        <p:nvSpPr>
          <p:cNvPr id="100" name="Content Placeholder 2"/>
          <p:cNvSpPr txBox="1">
            <a:spLocks/>
          </p:cNvSpPr>
          <p:nvPr/>
        </p:nvSpPr>
        <p:spPr>
          <a:xfrm>
            <a:off x="762000" y="6076890"/>
            <a:ext cx="3261074" cy="400110"/>
          </a:xfrm>
          <a:prstGeom prst="rect">
            <a:avLst/>
          </a:prstGeom>
        </p:spPr>
        <p:txBody>
          <a:bodyPr wrap="square">
            <a:spAutoFit/>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eaLnBrk="0" hangingPunct="0">
              <a:buFontTx/>
              <a:buNone/>
            </a:pPr>
            <a:r>
              <a:rPr lang="en-US" sz="2000" u="sng" kern="0" dirty="0">
                <a:solidFill>
                  <a:schemeClr val="accent2"/>
                </a:solidFill>
              </a:rPr>
              <a:t>Problem:</a:t>
            </a:r>
            <a:r>
              <a:rPr lang="en-US" sz="2000" kern="0" dirty="0">
                <a:solidFill>
                  <a:schemeClr val="accent2"/>
                </a:solidFill>
              </a:rPr>
              <a:t> Cost Sharing</a:t>
            </a:r>
          </a:p>
        </p:txBody>
      </p:sp>
      <p:grpSp>
        <p:nvGrpSpPr>
          <p:cNvPr id="101" name="Group 100"/>
          <p:cNvGrpSpPr/>
          <p:nvPr/>
        </p:nvGrpSpPr>
        <p:grpSpPr>
          <a:xfrm>
            <a:off x="838200" y="4038600"/>
            <a:ext cx="3742117" cy="2076510"/>
            <a:chOff x="404143" y="903890"/>
            <a:chExt cx="3846029" cy="2081643"/>
          </a:xfrm>
        </p:grpSpPr>
        <p:sp>
          <p:nvSpPr>
            <p:cNvPr id="102" name="Oval 101"/>
            <p:cNvSpPr/>
            <p:nvPr/>
          </p:nvSpPr>
          <p:spPr bwMode="auto">
            <a:xfrm>
              <a:off x="1287385" y="1259216"/>
              <a:ext cx="312023" cy="273883"/>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103" name="Oval 102"/>
            <p:cNvSpPr/>
            <p:nvPr/>
          </p:nvSpPr>
          <p:spPr bwMode="auto">
            <a:xfrm>
              <a:off x="1729346" y="1890878"/>
              <a:ext cx="315474" cy="320874"/>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104" name="Oval 103"/>
            <p:cNvSpPr/>
            <p:nvPr/>
          </p:nvSpPr>
          <p:spPr bwMode="auto">
            <a:xfrm>
              <a:off x="1287387" y="2503796"/>
              <a:ext cx="312022" cy="285884"/>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105" name="Oval 104"/>
            <p:cNvSpPr/>
            <p:nvPr/>
          </p:nvSpPr>
          <p:spPr bwMode="auto">
            <a:xfrm>
              <a:off x="3187820" y="2561080"/>
              <a:ext cx="323896" cy="324010"/>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106" name="Oval 105"/>
            <p:cNvSpPr/>
            <p:nvPr/>
          </p:nvSpPr>
          <p:spPr bwMode="auto">
            <a:xfrm>
              <a:off x="3261811" y="928843"/>
              <a:ext cx="307009" cy="27984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107" name="Straight Connector 106"/>
            <p:cNvCxnSpPr>
              <a:stCxn id="102" idx="6"/>
              <a:endCxn id="106" idx="2"/>
            </p:cNvCxnSpPr>
            <p:nvPr/>
          </p:nvCxnSpPr>
          <p:spPr bwMode="auto">
            <a:xfrm flipV="1">
              <a:off x="1599408" y="1068767"/>
              <a:ext cx="1662403" cy="327391"/>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08" name="Straight Connector 107"/>
            <p:cNvCxnSpPr>
              <a:stCxn id="104" idx="6"/>
              <a:endCxn id="105" idx="2"/>
            </p:cNvCxnSpPr>
            <p:nvPr/>
          </p:nvCxnSpPr>
          <p:spPr bwMode="auto">
            <a:xfrm>
              <a:off x="1599409" y="2646738"/>
              <a:ext cx="1588411" cy="763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09" name="Straight Connector 108"/>
            <p:cNvCxnSpPr>
              <a:stCxn id="104" idx="7"/>
              <a:endCxn id="103" idx="3"/>
            </p:cNvCxnSpPr>
            <p:nvPr/>
          </p:nvCxnSpPr>
          <p:spPr bwMode="auto">
            <a:xfrm flipV="1">
              <a:off x="1553714" y="2164761"/>
              <a:ext cx="221832" cy="380902"/>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0" name="Straight Connector 109"/>
            <p:cNvCxnSpPr>
              <a:stCxn id="105" idx="1"/>
              <a:endCxn id="113" idx="5"/>
            </p:cNvCxnSpPr>
            <p:nvPr/>
          </p:nvCxnSpPr>
          <p:spPr bwMode="auto">
            <a:xfrm flipH="1" flipV="1">
              <a:off x="3004476" y="2082787"/>
              <a:ext cx="230777" cy="525743"/>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1" name="Straight Connector 110"/>
            <p:cNvCxnSpPr>
              <a:stCxn id="103" idx="1"/>
              <a:endCxn id="102" idx="5"/>
            </p:cNvCxnSpPr>
            <p:nvPr/>
          </p:nvCxnSpPr>
          <p:spPr bwMode="auto">
            <a:xfrm flipH="1" flipV="1">
              <a:off x="1553713" y="1492990"/>
              <a:ext cx="221833" cy="44487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2" name="Straight Connector 111"/>
            <p:cNvCxnSpPr>
              <a:stCxn id="103" idx="6"/>
              <a:endCxn id="113" idx="2"/>
            </p:cNvCxnSpPr>
            <p:nvPr/>
          </p:nvCxnSpPr>
          <p:spPr bwMode="auto">
            <a:xfrm flipV="1">
              <a:off x="2044820" y="1985489"/>
              <a:ext cx="685800" cy="65826"/>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113" name="Oval 112"/>
            <p:cNvSpPr/>
            <p:nvPr/>
          </p:nvSpPr>
          <p:spPr bwMode="auto">
            <a:xfrm>
              <a:off x="2730620" y="1847887"/>
              <a:ext cx="320842" cy="275203"/>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114" name="Straight Connector 113"/>
            <p:cNvCxnSpPr>
              <a:stCxn id="106" idx="3"/>
              <a:endCxn id="113" idx="7"/>
            </p:cNvCxnSpPr>
            <p:nvPr/>
          </p:nvCxnSpPr>
          <p:spPr bwMode="auto">
            <a:xfrm flipH="1">
              <a:off x="3004476" y="1167707"/>
              <a:ext cx="302295" cy="720483"/>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115" name="TextBox 114"/>
            <p:cNvSpPr txBox="1"/>
            <p:nvPr/>
          </p:nvSpPr>
          <p:spPr>
            <a:xfrm>
              <a:off x="749420" y="1214094"/>
              <a:ext cx="552211" cy="437966"/>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b="1" kern="0" dirty="0">
                  <a:latin typeface="+mn-lt"/>
                  <a:cs typeface="+mn-cs"/>
                </a:rPr>
                <a:t>S1</a:t>
              </a:r>
            </a:p>
          </p:txBody>
        </p:sp>
        <p:sp>
          <p:nvSpPr>
            <p:cNvPr id="116" name="TextBox 115"/>
            <p:cNvSpPr txBox="1"/>
            <p:nvPr/>
          </p:nvSpPr>
          <p:spPr>
            <a:xfrm>
              <a:off x="778912" y="2460925"/>
              <a:ext cx="552211" cy="437966"/>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b="1" kern="0" dirty="0">
                  <a:latin typeface="+mn-lt"/>
                  <a:cs typeface="+mn-cs"/>
                </a:rPr>
                <a:t>S2</a:t>
              </a:r>
            </a:p>
          </p:txBody>
        </p:sp>
        <p:sp>
          <p:nvSpPr>
            <p:cNvPr id="117" name="TextBox 116"/>
            <p:cNvSpPr txBox="1"/>
            <p:nvPr/>
          </p:nvSpPr>
          <p:spPr>
            <a:xfrm>
              <a:off x="3645020" y="903890"/>
              <a:ext cx="605152" cy="437966"/>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b="1" kern="0" dirty="0">
                  <a:latin typeface="+mn-lt"/>
                  <a:cs typeface="+mn-cs"/>
                </a:rPr>
                <a:t>D1</a:t>
              </a:r>
            </a:p>
          </p:txBody>
        </p:sp>
        <p:sp>
          <p:nvSpPr>
            <p:cNvPr id="118" name="TextBox 117"/>
            <p:cNvSpPr txBox="1"/>
            <p:nvPr/>
          </p:nvSpPr>
          <p:spPr>
            <a:xfrm>
              <a:off x="3559941" y="2547567"/>
              <a:ext cx="605152" cy="437966"/>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b="1" kern="0" dirty="0">
                  <a:latin typeface="+mn-lt"/>
                  <a:cs typeface="+mn-cs"/>
                </a:rPr>
                <a:t>D2</a:t>
              </a:r>
            </a:p>
          </p:txBody>
        </p:sp>
        <p:sp>
          <p:nvSpPr>
            <p:cNvPr id="119" name="TextBox 118"/>
            <p:cNvSpPr txBox="1">
              <a:spLocks noChangeAspect="1"/>
            </p:cNvSpPr>
            <p:nvPr/>
          </p:nvSpPr>
          <p:spPr>
            <a:xfrm>
              <a:off x="2284334" y="1185758"/>
              <a:ext cx="312236" cy="474464"/>
            </a:xfrm>
            <a:prstGeom prst="rect">
              <a:avLst/>
            </a:prstGeom>
            <a:noFill/>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000" b="1" kern="0" dirty="0">
                  <a:solidFill>
                    <a:schemeClr val="tx2"/>
                  </a:solidFill>
                  <a:latin typeface="+mj-lt"/>
                  <a:cs typeface="+mn-cs"/>
                </a:rPr>
                <a:t>?</a:t>
              </a:r>
            </a:p>
          </p:txBody>
        </p:sp>
        <p:sp>
          <p:nvSpPr>
            <p:cNvPr id="120" name="TextBox 119"/>
            <p:cNvSpPr txBox="1">
              <a:spLocks noChangeAspect="1"/>
            </p:cNvSpPr>
            <p:nvPr/>
          </p:nvSpPr>
          <p:spPr>
            <a:xfrm>
              <a:off x="2812463" y="1302647"/>
              <a:ext cx="312236" cy="474464"/>
            </a:xfrm>
            <a:prstGeom prst="rect">
              <a:avLst/>
            </a:prstGeom>
            <a:noFill/>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000" b="1" kern="0" dirty="0">
                  <a:solidFill>
                    <a:schemeClr val="tx2"/>
                  </a:solidFill>
                  <a:latin typeface="+mj-lt"/>
                  <a:cs typeface="+mn-cs"/>
                </a:rPr>
                <a:t>?</a:t>
              </a:r>
            </a:p>
          </p:txBody>
        </p:sp>
        <p:sp>
          <p:nvSpPr>
            <p:cNvPr id="121" name="TextBox 120"/>
            <p:cNvSpPr txBox="1">
              <a:spLocks noChangeAspect="1"/>
            </p:cNvSpPr>
            <p:nvPr/>
          </p:nvSpPr>
          <p:spPr>
            <a:xfrm>
              <a:off x="1614848" y="1437290"/>
              <a:ext cx="312236" cy="474464"/>
            </a:xfrm>
            <a:prstGeom prst="rect">
              <a:avLst/>
            </a:prstGeom>
            <a:noFill/>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000" b="1" kern="0" dirty="0">
                  <a:solidFill>
                    <a:schemeClr val="tx2"/>
                  </a:solidFill>
                  <a:latin typeface="+mj-lt"/>
                  <a:cs typeface="+mn-cs"/>
                </a:rPr>
                <a:t>?</a:t>
              </a:r>
            </a:p>
          </p:txBody>
        </p:sp>
        <p:sp>
          <p:nvSpPr>
            <p:cNvPr id="122" name="TextBox 121"/>
            <p:cNvSpPr txBox="1">
              <a:spLocks noChangeAspect="1"/>
            </p:cNvSpPr>
            <p:nvPr/>
          </p:nvSpPr>
          <p:spPr>
            <a:xfrm>
              <a:off x="2369894" y="1941218"/>
              <a:ext cx="312236" cy="474464"/>
            </a:xfrm>
            <a:prstGeom prst="rect">
              <a:avLst/>
            </a:prstGeom>
            <a:noFill/>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000" b="1" kern="0" dirty="0">
                  <a:solidFill>
                    <a:schemeClr val="tx2"/>
                  </a:solidFill>
                  <a:latin typeface="+mj-lt"/>
                  <a:cs typeface="+mn-cs"/>
                </a:rPr>
                <a:t>?</a:t>
              </a:r>
            </a:p>
          </p:txBody>
        </p:sp>
        <p:sp>
          <p:nvSpPr>
            <p:cNvPr id="123" name="TextBox 122"/>
            <p:cNvSpPr txBox="1">
              <a:spLocks noChangeAspect="1"/>
            </p:cNvSpPr>
            <p:nvPr/>
          </p:nvSpPr>
          <p:spPr>
            <a:xfrm>
              <a:off x="2822607" y="2236087"/>
              <a:ext cx="312236" cy="474464"/>
            </a:xfrm>
            <a:prstGeom prst="rect">
              <a:avLst/>
            </a:prstGeom>
            <a:noFill/>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000" b="1" kern="0" dirty="0">
                  <a:solidFill>
                    <a:schemeClr val="tx2"/>
                  </a:solidFill>
                  <a:latin typeface="+mj-lt"/>
                  <a:cs typeface="+mn-cs"/>
                </a:rPr>
                <a:t>?</a:t>
              </a:r>
            </a:p>
          </p:txBody>
        </p:sp>
        <p:sp>
          <p:nvSpPr>
            <p:cNvPr id="124" name="TextBox 123"/>
            <p:cNvSpPr txBox="1">
              <a:spLocks noChangeAspect="1"/>
            </p:cNvSpPr>
            <p:nvPr/>
          </p:nvSpPr>
          <p:spPr>
            <a:xfrm>
              <a:off x="2131934" y="2277117"/>
              <a:ext cx="312236" cy="474464"/>
            </a:xfrm>
            <a:prstGeom prst="rect">
              <a:avLst/>
            </a:prstGeom>
            <a:noFill/>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000" b="1" kern="0" dirty="0">
                  <a:solidFill>
                    <a:schemeClr val="tx2"/>
                  </a:solidFill>
                  <a:latin typeface="+mj-lt"/>
                  <a:cs typeface="+mn-cs"/>
                </a:rPr>
                <a:t>?</a:t>
              </a:r>
            </a:p>
          </p:txBody>
        </p:sp>
        <p:sp>
          <p:nvSpPr>
            <p:cNvPr id="125" name="TextBox 124"/>
            <p:cNvSpPr txBox="1">
              <a:spLocks noChangeAspect="1"/>
            </p:cNvSpPr>
            <p:nvPr/>
          </p:nvSpPr>
          <p:spPr>
            <a:xfrm>
              <a:off x="1595314" y="2202322"/>
              <a:ext cx="312236" cy="474464"/>
            </a:xfrm>
            <a:prstGeom prst="rect">
              <a:avLst/>
            </a:prstGeom>
            <a:noFill/>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000" b="1" kern="0" dirty="0">
                  <a:solidFill>
                    <a:schemeClr val="tx2"/>
                  </a:solidFill>
                  <a:latin typeface="+mj-lt"/>
                  <a:cs typeface="+mn-cs"/>
                </a:rPr>
                <a:t>?</a:t>
              </a:r>
            </a:p>
          </p:txBody>
        </p:sp>
        <p:pic>
          <p:nvPicPr>
            <p:cNvPr id="126" name="Picture 1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143" y="1208690"/>
              <a:ext cx="357188" cy="390525"/>
            </a:xfrm>
            <a:prstGeom prst="rect">
              <a:avLst/>
            </a:prstGeom>
          </p:spPr>
        </p:pic>
        <p:pic>
          <p:nvPicPr>
            <p:cNvPr id="127" name="Picture 12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9286" y="2451016"/>
              <a:ext cx="359627" cy="393192"/>
            </a:xfrm>
            <a:prstGeom prst="rect">
              <a:avLst/>
            </a:prstGeom>
          </p:spPr>
        </p:pic>
      </p:grpSp>
      <p:sp>
        <p:nvSpPr>
          <p:cNvPr id="128" name="TextBox 127"/>
          <p:cNvSpPr txBox="1"/>
          <p:nvPr/>
        </p:nvSpPr>
        <p:spPr>
          <a:xfrm>
            <a:off x="4572000" y="3607904"/>
            <a:ext cx="2782599" cy="707886"/>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000" b="1" kern="0" dirty="0">
                <a:solidFill>
                  <a:schemeClr val="tx2"/>
                </a:solidFill>
                <a:latin typeface="+mn-lt"/>
                <a:cs typeface="+mn-cs"/>
              </a:rPr>
              <a:t>(with applications to distributed control)</a:t>
            </a:r>
          </a:p>
        </p:txBody>
      </p:sp>
      <p:grpSp>
        <p:nvGrpSpPr>
          <p:cNvPr id="129" name="Group 128"/>
          <p:cNvGrpSpPr/>
          <p:nvPr/>
        </p:nvGrpSpPr>
        <p:grpSpPr>
          <a:xfrm>
            <a:off x="5055445" y="4329389"/>
            <a:ext cx="1878755" cy="1690411"/>
            <a:chOff x="762000" y="3200400"/>
            <a:chExt cx="3143250" cy="3162300"/>
          </a:xfrm>
        </p:grpSpPr>
        <p:pic>
          <p:nvPicPr>
            <p:cNvPr id="130" name="Picture 8" descr="C:\Users\Ragavendran\AppData\Local\Microsoft\Windows\Temporary Internet Files\Content.IE5\F0H9K2PG\MC900349411[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2000" y="3662303"/>
              <a:ext cx="2762250" cy="2144708"/>
            </a:xfrm>
            <a:prstGeom prst="rect">
              <a:avLst/>
            </a:prstGeom>
            <a:noFill/>
            <a:extLst>
              <a:ext uri="{909E8E84-426E-40DD-AFC4-6F175D3DCCD1}">
                <a14:hiddenFill xmlns:a14="http://schemas.microsoft.com/office/drawing/2010/main">
                  <a:solidFill>
                    <a:srgbClr val="FFFFFF"/>
                  </a:solidFill>
                </a14:hiddenFill>
              </a:ext>
            </a:extLst>
          </p:spPr>
        </p:pic>
        <p:sp>
          <p:nvSpPr>
            <p:cNvPr id="131" name="Oval 130"/>
            <p:cNvSpPr/>
            <p:nvPr/>
          </p:nvSpPr>
          <p:spPr bwMode="auto">
            <a:xfrm>
              <a:off x="1219200" y="4114800"/>
              <a:ext cx="796749" cy="685860"/>
            </a:xfrm>
            <a:prstGeom prst="ellipse">
              <a:avLst/>
            </a:prstGeom>
            <a:solidFill>
              <a:schemeClr val="bg2">
                <a:lumMod val="20000"/>
                <a:lumOff val="80000"/>
                <a:alpha val="25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pic>
          <p:nvPicPr>
            <p:cNvPr id="132" name="Picture 12" descr="C:\Users\Ragavendran\AppData\Local\Microsoft\Windows\Temporary Internet Files\Content.IE5\F0H9K2PG\MC90043481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66850" y="3200400"/>
              <a:ext cx="419100"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133" name="Straight Connector 132"/>
            <p:cNvCxnSpPr>
              <a:stCxn id="132" idx="2"/>
            </p:cNvCxnSpPr>
            <p:nvPr/>
          </p:nvCxnSpPr>
          <p:spPr bwMode="auto">
            <a:xfrm flipH="1">
              <a:off x="1238250" y="3619500"/>
              <a:ext cx="438150" cy="723900"/>
            </a:xfrm>
            <a:prstGeom prst="line">
              <a:avLst/>
            </a:prstGeom>
            <a:solidFill>
              <a:schemeClr val="accent1"/>
            </a:solidFill>
            <a:ln w="19050" cap="flat" cmpd="sng" algn="ctr">
              <a:solidFill>
                <a:schemeClr val="tx1"/>
              </a:solidFill>
              <a:prstDash val="sysDot"/>
              <a:round/>
              <a:headEnd type="none" w="med" len="med"/>
              <a:tailEnd type="none" w="med" len="med"/>
            </a:ln>
            <a:effectLst/>
          </p:spPr>
        </p:cxnSp>
        <p:cxnSp>
          <p:nvCxnSpPr>
            <p:cNvPr id="134" name="Straight Connector 133"/>
            <p:cNvCxnSpPr>
              <a:stCxn id="132" idx="2"/>
            </p:cNvCxnSpPr>
            <p:nvPr/>
          </p:nvCxnSpPr>
          <p:spPr bwMode="auto">
            <a:xfrm>
              <a:off x="1676400" y="3619500"/>
              <a:ext cx="310607" cy="723900"/>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135" name="Oval 134"/>
            <p:cNvSpPr/>
            <p:nvPr/>
          </p:nvSpPr>
          <p:spPr bwMode="auto">
            <a:xfrm>
              <a:off x="1695450" y="4343400"/>
              <a:ext cx="796749" cy="685860"/>
            </a:xfrm>
            <a:prstGeom prst="ellipse">
              <a:avLst/>
            </a:prstGeom>
            <a:solidFill>
              <a:schemeClr val="bg2">
                <a:lumMod val="20000"/>
                <a:lumOff val="80000"/>
                <a:alpha val="25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pic>
          <p:nvPicPr>
            <p:cNvPr id="136" name="Picture 12" descr="C:\Users\Ragavendran\AppData\Local\Microsoft\Windows\Temporary Internet Files\Content.IE5\F0H9K2PG\MC90043481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90750" y="3390900"/>
              <a:ext cx="419100"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137" name="Straight Connector 136"/>
            <p:cNvCxnSpPr>
              <a:stCxn id="136" idx="2"/>
              <a:endCxn id="135" idx="1"/>
            </p:cNvCxnSpPr>
            <p:nvPr/>
          </p:nvCxnSpPr>
          <p:spPr bwMode="auto">
            <a:xfrm flipH="1">
              <a:off x="1812131" y="3810000"/>
              <a:ext cx="588169" cy="633842"/>
            </a:xfrm>
            <a:prstGeom prst="line">
              <a:avLst/>
            </a:prstGeom>
            <a:solidFill>
              <a:schemeClr val="accent1"/>
            </a:solidFill>
            <a:ln w="19050" cap="flat" cmpd="sng" algn="ctr">
              <a:solidFill>
                <a:schemeClr val="tx1"/>
              </a:solidFill>
              <a:prstDash val="sysDot"/>
              <a:round/>
              <a:headEnd type="none" w="med" len="med"/>
              <a:tailEnd type="none" w="med" len="med"/>
            </a:ln>
            <a:effectLst/>
          </p:spPr>
        </p:cxnSp>
        <p:cxnSp>
          <p:nvCxnSpPr>
            <p:cNvPr id="138" name="Straight Connector 137"/>
            <p:cNvCxnSpPr>
              <a:stCxn id="136" idx="2"/>
              <a:endCxn id="135" idx="6"/>
            </p:cNvCxnSpPr>
            <p:nvPr/>
          </p:nvCxnSpPr>
          <p:spPr bwMode="auto">
            <a:xfrm>
              <a:off x="2400300" y="3810000"/>
              <a:ext cx="91899" cy="876330"/>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139" name="Oval 138"/>
            <p:cNvSpPr/>
            <p:nvPr/>
          </p:nvSpPr>
          <p:spPr bwMode="auto">
            <a:xfrm>
              <a:off x="1289226" y="4648140"/>
              <a:ext cx="796749" cy="685860"/>
            </a:xfrm>
            <a:prstGeom prst="ellipse">
              <a:avLst/>
            </a:prstGeom>
            <a:solidFill>
              <a:schemeClr val="bg2">
                <a:lumMod val="20000"/>
                <a:lumOff val="80000"/>
                <a:alpha val="25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pic>
          <p:nvPicPr>
            <p:cNvPr id="140" name="Picture 12" descr="C:\Users\Ragavendran\AppData\Local\Microsoft\Windows\Temporary Internet Files\Content.IE5\F0H9K2PG\MC90043481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14450" y="5791200"/>
              <a:ext cx="419100"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p:cNvCxnSpPr>
              <a:stCxn id="140" idx="0"/>
              <a:endCxn id="139" idx="2"/>
            </p:cNvCxnSpPr>
            <p:nvPr/>
          </p:nvCxnSpPr>
          <p:spPr bwMode="auto">
            <a:xfrm flipH="1" flipV="1">
              <a:off x="1289226" y="4991070"/>
              <a:ext cx="234774" cy="800130"/>
            </a:xfrm>
            <a:prstGeom prst="line">
              <a:avLst/>
            </a:prstGeom>
            <a:solidFill>
              <a:schemeClr val="accent1"/>
            </a:solidFill>
            <a:ln w="19050" cap="flat" cmpd="sng" algn="ctr">
              <a:solidFill>
                <a:schemeClr val="tx1"/>
              </a:solidFill>
              <a:prstDash val="sysDot"/>
              <a:round/>
              <a:headEnd type="none" w="med" len="med"/>
              <a:tailEnd type="none" w="med" len="med"/>
            </a:ln>
            <a:effectLst/>
          </p:spPr>
        </p:cxnSp>
        <p:cxnSp>
          <p:nvCxnSpPr>
            <p:cNvPr id="142" name="Straight Connector 141"/>
            <p:cNvCxnSpPr>
              <a:stCxn id="140" idx="0"/>
            </p:cNvCxnSpPr>
            <p:nvPr/>
          </p:nvCxnSpPr>
          <p:spPr bwMode="auto">
            <a:xfrm flipV="1">
              <a:off x="1524000" y="5124479"/>
              <a:ext cx="552450" cy="666721"/>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143" name="Oval 142"/>
            <p:cNvSpPr/>
            <p:nvPr/>
          </p:nvSpPr>
          <p:spPr bwMode="auto">
            <a:xfrm>
              <a:off x="1889301" y="4800540"/>
              <a:ext cx="796749" cy="685860"/>
            </a:xfrm>
            <a:prstGeom prst="ellipse">
              <a:avLst/>
            </a:prstGeom>
            <a:solidFill>
              <a:schemeClr val="bg2">
                <a:lumMod val="20000"/>
                <a:lumOff val="80000"/>
                <a:alpha val="25000"/>
              </a:schemeClr>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pic>
          <p:nvPicPr>
            <p:cNvPr id="144" name="Picture 12" descr="C:\Users\Ragavendran\AppData\Local\Microsoft\Windows\Temporary Internet Files\Content.IE5\F0H9K2PG\MC90043481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419350" y="5943600"/>
              <a:ext cx="419100"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145" name="Straight Connector 144"/>
            <p:cNvCxnSpPr>
              <a:stCxn id="144" idx="0"/>
              <a:endCxn id="143" idx="3"/>
            </p:cNvCxnSpPr>
            <p:nvPr/>
          </p:nvCxnSpPr>
          <p:spPr bwMode="auto">
            <a:xfrm flipH="1" flipV="1">
              <a:off x="2005982" y="5385958"/>
              <a:ext cx="622918" cy="557642"/>
            </a:xfrm>
            <a:prstGeom prst="line">
              <a:avLst/>
            </a:prstGeom>
            <a:solidFill>
              <a:schemeClr val="accent1"/>
            </a:solidFill>
            <a:ln w="19050" cap="flat" cmpd="sng" algn="ctr">
              <a:solidFill>
                <a:schemeClr val="tx1"/>
              </a:solidFill>
              <a:prstDash val="sysDot"/>
              <a:round/>
              <a:headEnd type="none" w="med" len="med"/>
              <a:tailEnd type="none" w="med" len="med"/>
            </a:ln>
            <a:effectLst/>
          </p:spPr>
        </p:cxnSp>
        <p:cxnSp>
          <p:nvCxnSpPr>
            <p:cNvPr id="146" name="Straight Connector 145"/>
            <p:cNvCxnSpPr>
              <a:stCxn id="144" idx="0"/>
              <a:endCxn id="143" idx="6"/>
            </p:cNvCxnSpPr>
            <p:nvPr/>
          </p:nvCxnSpPr>
          <p:spPr bwMode="auto">
            <a:xfrm flipV="1">
              <a:off x="2628900" y="5143470"/>
              <a:ext cx="57150" cy="800130"/>
            </a:xfrm>
            <a:prstGeom prst="line">
              <a:avLst/>
            </a:prstGeom>
            <a:solidFill>
              <a:schemeClr val="accent1"/>
            </a:solidFill>
            <a:ln w="19050" cap="flat" cmpd="sng" algn="ctr">
              <a:solidFill>
                <a:schemeClr val="tx1"/>
              </a:solidFill>
              <a:prstDash val="sysDot"/>
              <a:round/>
              <a:headEnd type="none" w="med" len="med"/>
              <a:tailEnd type="none" w="med" len="med"/>
            </a:ln>
            <a:effectLst/>
          </p:spPr>
        </p:cxnSp>
        <p:sp>
          <p:nvSpPr>
            <p:cNvPr id="147" name="Oval 146"/>
            <p:cNvSpPr/>
            <p:nvPr/>
          </p:nvSpPr>
          <p:spPr bwMode="auto">
            <a:xfrm>
              <a:off x="2390776" y="4443841"/>
              <a:ext cx="762000" cy="671143"/>
            </a:xfrm>
            <a:prstGeom prst="ellipse">
              <a:avLst/>
            </a:prstGeom>
            <a:solidFill>
              <a:schemeClr val="tx2">
                <a:lumMod val="20000"/>
                <a:lumOff val="80000"/>
                <a:alpha val="25000"/>
              </a:schemeClr>
            </a:solidFill>
            <a:ln w="28575"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pic>
          <p:nvPicPr>
            <p:cNvPr id="148" name="Picture 12" descr="C:\Users\Ragavendran\AppData\Local\Microsoft\Windows\Temporary Internet Files\Content.IE5\F0H9K2PG\MC900434811[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86150" y="5372100"/>
              <a:ext cx="419100" cy="419100"/>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Straight Connector 148"/>
            <p:cNvCxnSpPr>
              <a:stCxn id="148" idx="0"/>
            </p:cNvCxnSpPr>
            <p:nvPr/>
          </p:nvCxnSpPr>
          <p:spPr bwMode="auto">
            <a:xfrm flipH="1" flipV="1">
              <a:off x="2609850" y="5086410"/>
              <a:ext cx="1085850" cy="285690"/>
            </a:xfrm>
            <a:prstGeom prst="line">
              <a:avLst/>
            </a:prstGeom>
            <a:solidFill>
              <a:schemeClr val="accent1"/>
            </a:solidFill>
            <a:ln w="19050" cap="flat" cmpd="sng" algn="ctr">
              <a:solidFill>
                <a:schemeClr val="tx2"/>
              </a:solidFill>
              <a:prstDash val="sysDot"/>
              <a:round/>
              <a:headEnd type="none" w="med" len="med"/>
              <a:tailEnd type="none" w="med" len="med"/>
            </a:ln>
            <a:effectLst/>
          </p:spPr>
        </p:cxnSp>
        <p:cxnSp>
          <p:nvCxnSpPr>
            <p:cNvPr id="150" name="Straight Connector 149"/>
            <p:cNvCxnSpPr>
              <a:stCxn id="148" idx="0"/>
              <a:endCxn id="147" idx="7"/>
            </p:cNvCxnSpPr>
            <p:nvPr/>
          </p:nvCxnSpPr>
          <p:spPr bwMode="auto">
            <a:xfrm flipH="1" flipV="1">
              <a:off x="3041184" y="4542128"/>
              <a:ext cx="654516" cy="829972"/>
            </a:xfrm>
            <a:prstGeom prst="line">
              <a:avLst/>
            </a:prstGeom>
            <a:solidFill>
              <a:schemeClr val="accent1"/>
            </a:solidFill>
            <a:ln w="19050" cap="flat" cmpd="sng" algn="ctr">
              <a:solidFill>
                <a:schemeClr val="tx2"/>
              </a:solidFill>
              <a:prstDash val="sysDot"/>
              <a:round/>
              <a:headEnd type="none" w="med" len="med"/>
              <a:tailEnd type="none" w="med" len="med"/>
            </a:ln>
            <a:effectLst/>
          </p:spPr>
        </p:cxnSp>
        <p:sp>
          <p:nvSpPr>
            <p:cNvPr id="151" name="TextBox 150"/>
            <p:cNvSpPr txBox="1">
              <a:spLocks noChangeAspect="1"/>
            </p:cNvSpPr>
            <p:nvPr/>
          </p:nvSpPr>
          <p:spPr>
            <a:xfrm>
              <a:off x="3200400" y="4914900"/>
              <a:ext cx="303129" cy="461665"/>
            </a:xfrm>
            <a:prstGeom prst="rect">
              <a:avLst/>
            </a:prstGeom>
            <a:noFill/>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solidFill>
                    <a:schemeClr val="tx2"/>
                  </a:solidFill>
                  <a:latin typeface="+mj-lt"/>
                  <a:cs typeface="+mn-cs"/>
                </a:rPr>
                <a:t>?</a:t>
              </a:r>
            </a:p>
          </p:txBody>
        </p:sp>
      </p:grpSp>
      <p:sp>
        <p:nvSpPr>
          <p:cNvPr id="39" name="Rectangle 38"/>
          <p:cNvSpPr/>
          <p:nvPr/>
        </p:nvSpPr>
        <p:spPr bwMode="auto">
          <a:xfrm>
            <a:off x="152400" y="152400"/>
            <a:ext cx="8839200" cy="3200400"/>
          </a:xfrm>
          <a:prstGeom prst="rect">
            <a:avLst/>
          </a:prstGeom>
          <a:solidFill>
            <a:schemeClr val="bg1">
              <a:alpha val="67000"/>
            </a:schemeClr>
          </a:solidFill>
          <a:ln w="15875" cap="flat" cmpd="sng" algn="ctr">
            <a:noFill/>
            <a:prstDash val="solid"/>
            <a:round/>
            <a:headEnd type="none" w="med" len="med"/>
            <a:tailEnd type="arrow" w="lg" len="lg"/>
          </a:ln>
          <a:effectLst/>
        </p:spPr>
        <p:txBody>
          <a:bodyPr rtlCol="0" anchor="ctr"/>
          <a:lstStyle/>
          <a:p>
            <a:pPr algn="ctr"/>
            <a:endParaRPr lang="en-US"/>
          </a:p>
        </p:txBody>
      </p:sp>
    </p:spTree>
    <p:extLst>
      <p:ext uri="{BB962C8B-B14F-4D97-AF65-F5344CB8AC3E}">
        <p14:creationId xmlns:p14="http://schemas.microsoft.com/office/powerpoint/2010/main" val="2008871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8" grpId="0"/>
      <p:bldP spid="65" grpId="0"/>
      <p:bldP spid="69" grpId="0" animBg="1"/>
      <p:bldP spid="70" grpId="0"/>
      <p:bldP spid="71" grpId="0"/>
      <p:bldP spid="72" grpId="0"/>
      <p:bldP spid="98" grpId="0"/>
      <p:bldP spid="100" grpId="0"/>
      <p:bldP spid="128" grpId="0"/>
      <p:bldP spid="3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Rectangle 5"/>
              <p:cNvSpPr/>
              <p:nvPr/>
            </p:nvSpPr>
            <p:spPr>
              <a:xfrm>
                <a:off x="1676400" y="2426594"/>
                <a:ext cx="6774867" cy="577850"/>
              </a:xfrm>
              <a:prstGeom prst="rect">
                <a:avLst/>
              </a:prstGeom>
            </p:spPr>
            <p:txBody>
              <a:bodyPr wrap="none">
                <a:spAutoFit/>
              </a:bodyPr>
              <a:lstStyle/>
              <a:p>
                <a:pPr lvl="0" eaLnBrk="0" hangingPunct="0">
                  <a:spcBef>
                    <a:spcPct val="20000"/>
                  </a:spcBef>
                </a:pPr>
                <a14:m>
                  <m:oMathPara xmlns:m="http://schemas.openxmlformats.org/officeDocument/2006/math">
                    <m:oMathParaPr>
                      <m:jc m:val="centerGroup"/>
                    </m:oMathParaPr>
                    <m:oMath xmlns:m="http://schemas.openxmlformats.org/officeDocument/2006/math">
                      <m:r>
                        <a:rPr lang="en-US" sz="2800" b="1" i="1" kern="0" smtClean="0">
                          <a:solidFill>
                            <a:prstClr val="white"/>
                          </a:solidFill>
                          <a:latin typeface="Cambria Math"/>
                        </a:rPr>
                        <m:t>𝑮</m:t>
                      </m:r>
                      <m:r>
                        <a:rPr lang="en-US" sz="2800" b="1" i="1" kern="0" smtClean="0">
                          <a:solidFill>
                            <a:prstClr val="white"/>
                          </a:solidFill>
                          <a:latin typeface="Cambria Math"/>
                        </a:rPr>
                        <m:t>=( </m:t>
                      </m:r>
                      <m:r>
                        <a:rPr lang="en-US" sz="2800" b="1" i="1" kern="0" smtClean="0">
                          <a:solidFill>
                            <a:schemeClr val="tx1"/>
                          </a:solidFill>
                          <a:latin typeface="Cambria Math"/>
                        </a:rPr>
                        <m:t>𝑵</m:t>
                      </m:r>
                      <m:r>
                        <a:rPr lang="en-US" sz="2800" b="1" i="1" kern="0" smtClean="0">
                          <a:solidFill>
                            <a:prstClr val="white"/>
                          </a:solidFill>
                          <a:latin typeface="Cambria Math"/>
                        </a:rPr>
                        <m:t>, </m:t>
                      </m:r>
                      <m:r>
                        <a:rPr lang="en-US" sz="2800" b="1" i="1" kern="0" smtClean="0">
                          <a:solidFill>
                            <a:prstClr val="white"/>
                          </a:solidFill>
                          <a:latin typeface="Cambria Math"/>
                        </a:rPr>
                        <m:t>𝑹</m:t>
                      </m:r>
                      <m:r>
                        <a:rPr lang="en-US" sz="2800" b="1" i="1" kern="0" smtClea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prstClr val="white"/>
                                      </a:solidFill>
                                      <a:latin typeface="Cambria Math" panose="02040503050406030204" pitchFamily="18" charset="0"/>
                                      <a:ea typeface="Cambria Math"/>
                                    </a:rPr>
                                  </m:ctrlPr>
                                </m:sSubPr>
                                <m:e>
                                  <m:r>
                                    <a:rPr lang="en-US" sz="2800" b="1" i="1" kern="0">
                                      <a:solidFill>
                                        <a:prstClr val="white"/>
                                      </a:solidFill>
                                      <a:latin typeface="Cambria Math"/>
                                      <a:ea typeface="Cambria Math"/>
                                    </a:rPr>
                                    <m:t>𝓐</m:t>
                                  </m:r>
                                </m:e>
                                <m:sub>
                                  <m:r>
                                    <a:rPr lang="en-US" sz="2800" b="1" i="1" kern="0" smtClea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schemeClr val="accent1"/>
                                      </a:solidFill>
                                      <a:latin typeface="Cambria Math" panose="02040503050406030204" pitchFamily="18" charset="0"/>
                                    </a:rPr>
                                  </m:ctrlPr>
                                </m:sSubPr>
                                <m:e>
                                  <m:r>
                                    <a:rPr lang="en-US" sz="2800" b="1" i="1" kern="0" smtClean="0">
                                      <a:solidFill>
                                        <a:schemeClr val="accent1"/>
                                      </a:solidFill>
                                      <a:latin typeface="Cambria Math"/>
                                    </a:rPr>
                                    <m:t>𝑾</m:t>
                                  </m:r>
                                </m:e>
                                <m:sub>
                                  <m:r>
                                    <a:rPr lang="en-US" sz="2800" b="1" i="1" kern="0">
                                      <a:solidFill>
                                        <a:schemeClr val="accent1"/>
                                      </a:solidFill>
                                      <a:latin typeface="Cambria Math"/>
                                    </a:rPr>
                                    <m:t>𝒓</m:t>
                                  </m:r>
                                </m:sub>
                              </m:sSub>
                            </m:e>
                          </m:d>
                        </m:e>
                        <m:sub>
                          <m:r>
                            <a:rPr lang="en-US" sz="2800" b="1" i="1" kern="0">
                              <a:solidFill>
                                <a:prstClr val="white"/>
                              </a:solidFill>
                              <a:latin typeface="Cambria Math"/>
                            </a:rPr>
                            <m:t>𝒓</m:t>
                          </m:r>
                          <m:r>
                            <a:rPr lang="en-US" sz="2800" b="1" i="1" kern="0">
                              <a:solidFill>
                                <a:prstClr val="white"/>
                              </a:solidFill>
                              <a:latin typeface="Cambria Math"/>
                            </a:rPr>
                            <m:t>∈</m:t>
                          </m:r>
                          <m:r>
                            <a:rPr lang="en-US" sz="2800" b="1" i="1" kern="0">
                              <a:solidFill>
                                <a:prstClr val="white"/>
                              </a:solidFill>
                              <a:latin typeface="Cambria Math"/>
                            </a:rPr>
                            <m:t>𝑹</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p>
                                <m:sSupPr>
                                  <m:ctrlPr>
                                    <a:rPr lang="en-US" sz="2800" b="1" i="1" kern="0">
                                      <a:solidFill>
                                        <a:schemeClr val="accent2">
                                          <a:lumMod val="60000"/>
                                          <a:lumOff val="40000"/>
                                        </a:schemeClr>
                                      </a:solidFill>
                                      <a:latin typeface="Cambria Math" panose="02040503050406030204" pitchFamily="18" charset="0"/>
                                    </a:rPr>
                                  </m:ctrlPr>
                                </m:sSupPr>
                                <m:e>
                                  <m:r>
                                    <a:rPr lang="en-US" sz="2800" b="1" i="1" kern="0" smtClean="0">
                                      <a:solidFill>
                                        <a:schemeClr val="accent2"/>
                                      </a:solidFill>
                                      <a:latin typeface="Cambria Math"/>
                                    </a:rPr>
                                    <m:t>𝒇</m:t>
                                  </m:r>
                                </m:e>
                                <m:sup>
                                  <m:r>
                                    <a:rPr lang="en-US" sz="2800" b="1" i="1" kern="0" smtClean="0">
                                      <a:solidFill>
                                        <a:schemeClr val="accent1"/>
                                      </a:solidFill>
                                      <a:latin typeface="Cambria Math"/>
                                    </a:rPr>
                                    <m:t>𝑾</m:t>
                                  </m:r>
                                </m:sup>
                              </m:sSup>
                            </m:e>
                          </m:d>
                        </m:e>
                        <m:sub>
                          <m:r>
                            <a:rPr lang="en-US" sz="2800" b="1" i="1" kern="0" smtClean="0">
                              <a:solidFill>
                                <a:schemeClr val="accent1"/>
                              </a:solidFill>
                              <a:latin typeface="Cambria Math"/>
                            </a:rPr>
                            <m:t>𝑾</m:t>
                          </m:r>
                          <m:r>
                            <a:rPr lang="en-US" sz="2800" b="1" i="1" kern="0">
                              <a:solidFill>
                                <a:prstClr val="white"/>
                              </a:solidFill>
                              <a:latin typeface="Cambria Math"/>
                            </a:rPr>
                            <m:t>∈</m:t>
                          </m:r>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schemeClr val="accent1"/>
                                      </a:solidFill>
                                      <a:latin typeface="Cambria Math" panose="02040503050406030204" pitchFamily="18" charset="0"/>
                                    </a:rPr>
                                  </m:ctrlPr>
                                </m:sSubPr>
                                <m:e>
                                  <m:r>
                                    <a:rPr lang="en-US" sz="2800" b="1" i="1" kern="0">
                                      <a:solidFill>
                                        <a:schemeClr val="accent1"/>
                                      </a:solidFill>
                                      <a:latin typeface="Cambria Math"/>
                                    </a:rPr>
                                    <m:t>𝑾</m:t>
                                  </m:r>
                                </m:e>
                                <m:sub>
                                  <m:r>
                                    <a:rPr lang="en-US" sz="2800" b="1" i="1" kern="0">
                                      <a:solidFill>
                                        <a:schemeClr val="accent1"/>
                                      </a:solidFill>
                                      <a:latin typeface="Cambria Math"/>
                                    </a:rPr>
                                    <m:t>𝒓</m:t>
                                  </m:r>
                                </m:sub>
                              </m:sSub>
                            </m:e>
                          </m:d>
                        </m:sub>
                      </m:sSub>
                      <m:r>
                        <a:rPr lang="en-US" sz="2800" b="1" i="1" kern="0" smtClean="0">
                          <a:solidFill>
                            <a:schemeClr val="accent1">
                              <a:lumMod val="40000"/>
                              <a:lumOff val="60000"/>
                            </a:schemeClr>
                          </a:solidFill>
                          <a:latin typeface="Cambria Math" panose="02040503050406030204" pitchFamily="18" charset="0"/>
                        </a:rPr>
                        <m:t> </m:t>
                      </m:r>
                      <m:r>
                        <a:rPr lang="en-US" sz="2800" b="1" i="1" kern="0">
                          <a:solidFill>
                            <a:prstClr val="white"/>
                          </a:solidFill>
                          <a:latin typeface="Cambria Math"/>
                        </a:rPr>
                        <m:t>)</m:t>
                      </m:r>
                    </m:oMath>
                  </m:oMathPara>
                </a14:m>
                <a:endParaRPr lang="en-US" sz="2800" b="1" kern="0" dirty="0">
                  <a:solidFill>
                    <a:prstClr val="white"/>
                  </a:solidFill>
                  <a:latin typeface="Century Gothic"/>
                </a:endParaRPr>
              </a:p>
            </p:txBody>
          </p:sp>
        </mc:Choice>
        <mc:Fallback xmlns="">
          <p:sp>
            <p:nvSpPr>
              <p:cNvPr id="6" name="Rectangle 5"/>
              <p:cNvSpPr>
                <a:spLocks noRot="1" noChangeAspect="1" noMove="1" noResize="1" noEditPoints="1" noAdjustHandles="1" noChangeArrowheads="1" noChangeShapeType="1" noTextEdit="1"/>
              </p:cNvSpPr>
              <p:nvPr/>
            </p:nvSpPr>
            <p:spPr>
              <a:xfrm>
                <a:off x="1676400" y="2426594"/>
                <a:ext cx="6774867" cy="577850"/>
              </a:xfrm>
              <a:prstGeom prst="rect">
                <a:avLst/>
              </a:prstGeom>
              <a:blipFill rotWithShape="0">
                <a:blip r:embed="rId3"/>
                <a:stretch>
                  <a:fillRect/>
                </a:stretch>
              </a:blipFill>
            </p:spPr>
            <p:txBody>
              <a:bodyPr/>
              <a:lstStyle/>
              <a:p>
                <a:r>
                  <a:rPr lang="en-US">
                    <a:noFill/>
                  </a:rPr>
                  <a:t> </a:t>
                </a:r>
              </a:p>
            </p:txBody>
          </p:sp>
        </mc:Fallback>
      </mc:AlternateContent>
      <p:sp>
        <p:nvSpPr>
          <p:cNvPr id="10" name="Rectangle 9"/>
          <p:cNvSpPr/>
          <p:nvPr/>
        </p:nvSpPr>
        <p:spPr>
          <a:xfrm>
            <a:off x="599578" y="3456774"/>
            <a:ext cx="1988045" cy="430887"/>
          </a:xfrm>
          <a:prstGeom prst="rect">
            <a:avLst/>
          </a:prstGeom>
        </p:spPr>
        <p:txBody>
          <a:bodyPr wrap="none">
            <a:spAutoFit/>
          </a:bodyPr>
          <a:lstStyle/>
          <a:p>
            <a:pPr algn="ctr"/>
            <a:r>
              <a:rPr lang="en-US" sz="2200" b="1" kern="0" dirty="0">
                <a:solidFill>
                  <a:schemeClr val="accent1"/>
                </a:solidFill>
                <a:latin typeface="Century Gothic"/>
              </a:rPr>
              <a:t>set of players</a:t>
            </a:r>
            <a:endParaRPr lang="en-US" b="1" dirty="0">
              <a:solidFill>
                <a:schemeClr val="accent1"/>
              </a:solidFill>
            </a:endParaRPr>
          </a:p>
        </p:txBody>
      </p:sp>
      <p:cxnSp>
        <p:nvCxnSpPr>
          <p:cNvPr id="35" name="Straight Arrow Connector 34"/>
          <p:cNvCxnSpPr/>
          <p:nvPr/>
        </p:nvCxnSpPr>
        <p:spPr bwMode="auto">
          <a:xfrm flipV="1">
            <a:off x="2356597" y="2949814"/>
            <a:ext cx="657269" cy="506960"/>
          </a:xfrm>
          <a:prstGeom prst="straightConnector1">
            <a:avLst/>
          </a:prstGeom>
          <a:solidFill>
            <a:schemeClr val="accent1"/>
          </a:solidFill>
          <a:ln w="38100" cap="flat" cmpd="sng" algn="ctr">
            <a:solidFill>
              <a:schemeClr val="accent1"/>
            </a:solidFill>
            <a:prstDash val="solid"/>
            <a:round/>
            <a:headEnd type="none" w="med" len="med"/>
            <a:tailEnd type="arrow"/>
          </a:ln>
          <a:effectLst/>
        </p:spPr>
      </p:cxnSp>
      <p:sp>
        <p:nvSpPr>
          <p:cNvPr id="37" name="Rectangle 36"/>
          <p:cNvSpPr/>
          <p:nvPr/>
        </p:nvSpPr>
        <p:spPr>
          <a:xfrm>
            <a:off x="381000" y="1467292"/>
            <a:ext cx="2294218" cy="430887"/>
          </a:xfrm>
          <a:prstGeom prst="rect">
            <a:avLst/>
          </a:prstGeom>
        </p:spPr>
        <p:txBody>
          <a:bodyPr wrap="none">
            <a:spAutoFit/>
          </a:bodyPr>
          <a:lstStyle/>
          <a:p>
            <a:pPr algn="ctr"/>
            <a:r>
              <a:rPr lang="en-US" sz="2200" b="1" kern="0" dirty="0">
                <a:solidFill>
                  <a:schemeClr val="accent1"/>
                </a:solidFill>
                <a:latin typeface="Century Gothic"/>
              </a:rPr>
              <a:t>set of resources</a:t>
            </a:r>
            <a:endParaRPr lang="en-US" b="1" dirty="0">
              <a:solidFill>
                <a:schemeClr val="accent1"/>
              </a:solidFill>
            </a:endParaRPr>
          </a:p>
        </p:txBody>
      </p:sp>
      <p:cxnSp>
        <p:nvCxnSpPr>
          <p:cNvPr id="39" name="Straight Arrow Connector 38"/>
          <p:cNvCxnSpPr/>
          <p:nvPr/>
        </p:nvCxnSpPr>
        <p:spPr bwMode="auto">
          <a:xfrm>
            <a:off x="2209800" y="1981200"/>
            <a:ext cx="1219200" cy="533400"/>
          </a:xfrm>
          <a:prstGeom prst="straightConnector1">
            <a:avLst/>
          </a:prstGeom>
          <a:solidFill>
            <a:schemeClr val="accent1"/>
          </a:solidFill>
          <a:ln w="38100" cap="flat" cmpd="sng" algn="ctr">
            <a:solidFill>
              <a:schemeClr val="accent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42" name="Rectangle 41"/>
              <p:cNvSpPr/>
              <p:nvPr/>
            </p:nvSpPr>
            <p:spPr>
              <a:xfrm>
                <a:off x="3184371" y="3239470"/>
                <a:ext cx="2996333" cy="430887"/>
              </a:xfrm>
              <a:prstGeom prst="rect">
                <a:avLst/>
              </a:prstGeom>
            </p:spPr>
            <p:txBody>
              <a:bodyPr wrap="none">
                <a:spAutoFit/>
              </a:bodyPr>
              <a:lstStyle/>
              <a:p>
                <a:pPr algn="ctr"/>
                <a:r>
                  <a:rPr lang="en-US" sz="2200" b="1" kern="0" dirty="0">
                    <a:solidFill>
                      <a:schemeClr val="accent1"/>
                    </a:solidFill>
                  </a:rPr>
                  <a:t>action set of player </a:t>
                </a:r>
                <a14:m>
                  <m:oMath xmlns:m="http://schemas.openxmlformats.org/officeDocument/2006/math">
                    <m:r>
                      <a:rPr lang="en-US" sz="2200" b="1" i="1" kern="0" smtClean="0">
                        <a:solidFill>
                          <a:schemeClr val="accent1"/>
                        </a:solidFill>
                        <a:latin typeface="Cambria Math"/>
                      </a:rPr>
                      <m:t>𝒊</m:t>
                    </m:r>
                  </m:oMath>
                </a14:m>
                <a:endParaRPr lang="en-US" b="1" dirty="0">
                  <a:solidFill>
                    <a:schemeClr val="accent1"/>
                  </a:solidFill>
                </a:endParaRPr>
              </a:p>
            </p:txBody>
          </p:sp>
        </mc:Choice>
        <mc:Fallback xmlns="">
          <p:sp>
            <p:nvSpPr>
              <p:cNvPr id="42" name="Rectangle 41"/>
              <p:cNvSpPr>
                <a:spLocks noRot="1" noChangeAspect="1" noMove="1" noResize="1" noEditPoints="1" noAdjustHandles="1" noChangeArrowheads="1" noChangeShapeType="1" noTextEdit="1"/>
              </p:cNvSpPr>
              <p:nvPr/>
            </p:nvSpPr>
            <p:spPr>
              <a:xfrm>
                <a:off x="3184371" y="3239470"/>
                <a:ext cx="2996333" cy="430887"/>
              </a:xfrm>
              <a:prstGeom prst="rect">
                <a:avLst/>
              </a:prstGeom>
              <a:blipFill rotWithShape="0">
                <a:blip r:embed="rId4"/>
                <a:stretch>
                  <a:fillRect l="-2236" t="-8451" b="-28169"/>
                </a:stretch>
              </a:blipFill>
            </p:spPr>
            <p:txBody>
              <a:bodyPr/>
              <a:lstStyle/>
              <a:p>
                <a:r>
                  <a:rPr lang="en-US">
                    <a:noFill/>
                  </a:rPr>
                  <a:t> </a:t>
                </a:r>
              </a:p>
            </p:txBody>
          </p:sp>
        </mc:Fallback>
      </mc:AlternateContent>
      <p:cxnSp>
        <p:nvCxnSpPr>
          <p:cNvPr id="44" name="Straight Arrow Connector 43"/>
          <p:cNvCxnSpPr>
            <a:stCxn id="42" idx="0"/>
          </p:cNvCxnSpPr>
          <p:nvPr/>
        </p:nvCxnSpPr>
        <p:spPr bwMode="auto">
          <a:xfrm flipH="1" flipV="1">
            <a:off x="4038604" y="2949814"/>
            <a:ext cx="643934" cy="289656"/>
          </a:xfrm>
          <a:prstGeom prst="straightConnector1">
            <a:avLst/>
          </a:prstGeom>
          <a:solidFill>
            <a:schemeClr val="accent1"/>
          </a:solidFill>
          <a:ln w="38100" cap="flat" cmpd="sng" algn="ctr">
            <a:solidFill>
              <a:schemeClr val="accent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58" name="Rectangle 57"/>
              <p:cNvSpPr/>
              <p:nvPr/>
            </p:nvSpPr>
            <p:spPr>
              <a:xfrm>
                <a:off x="2936581" y="1364159"/>
                <a:ext cx="3137397" cy="775533"/>
              </a:xfrm>
              <a:prstGeom prst="rect">
                <a:avLst/>
              </a:prstGeom>
            </p:spPr>
            <p:txBody>
              <a:bodyPr wrap="none">
                <a:spAutoFit/>
              </a:bodyPr>
              <a:lstStyle/>
              <a:p>
                <a:pPr algn="ctr"/>
                <a:r>
                  <a:rPr lang="en-US" sz="2200" b="1" kern="0" dirty="0">
                    <a:solidFill>
                      <a:schemeClr val="accent1"/>
                    </a:solidFill>
                    <a:latin typeface="Century Gothic"/>
                  </a:rPr>
                  <a:t>local welfare function</a:t>
                </a:r>
              </a:p>
              <a:p>
                <a:pPr algn="ctr"/>
                <a14:m>
                  <m:oMathPara xmlns:m="http://schemas.openxmlformats.org/officeDocument/2006/math">
                    <m:oMathParaPr>
                      <m:jc m:val="centerGroup"/>
                    </m:oMathParaPr>
                    <m:oMath xmlns:m="http://schemas.openxmlformats.org/officeDocument/2006/math">
                      <m:sSub>
                        <m:sSubPr>
                          <m:ctrlPr>
                            <a:rPr lang="en-US" sz="2200" b="1" i="1" smtClean="0">
                              <a:solidFill>
                                <a:schemeClr val="accent1"/>
                              </a:solidFill>
                              <a:latin typeface="Cambria Math" panose="02040503050406030204" pitchFamily="18" charset="0"/>
                              <a:ea typeface="Cambria Math"/>
                            </a:rPr>
                          </m:ctrlPr>
                        </m:sSubPr>
                        <m:e>
                          <m:r>
                            <a:rPr lang="en-US" sz="2200" b="1" i="1" smtClean="0">
                              <a:solidFill>
                                <a:schemeClr val="accent1"/>
                              </a:solidFill>
                              <a:latin typeface="Cambria Math"/>
                              <a:ea typeface="Cambria Math"/>
                            </a:rPr>
                            <m:t>𝑾</m:t>
                          </m:r>
                        </m:e>
                        <m:sub>
                          <m:r>
                            <a:rPr lang="en-US" sz="2200" b="1" i="1" smtClean="0">
                              <a:solidFill>
                                <a:schemeClr val="accent1"/>
                              </a:solidFill>
                              <a:latin typeface="Cambria Math"/>
                              <a:ea typeface="Cambria Math"/>
                            </a:rPr>
                            <m:t>𝒓</m:t>
                          </m:r>
                        </m:sub>
                      </m:sSub>
                      <m:r>
                        <a:rPr lang="en-US" sz="2200" b="1" i="1" smtClean="0">
                          <a:solidFill>
                            <a:schemeClr val="accent1"/>
                          </a:solidFill>
                          <a:latin typeface="Cambria Math"/>
                          <a:ea typeface="Cambria Math"/>
                        </a:rPr>
                        <m:t> :</m:t>
                      </m:r>
                      <m:sSup>
                        <m:sSupPr>
                          <m:ctrlPr>
                            <a:rPr lang="en-US" sz="2200" b="1" i="1" smtClean="0">
                              <a:solidFill>
                                <a:schemeClr val="accent1"/>
                              </a:solidFill>
                              <a:latin typeface="Cambria Math" panose="02040503050406030204" pitchFamily="18" charset="0"/>
                              <a:ea typeface="Cambria Math"/>
                            </a:rPr>
                          </m:ctrlPr>
                        </m:sSupPr>
                        <m:e>
                          <m:r>
                            <a:rPr lang="en-US" sz="2200" b="1" i="1" smtClean="0">
                              <a:solidFill>
                                <a:schemeClr val="accent1"/>
                              </a:solidFill>
                              <a:latin typeface="Cambria Math"/>
                              <a:ea typeface="Cambria Math"/>
                            </a:rPr>
                            <m:t>𝟐</m:t>
                          </m:r>
                        </m:e>
                        <m:sup>
                          <m:r>
                            <a:rPr lang="en-US" sz="2200" b="1" i="1" smtClean="0">
                              <a:solidFill>
                                <a:schemeClr val="accent1"/>
                              </a:solidFill>
                              <a:latin typeface="Cambria Math"/>
                              <a:ea typeface="Cambria Math"/>
                            </a:rPr>
                            <m:t>𝑵</m:t>
                          </m:r>
                        </m:sup>
                      </m:sSup>
                      <m:r>
                        <a:rPr lang="en-US" sz="2200" b="1" i="1" smtClean="0">
                          <a:solidFill>
                            <a:schemeClr val="accent1"/>
                          </a:solidFill>
                          <a:latin typeface="Cambria Math"/>
                          <a:ea typeface="Cambria Math"/>
                        </a:rPr>
                        <m:t>→</m:t>
                      </m:r>
                      <m:r>
                        <a:rPr lang="en-US" sz="2200" b="1" i="1" smtClean="0">
                          <a:solidFill>
                            <a:schemeClr val="accent1"/>
                          </a:solidFill>
                          <a:latin typeface="Cambria Math"/>
                          <a:ea typeface="Cambria Math"/>
                        </a:rPr>
                        <m:t>ℝ</m:t>
                      </m:r>
                    </m:oMath>
                  </m:oMathPara>
                </a14:m>
                <a:endParaRPr lang="en-US" sz="2200" b="1" dirty="0">
                  <a:solidFill>
                    <a:schemeClr val="accent1"/>
                  </a:solidFill>
                </a:endParaRPr>
              </a:p>
            </p:txBody>
          </p:sp>
        </mc:Choice>
        <mc:Fallback xmlns="">
          <p:sp>
            <p:nvSpPr>
              <p:cNvPr id="58" name="Rectangle 57"/>
              <p:cNvSpPr>
                <a:spLocks noRot="1" noChangeAspect="1" noMove="1" noResize="1" noEditPoints="1" noAdjustHandles="1" noChangeArrowheads="1" noChangeShapeType="1" noTextEdit="1"/>
              </p:cNvSpPr>
              <p:nvPr/>
            </p:nvSpPr>
            <p:spPr>
              <a:xfrm>
                <a:off x="2936581" y="1364159"/>
                <a:ext cx="3137397" cy="775533"/>
              </a:xfrm>
              <a:prstGeom prst="rect">
                <a:avLst/>
              </a:prstGeom>
              <a:blipFill rotWithShape="0">
                <a:blip r:embed="rId5"/>
                <a:stretch>
                  <a:fillRect l="-2140" t="-5512" r="-2335"/>
                </a:stretch>
              </a:blipFill>
            </p:spPr>
            <p:txBody>
              <a:bodyPr/>
              <a:lstStyle/>
              <a:p>
                <a:r>
                  <a:rPr lang="en-US">
                    <a:noFill/>
                  </a:rPr>
                  <a:t> </a:t>
                </a:r>
              </a:p>
            </p:txBody>
          </p:sp>
        </mc:Fallback>
      </mc:AlternateContent>
      <p:cxnSp>
        <p:nvCxnSpPr>
          <p:cNvPr id="59" name="Straight Arrow Connector 58"/>
          <p:cNvCxnSpPr>
            <a:stCxn id="58" idx="2"/>
          </p:cNvCxnSpPr>
          <p:nvPr/>
        </p:nvCxnSpPr>
        <p:spPr bwMode="auto">
          <a:xfrm>
            <a:off x="4505280" y="2139692"/>
            <a:ext cx="752520" cy="374908"/>
          </a:xfrm>
          <a:prstGeom prst="straightConnector1">
            <a:avLst/>
          </a:prstGeom>
          <a:solidFill>
            <a:schemeClr val="accent1"/>
          </a:solidFill>
          <a:ln w="38100" cap="flat" cmpd="sng" algn="ctr">
            <a:solidFill>
              <a:schemeClr val="accent1"/>
            </a:solidFill>
            <a:prstDash val="solid"/>
            <a:round/>
            <a:headEnd type="none" w="med" len="med"/>
            <a:tailEnd type="arrow"/>
          </a:ln>
          <a:effectLst/>
        </p:spPr>
      </p:cxnSp>
      <mc:AlternateContent xmlns:mc="http://schemas.openxmlformats.org/markup-compatibility/2006" xmlns:a14="http://schemas.microsoft.com/office/drawing/2010/main">
        <mc:Choice Requires="a14">
          <p:sp>
            <p:nvSpPr>
              <p:cNvPr id="64" name="Rectangle 63"/>
              <p:cNvSpPr/>
              <p:nvPr/>
            </p:nvSpPr>
            <p:spPr>
              <a:xfrm>
                <a:off x="6465781" y="1369586"/>
                <a:ext cx="2378061" cy="775533"/>
              </a:xfrm>
              <a:prstGeom prst="rect">
                <a:avLst/>
              </a:prstGeom>
            </p:spPr>
            <p:txBody>
              <a:bodyPr wrap="square">
                <a:spAutoFit/>
              </a:bodyPr>
              <a:lstStyle/>
              <a:p>
                <a:pPr algn="ctr"/>
                <a:r>
                  <a:rPr lang="en-US" sz="2200" b="1" kern="0" dirty="0">
                    <a:solidFill>
                      <a:schemeClr val="accent1"/>
                    </a:solidFill>
                    <a:latin typeface="Century Gothic"/>
                  </a:rPr>
                  <a:t>distribution rule</a:t>
                </a:r>
              </a:p>
              <a:p>
                <a:pPr algn="ctr"/>
                <a14:m>
                  <m:oMathPara xmlns:m="http://schemas.openxmlformats.org/officeDocument/2006/math">
                    <m:oMathParaPr>
                      <m:jc m:val="centerGroup"/>
                    </m:oMathParaPr>
                    <m:oMath xmlns:m="http://schemas.openxmlformats.org/officeDocument/2006/math">
                      <m:sSup>
                        <m:sSupPr>
                          <m:ctrlPr>
                            <a:rPr lang="en-US" sz="2200" b="1" i="1">
                              <a:solidFill>
                                <a:schemeClr val="accent1"/>
                              </a:solidFill>
                              <a:latin typeface="Cambria Math" panose="02040503050406030204" pitchFamily="18" charset="0"/>
                              <a:ea typeface="Cambria Math"/>
                            </a:rPr>
                          </m:ctrlPr>
                        </m:sSupPr>
                        <m:e>
                          <m:r>
                            <a:rPr lang="en-US" sz="2200" b="1" i="1" smtClean="0">
                              <a:solidFill>
                                <a:schemeClr val="accent2"/>
                              </a:solidFill>
                              <a:latin typeface="Cambria Math"/>
                              <a:ea typeface="Cambria Math"/>
                            </a:rPr>
                            <m:t>𝒇</m:t>
                          </m:r>
                        </m:e>
                        <m:sup>
                          <m:r>
                            <a:rPr lang="en-US" sz="2200" b="1" i="1">
                              <a:solidFill>
                                <a:schemeClr val="accent1"/>
                              </a:solidFill>
                              <a:latin typeface="Cambria Math"/>
                              <a:ea typeface="Cambria Math"/>
                            </a:rPr>
                            <m:t>𝑾</m:t>
                          </m:r>
                        </m:sup>
                      </m:sSup>
                      <m:r>
                        <a:rPr lang="en-US" sz="2200" b="1" i="1">
                          <a:solidFill>
                            <a:schemeClr val="accent1"/>
                          </a:solidFill>
                          <a:latin typeface="Cambria Math"/>
                          <a:ea typeface="Cambria Math"/>
                        </a:rPr>
                        <m:t>:</m:t>
                      </m:r>
                      <m:r>
                        <a:rPr lang="en-US" sz="2200" b="1" i="1">
                          <a:solidFill>
                            <a:schemeClr val="accent1"/>
                          </a:solidFill>
                          <a:latin typeface="Cambria Math"/>
                          <a:ea typeface="Cambria Math"/>
                        </a:rPr>
                        <m:t>𝑵</m:t>
                      </m:r>
                      <m:r>
                        <a:rPr lang="en-US" sz="2200" b="1" i="1" smtClean="0">
                          <a:solidFill>
                            <a:schemeClr val="accent1"/>
                          </a:solidFill>
                          <a:latin typeface="Cambria Math"/>
                          <a:ea typeface="Cambria Math"/>
                        </a:rPr>
                        <m:t>×</m:t>
                      </m:r>
                      <m:sSup>
                        <m:sSupPr>
                          <m:ctrlPr>
                            <a:rPr lang="en-US" sz="2200" b="1" i="1" smtClean="0">
                              <a:solidFill>
                                <a:schemeClr val="accent1"/>
                              </a:solidFill>
                              <a:latin typeface="Cambria Math" panose="02040503050406030204" pitchFamily="18" charset="0"/>
                              <a:ea typeface="Cambria Math"/>
                            </a:rPr>
                          </m:ctrlPr>
                        </m:sSupPr>
                        <m:e>
                          <m:r>
                            <a:rPr lang="en-US" sz="2200" b="1" i="1" smtClean="0">
                              <a:solidFill>
                                <a:schemeClr val="accent1"/>
                              </a:solidFill>
                              <a:latin typeface="Cambria Math"/>
                              <a:ea typeface="Cambria Math"/>
                            </a:rPr>
                            <m:t>𝟐</m:t>
                          </m:r>
                        </m:e>
                        <m:sup>
                          <m:r>
                            <a:rPr lang="en-US" sz="2200" b="1" i="1" smtClean="0">
                              <a:solidFill>
                                <a:schemeClr val="accent1"/>
                              </a:solidFill>
                              <a:latin typeface="Cambria Math"/>
                              <a:ea typeface="Cambria Math"/>
                            </a:rPr>
                            <m:t>𝑵</m:t>
                          </m:r>
                        </m:sup>
                      </m:sSup>
                      <m:r>
                        <a:rPr lang="en-US" sz="2200" b="1" i="1">
                          <a:solidFill>
                            <a:schemeClr val="accent1"/>
                          </a:solidFill>
                          <a:latin typeface="Cambria Math"/>
                          <a:ea typeface="Cambria Math"/>
                        </a:rPr>
                        <m:t>→</m:t>
                      </m:r>
                      <m:r>
                        <a:rPr lang="en-US" sz="2200" b="1" i="1">
                          <a:solidFill>
                            <a:schemeClr val="accent1"/>
                          </a:solidFill>
                          <a:latin typeface="Cambria Math"/>
                          <a:ea typeface="Cambria Math"/>
                        </a:rPr>
                        <m:t>ℝ</m:t>
                      </m:r>
                    </m:oMath>
                  </m:oMathPara>
                </a14:m>
                <a:endParaRPr lang="en-US" sz="2200" b="1" dirty="0">
                  <a:solidFill>
                    <a:schemeClr val="accent1"/>
                  </a:solidFill>
                </a:endParaRPr>
              </a:p>
            </p:txBody>
          </p:sp>
        </mc:Choice>
        <mc:Fallback xmlns="">
          <p:sp>
            <p:nvSpPr>
              <p:cNvPr id="64" name="Rectangle 63"/>
              <p:cNvSpPr>
                <a:spLocks noRot="1" noChangeAspect="1" noMove="1" noResize="1" noEditPoints="1" noAdjustHandles="1" noChangeArrowheads="1" noChangeShapeType="1" noTextEdit="1"/>
              </p:cNvSpPr>
              <p:nvPr/>
            </p:nvSpPr>
            <p:spPr>
              <a:xfrm>
                <a:off x="6465781" y="1369586"/>
                <a:ext cx="2378061" cy="775533"/>
              </a:xfrm>
              <a:prstGeom prst="rect">
                <a:avLst/>
              </a:prstGeom>
              <a:blipFill rotWithShape="0">
                <a:blip r:embed="rId6"/>
                <a:stretch>
                  <a:fillRect l="-256" t="-5512" r="-256" b="-10236"/>
                </a:stretch>
              </a:blipFill>
            </p:spPr>
            <p:txBody>
              <a:bodyPr/>
              <a:lstStyle/>
              <a:p>
                <a:r>
                  <a:rPr lang="en-US">
                    <a:noFill/>
                  </a:rPr>
                  <a:t> </a:t>
                </a:r>
              </a:p>
            </p:txBody>
          </p:sp>
        </mc:Fallback>
      </mc:AlternateContent>
      <p:cxnSp>
        <p:nvCxnSpPr>
          <p:cNvPr id="66" name="Straight Arrow Connector 65"/>
          <p:cNvCxnSpPr>
            <a:stCxn id="64" idx="2"/>
          </p:cNvCxnSpPr>
          <p:nvPr/>
        </p:nvCxnSpPr>
        <p:spPr bwMode="auto">
          <a:xfrm flipH="1">
            <a:off x="6862007" y="2145119"/>
            <a:ext cx="792805" cy="273299"/>
          </a:xfrm>
          <a:prstGeom prst="straightConnector1">
            <a:avLst/>
          </a:prstGeom>
          <a:solidFill>
            <a:schemeClr val="accent1"/>
          </a:solidFill>
          <a:ln w="38100" cap="flat" cmpd="sng" algn="ctr">
            <a:solidFill>
              <a:schemeClr val="accent1"/>
            </a:solidFill>
            <a:prstDash val="solid"/>
            <a:round/>
            <a:headEnd type="none" w="med" len="med"/>
            <a:tailEnd type="arrow"/>
          </a:ln>
          <a:effectLst/>
        </p:spPr>
      </p:cxnSp>
      <p:sp>
        <p:nvSpPr>
          <p:cNvPr id="79" name="Oval 78"/>
          <p:cNvSpPr/>
          <p:nvPr/>
        </p:nvSpPr>
        <p:spPr bwMode="auto">
          <a:xfrm>
            <a:off x="5285141" y="4781571"/>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80" name="Oval 79"/>
          <p:cNvSpPr/>
          <p:nvPr/>
        </p:nvSpPr>
        <p:spPr bwMode="auto">
          <a:xfrm>
            <a:off x="5727101" y="5358181"/>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81" name="Oval 80"/>
          <p:cNvSpPr/>
          <p:nvPr/>
        </p:nvSpPr>
        <p:spPr bwMode="auto">
          <a:xfrm>
            <a:off x="5285141" y="6026151"/>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82" name="Oval 81"/>
          <p:cNvSpPr/>
          <p:nvPr/>
        </p:nvSpPr>
        <p:spPr bwMode="auto">
          <a:xfrm>
            <a:off x="8042026" y="6312035"/>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83" name="Oval 82"/>
          <p:cNvSpPr/>
          <p:nvPr/>
        </p:nvSpPr>
        <p:spPr bwMode="auto">
          <a:xfrm>
            <a:off x="7955997" y="417335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84" name="Straight Connector 83"/>
          <p:cNvCxnSpPr>
            <a:stCxn id="79" idx="6"/>
            <a:endCxn id="83" idx="2"/>
          </p:cNvCxnSpPr>
          <p:nvPr/>
        </p:nvCxnSpPr>
        <p:spPr bwMode="auto">
          <a:xfrm flipV="1">
            <a:off x="5727101" y="4361316"/>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85" name="Straight Connector 84"/>
          <p:cNvCxnSpPr>
            <a:stCxn id="81" idx="6"/>
            <a:endCxn id="82" idx="2"/>
          </p:cNvCxnSpPr>
          <p:nvPr/>
        </p:nvCxnSpPr>
        <p:spPr bwMode="auto">
          <a:xfrm>
            <a:off x="5727101" y="6214115"/>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86" name="Straight Connector 85"/>
          <p:cNvCxnSpPr>
            <a:stCxn id="81" idx="7"/>
            <a:endCxn id="80" idx="3"/>
          </p:cNvCxnSpPr>
          <p:nvPr/>
        </p:nvCxnSpPr>
        <p:spPr bwMode="auto">
          <a:xfrm flipV="1">
            <a:off x="5662377" y="5679055"/>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87" name="Straight Connector 86"/>
          <p:cNvCxnSpPr>
            <a:stCxn id="82" idx="1"/>
            <a:endCxn id="90" idx="5"/>
          </p:cNvCxnSpPr>
          <p:nvPr/>
        </p:nvCxnSpPr>
        <p:spPr bwMode="auto">
          <a:xfrm flipH="1" flipV="1">
            <a:off x="7365493" y="5619341"/>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88" name="Straight Connector 87"/>
          <p:cNvCxnSpPr>
            <a:stCxn id="80" idx="1"/>
            <a:endCxn id="79" idx="5"/>
          </p:cNvCxnSpPr>
          <p:nvPr/>
        </p:nvCxnSpPr>
        <p:spPr bwMode="auto">
          <a:xfrm flipH="1" flipV="1">
            <a:off x="5662377" y="5102445"/>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89" name="Straight Connector 88"/>
          <p:cNvCxnSpPr>
            <a:stCxn id="80" idx="6"/>
            <a:endCxn id="90" idx="2"/>
          </p:cNvCxnSpPr>
          <p:nvPr/>
        </p:nvCxnSpPr>
        <p:spPr bwMode="auto">
          <a:xfrm flipV="1">
            <a:off x="6169061" y="5486431"/>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90" name="Oval 89"/>
          <p:cNvSpPr/>
          <p:nvPr/>
        </p:nvSpPr>
        <p:spPr bwMode="auto">
          <a:xfrm>
            <a:off x="6988257" y="5298467"/>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91" name="Straight Connector 90"/>
          <p:cNvCxnSpPr>
            <a:stCxn id="83" idx="3"/>
            <a:endCxn id="90" idx="7"/>
          </p:cNvCxnSpPr>
          <p:nvPr/>
        </p:nvCxnSpPr>
        <p:spPr bwMode="auto">
          <a:xfrm flipH="1">
            <a:off x="7365493" y="4494226"/>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92" name="TextBox 91"/>
          <p:cNvSpPr txBox="1"/>
          <p:nvPr/>
        </p:nvSpPr>
        <p:spPr>
          <a:xfrm>
            <a:off x="4747175" y="4736451"/>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a:t>
            </a:r>
            <a:r>
              <a:rPr lang="en-US" sz="2400" b="1" kern="0" dirty="0">
                <a:solidFill>
                  <a:schemeClr val="accent2">
                    <a:lumMod val="60000"/>
                    <a:lumOff val="40000"/>
                  </a:schemeClr>
                </a:solidFill>
                <a:latin typeface="+mn-lt"/>
                <a:cs typeface="+mn-cs"/>
              </a:rPr>
              <a:t>1</a:t>
            </a:r>
          </a:p>
        </p:txBody>
      </p:sp>
      <p:sp>
        <p:nvSpPr>
          <p:cNvPr id="93" name="TextBox 92"/>
          <p:cNvSpPr txBox="1"/>
          <p:nvPr/>
        </p:nvSpPr>
        <p:spPr>
          <a:xfrm>
            <a:off x="4776668" y="5983281"/>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a:t>
            </a:r>
            <a:r>
              <a:rPr lang="en-US" sz="2400" b="1" kern="0" dirty="0">
                <a:solidFill>
                  <a:schemeClr val="accent2">
                    <a:lumMod val="60000"/>
                    <a:lumOff val="40000"/>
                  </a:schemeClr>
                </a:solidFill>
                <a:latin typeface="+mn-lt"/>
                <a:cs typeface="+mn-cs"/>
              </a:rPr>
              <a:t>2</a:t>
            </a:r>
          </a:p>
        </p:txBody>
      </p:sp>
      <p:sp>
        <p:nvSpPr>
          <p:cNvPr id="94" name="TextBox 93"/>
          <p:cNvSpPr txBox="1"/>
          <p:nvPr/>
        </p:nvSpPr>
        <p:spPr>
          <a:xfrm>
            <a:off x="8365922" y="4038600"/>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95" name="TextBox 94"/>
          <p:cNvSpPr txBox="1"/>
          <p:nvPr/>
        </p:nvSpPr>
        <p:spPr>
          <a:xfrm>
            <a:off x="8483986" y="6326781"/>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96" name="TextBox 95"/>
          <p:cNvSpPr txBox="1"/>
          <p:nvPr/>
        </p:nvSpPr>
        <p:spPr>
          <a:xfrm>
            <a:off x="152400" y="4114800"/>
            <a:ext cx="1774112" cy="461665"/>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u="sng" kern="0" dirty="0">
                <a:latin typeface="+mn-lt"/>
                <a:cs typeface="+mn-cs"/>
              </a:rPr>
              <a:t>Example:</a:t>
            </a:r>
          </a:p>
        </p:txBody>
      </p:sp>
      <p:sp>
        <p:nvSpPr>
          <p:cNvPr id="32" name="Title 1"/>
          <p:cNvSpPr txBox="1">
            <a:spLocks/>
          </p:cNvSpPr>
          <p:nvPr/>
        </p:nvSpPr>
        <p:spPr bwMode="auto">
          <a:xfrm>
            <a:off x="457200" y="125413"/>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b="1" dirty="0"/>
              <a:t>Formal model</a:t>
            </a:r>
          </a:p>
        </p:txBody>
      </p:sp>
      <mc:AlternateContent xmlns:mc="http://schemas.openxmlformats.org/markup-compatibility/2006" xmlns:a14="http://schemas.microsoft.com/office/drawing/2010/main">
        <mc:Choice Requires="a14">
          <p:sp>
            <p:nvSpPr>
              <p:cNvPr id="4" name="TextBox 3"/>
              <p:cNvSpPr txBox="1"/>
              <p:nvPr/>
            </p:nvSpPr>
            <p:spPr>
              <a:xfrm>
                <a:off x="6610693" y="4244531"/>
                <a:ext cx="381000" cy="369332"/>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r>
                        <a:rPr lang="en-US" b="1" i="1" kern="0" smtClean="0">
                          <a:latin typeface="Cambria Math" panose="02040503050406030204" pitchFamily="18" charset="0"/>
                          <a:cs typeface="+mn-cs"/>
                        </a:rPr>
                        <m:t>𝟏</m:t>
                      </m:r>
                    </m:oMath>
                  </m:oMathPara>
                </a14:m>
                <a:endParaRPr lang="en-US" b="1" kern="0" dirty="0">
                  <a:cs typeface="+mn-cs"/>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610693" y="4244531"/>
                <a:ext cx="381000"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5696293" y="4994863"/>
                <a:ext cx="381000" cy="369332"/>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r>
                        <a:rPr lang="en-US" b="1" i="1" kern="0" smtClean="0">
                          <a:latin typeface="Cambria Math" panose="02040503050406030204" pitchFamily="18" charset="0"/>
                          <a:cs typeface="+mn-cs"/>
                        </a:rPr>
                        <m:t>𝟐</m:t>
                      </m:r>
                    </m:oMath>
                  </m:oMathPara>
                </a14:m>
                <a:endParaRPr lang="en-US" b="1" kern="0" dirty="0">
                  <a:cs typeface="+mn-cs"/>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696293" y="4994863"/>
                <a:ext cx="381000"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6458293" y="5452063"/>
                <a:ext cx="381000" cy="369332"/>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r>
                        <a:rPr lang="en-US" b="1" i="1" kern="0" smtClean="0">
                          <a:latin typeface="Cambria Math" panose="02040503050406030204" pitchFamily="18" charset="0"/>
                          <a:cs typeface="+mn-cs"/>
                        </a:rPr>
                        <m:t>𝟒</m:t>
                      </m:r>
                    </m:oMath>
                  </m:oMathPara>
                </a14:m>
                <a:endParaRPr lang="en-US" b="1" kern="0" dirty="0">
                  <a:cs typeface="+mn-cs"/>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6458293" y="5452063"/>
                <a:ext cx="381000"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620147" y="4766263"/>
                <a:ext cx="381000" cy="369332"/>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r>
                        <a:rPr lang="en-US" b="1" i="1" kern="0" smtClean="0">
                          <a:latin typeface="Cambria Math" panose="02040503050406030204" pitchFamily="18" charset="0"/>
                          <a:cs typeface="+mn-cs"/>
                        </a:rPr>
                        <m:t>𝟕</m:t>
                      </m:r>
                    </m:oMath>
                  </m:oMathPara>
                </a14:m>
                <a:endParaRPr lang="en-US" b="1" kern="0" dirty="0">
                  <a:cs typeface="+mn-cs"/>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7620147" y="4766263"/>
                <a:ext cx="381000"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668012" y="5699517"/>
                <a:ext cx="381000" cy="369332"/>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r>
                        <a:rPr lang="en-US" b="1" i="1" kern="0" smtClean="0">
                          <a:latin typeface="Cambria Math" panose="02040503050406030204" pitchFamily="18" charset="0"/>
                          <a:cs typeface="+mn-cs"/>
                        </a:rPr>
                        <m:t>𝟑</m:t>
                      </m:r>
                    </m:oMath>
                  </m:oMathPara>
                </a14:m>
                <a:endParaRPr lang="en-US" b="1" kern="0" dirty="0">
                  <a:cs typeface="+mn-cs"/>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5668012" y="5699517"/>
                <a:ext cx="381000"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6458293" y="6242344"/>
                <a:ext cx="381000" cy="369332"/>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r>
                        <a:rPr lang="en-US" b="1" i="1" kern="0" smtClean="0">
                          <a:latin typeface="Cambria Math" panose="02040503050406030204" pitchFamily="18" charset="0"/>
                          <a:cs typeface="+mn-cs"/>
                        </a:rPr>
                        <m:t>𝟓</m:t>
                      </m:r>
                    </m:oMath>
                  </m:oMathPara>
                </a14:m>
                <a:endParaRPr lang="en-US" b="1" kern="0" dirty="0">
                  <a:cs typeface="+mn-cs"/>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6458293" y="6242344"/>
                <a:ext cx="381000"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7601293" y="5616131"/>
                <a:ext cx="381000" cy="369332"/>
              </a:xfrm>
              <a:prstGeom prst="rect">
                <a:avLst/>
              </a:prstGeom>
            </p:spPr>
            <p:txBody>
              <a:bodyPr wrap="square"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
                    </m:oMathParaPr>
                    <m:oMath xmlns:m="http://schemas.openxmlformats.org/officeDocument/2006/math">
                      <m:r>
                        <a:rPr lang="en-US" b="1" i="1" kern="0" smtClean="0">
                          <a:latin typeface="Cambria Math" panose="02040503050406030204" pitchFamily="18" charset="0"/>
                          <a:cs typeface="+mn-cs"/>
                        </a:rPr>
                        <m:t>𝟔</m:t>
                      </m:r>
                    </m:oMath>
                  </m:oMathPara>
                </a14:m>
                <a:endParaRPr lang="en-US" b="1" kern="0" dirty="0">
                  <a:cs typeface="+mn-cs"/>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7601293" y="5616131"/>
                <a:ext cx="381000" cy="369332"/>
              </a:xfrm>
              <a:prstGeom prst="rect">
                <a:avLst/>
              </a:prstGeom>
              <a:blipFill rotWithShape="0">
                <a:blip r:embed="rId13"/>
                <a:stretch>
                  <a:fillRect/>
                </a:stretch>
              </a:blipFill>
            </p:spPr>
            <p:txBody>
              <a:bodyPr/>
              <a:lstStyle/>
              <a:p>
                <a:r>
                  <a:rPr lang="en-US">
                    <a:noFill/>
                  </a:rPr>
                  <a:t> </a:t>
                </a:r>
              </a:p>
            </p:txBody>
          </p:sp>
        </mc:Fallback>
      </mc:AlternateContent>
      <p:grpSp>
        <p:nvGrpSpPr>
          <p:cNvPr id="27" name="Group 26"/>
          <p:cNvGrpSpPr/>
          <p:nvPr/>
        </p:nvGrpSpPr>
        <p:grpSpPr>
          <a:xfrm>
            <a:off x="5563139" y="4429197"/>
            <a:ext cx="2419154" cy="1971603"/>
            <a:chOff x="5105400" y="4412807"/>
            <a:chExt cx="2555626" cy="1987993"/>
          </a:xfrm>
        </p:grpSpPr>
        <p:sp>
          <p:nvSpPr>
            <p:cNvPr id="67" name="Freeform 66"/>
            <p:cNvSpPr/>
            <p:nvPr/>
          </p:nvSpPr>
          <p:spPr bwMode="auto">
            <a:xfrm>
              <a:off x="5105400" y="5501640"/>
              <a:ext cx="2555626" cy="899160"/>
            </a:xfrm>
            <a:custGeom>
              <a:avLst/>
              <a:gdLst>
                <a:gd name="connsiteX0" fmla="*/ 0 w 2804160"/>
                <a:gd name="connsiteY0" fmla="*/ 685800 h 899160"/>
                <a:gd name="connsiteX1" fmla="*/ 76200 w 2804160"/>
                <a:gd name="connsiteY1" fmla="*/ 487680 h 899160"/>
                <a:gd name="connsiteX2" fmla="*/ 121920 w 2804160"/>
                <a:gd name="connsiteY2" fmla="*/ 472440 h 899160"/>
                <a:gd name="connsiteX3" fmla="*/ 152400 w 2804160"/>
                <a:gd name="connsiteY3" fmla="*/ 426720 h 899160"/>
                <a:gd name="connsiteX4" fmla="*/ 198120 w 2804160"/>
                <a:gd name="connsiteY4" fmla="*/ 396240 h 899160"/>
                <a:gd name="connsiteX5" fmla="*/ 213360 w 2804160"/>
                <a:gd name="connsiteY5" fmla="*/ 350520 h 899160"/>
                <a:gd name="connsiteX6" fmla="*/ 304800 w 2804160"/>
                <a:gd name="connsiteY6" fmla="*/ 274320 h 899160"/>
                <a:gd name="connsiteX7" fmla="*/ 365760 w 2804160"/>
                <a:gd name="connsiteY7" fmla="*/ 213360 h 899160"/>
                <a:gd name="connsiteX8" fmla="*/ 472440 w 2804160"/>
                <a:gd name="connsiteY8" fmla="*/ 152400 h 899160"/>
                <a:gd name="connsiteX9" fmla="*/ 563880 w 2804160"/>
                <a:gd name="connsiteY9" fmla="*/ 121920 h 899160"/>
                <a:gd name="connsiteX10" fmla="*/ 624840 w 2804160"/>
                <a:gd name="connsiteY10" fmla="*/ 91440 h 899160"/>
                <a:gd name="connsiteX11" fmla="*/ 716280 w 2804160"/>
                <a:gd name="connsiteY11" fmla="*/ 60960 h 899160"/>
                <a:gd name="connsiteX12" fmla="*/ 777240 w 2804160"/>
                <a:gd name="connsiteY12" fmla="*/ 30480 h 899160"/>
                <a:gd name="connsiteX13" fmla="*/ 1005840 w 2804160"/>
                <a:gd name="connsiteY13" fmla="*/ 0 h 899160"/>
                <a:gd name="connsiteX14" fmla="*/ 1463040 w 2804160"/>
                <a:gd name="connsiteY14" fmla="*/ 15240 h 899160"/>
                <a:gd name="connsiteX15" fmla="*/ 1615440 w 2804160"/>
                <a:gd name="connsiteY15" fmla="*/ 30480 h 899160"/>
                <a:gd name="connsiteX16" fmla="*/ 1813560 w 2804160"/>
                <a:gd name="connsiteY16" fmla="*/ 45720 h 899160"/>
                <a:gd name="connsiteX17" fmla="*/ 1905000 w 2804160"/>
                <a:gd name="connsiteY17" fmla="*/ 60960 h 899160"/>
                <a:gd name="connsiteX18" fmla="*/ 1950720 w 2804160"/>
                <a:gd name="connsiteY18" fmla="*/ 76200 h 899160"/>
                <a:gd name="connsiteX19" fmla="*/ 2103120 w 2804160"/>
                <a:gd name="connsiteY19" fmla="*/ 121920 h 899160"/>
                <a:gd name="connsiteX20" fmla="*/ 2148840 w 2804160"/>
                <a:gd name="connsiteY20" fmla="*/ 137160 h 899160"/>
                <a:gd name="connsiteX21" fmla="*/ 2240280 w 2804160"/>
                <a:gd name="connsiteY21" fmla="*/ 182880 h 899160"/>
                <a:gd name="connsiteX22" fmla="*/ 2316480 w 2804160"/>
                <a:gd name="connsiteY22" fmla="*/ 289560 h 899160"/>
                <a:gd name="connsiteX23" fmla="*/ 2362200 w 2804160"/>
                <a:gd name="connsiteY23" fmla="*/ 320040 h 899160"/>
                <a:gd name="connsiteX24" fmla="*/ 2423160 w 2804160"/>
                <a:gd name="connsiteY24" fmla="*/ 365760 h 899160"/>
                <a:gd name="connsiteX25" fmla="*/ 2484120 w 2804160"/>
                <a:gd name="connsiteY25" fmla="*/ 396240 h 899160"/>
                <a:gd name="connsiteX26" fmla="*/ 2606040 w 2804160"/>
                <a:gd name="connsiteY26" fmla="*/ 487680 h 899160"/>
                <a:gd name="connsiteX27" fmla="*/ 2651760 w 2804160"/>
                <a:gd name="connsiteY27" fmla="*/ 518160 h 899160"/>
                <a:gd name="connsiteX28" fmla="*/ 2712720 w 2804160"/>
                <a:gd name="connsiteY28" fmla="*/ 609600 h 899160"/>
                <a:gd name="connsiteX29" fmla="*/ 2773680 w 2804160"/>
                <a:gd name="connsiteY29" fmla="*/ 716280 h 899160"/>
                <a:gd name="connsiteX30" fmla="*/ 2804160 w 2804160"/>
                <a:gd name="connsiteY30" fmla="*/ 807720 h 899160"/>
                <a:gd name="connsiteX31" fmla="*/ 2804160 w 2804160"/>
                <a:gd name="connsiteY31" fmla="*/ 899160 h 89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804160" h="899160">
                  <a:moveTo>
                    <a:pt x="0" y="685800"/>
                  </a:moveTo>
                  <a:cubicBezTo>
                    <a:pt x="9381" y="638896"/>
                    <a:pt x="29564" y="503225"/>
                    <a:pt x="76200" y="487680"/>
                  </a:cubicBezTo>
                  <a:lnTo>
                    <a:pt x="121920" y="472440"/>
                  </a:lnTo>
                  <a:cubicBezTo>
                    <a:pt x="132080" y="457200"/>
                    <a:pt x="139448" y="439672"/>
                    <a:pt x="152400" y="426720"/>
                  </a:cubicBezTo>
                  <a:cubicBezTo>
                    <a:pt x="165352" y="413768"/>
                    <a:pt x="186678" y="410543"/>
                    <a:pt x="198120" y="396240"/>
                  </a:cubicBezTo>
                  <a:cubicBezTo>
                    <a:pt x="208155" y="383696"/>
                    <a:pt x="204449" y="363886"/>
                    <a:pt x="213360" y="350520"/>
                  </a:cubicBezTo>
                  <a:cubicBezTo>
                    <a:pt x="248591" y="297674"/>
                    <a:pt x="261068" y="311805"/>
                    <a:pt x="304800" y="274320"/>
                  </a:cubicBezTo>
                  <a:cubicBezTo>
                    <a:pt x="326619" y="255618"/>
                    <a:pt x="343941" y="232062"/>
                    <a:pt x="365760" y="213360"/>
                  </a:cubicBezTo>
                  <a:cubicBezTo>
                    <a:pt x="389816" y="192740"/>
                    <a:pt x="445414" y="163210"/>
                    <a:pt x="472440" y="152400"/>
                  </a:cubicBezTo>
                  <a:cubicBezTo>
                    <a:pt x="502271" y="140468"/>
                    <a:pt x="534049" y="133852"/>
                    <a:pt x="563880" y="121920"/>
                  </a:cubicBezTo>
                  <a:cubicBezTo>
                    <a:pt x="584974" y="113483"/>
                    <a:pt x="603746" y="99877"/>
                    <a:pt x="624840" y="91440"/>
                  </a:cubicBezTo>
                  <a:cubicBezTo>
                    <a:pt x="654671" y="79508"/>
                    <a:pt x="686449" y="72892"/>
                    <a:pt x="716280" y="60960"/>
                  </a:cubicBezTo>
                  <a:cubicBezTo>
                    <a:pt x="737374" y="52523"/>
                    <a:pt x="755009" y="35160"/>
                    <a:pt x="777240" y="30480"/>
                  </a:cubicBezTo>
                  <a:cubicBezTo>
                    <a:pt x="852465" y="14643"/>
                    <a:pt x="929640" y="10160"/>
                    <a:pt x="1005840" y="0"/>
                  </a:cubicBezTo>
                  <a:lnTo>
                    <a:pt x="1463040" y="15240"/>
                  </a:lnTo>
                  <a:cubicBezTo>
                    <a:pt x="1514030" y="17789"/>
                    <a:pt x="1564579" y="26057"/>
                    <a:pt x="1615440" y="30480"/>
                  </a:cubicBezTo>
                  <a:cubicBezTo>
                    <a:pt x="1681426" y="36218"/>
                    <a:pt x="1747520" y="40640"/>
                    <a:pt x="1813560" y="45720"/>
                  </a:cubicBezTo>
                  <a:cubicBezTo>
                    <a:pt x="1844040" y="50800"/>
                    <a:pt x="1874835" y="54257"/>
                    <a:pt x="1905000" y="60960"/>
                  </a:cubicBezTo>
                  <a:cubicBezTo>
                    <a:pt x="1920682" y="64445"/>
                    <a:pt x="1935274" y="71787"/>
                    <a:pt x="1950720" y="76200"/>
                  </a:cubicBezTo>
                  <a:cubicBezTo>
                    <a:pt x="2111947" y="122265"/>
                    <a:pt x="1885819" y="49486"/>
                    <a:pt x="2103120" y="121920"/>
                  </a:cubicBezTo>
                  <a:cubicBezTo>
                    <a:pt x="2118360" y="127000"/>
                    <a:pt x="2135474" y="128249"/>
                    <a:pt x="2148840" y="137160"/>
                  </a:cubicBezTo>
                  <a:cubicBezTo>
                    <a:pt x="2207926" y="176551"/>
                    <a:pt x="2177184" y="161848"/>
                    <a:pt x="2240280" y="182880"/>
                  </a:cubicBezTo>
                  <a:cubicBezTo>
                    <a:pt x="2257587" y="208840"/>
                    <a:pt x="2297577" y="270657"/>
                    <a:pt x="2316480" y="289560"/>
                  </a:cubicBezTo>
                  <a:cubicBezTo>
                    <a:pt x="2329432" y="302512"/>
                    <a:pt x="2347295" y="309394"/>
                    <a:pt x="2362200" y="320040"/>
                  </a:cubicBezTo>
                  <a:cubicBezTo>
                    <a:pt x="2382869" y="334803"/>
                    <a:pt x="2401621" y="352298"/>
                    <a:pt x="2423160" y="365760"/>
                  </a:cubicBezTo>
                  <a:cubicBezTo>
                    <a:pt x="2442425" y="377801"/>
                    <a:pt x="2465217" y="383638"/>
                    <a:pt x="2484120" y="396240"/>
                  </a:cubicBezTo>
                  <a:cubicBezTo>
                    <a:pt x="2526388" y="424419"/>
                    <a:pt x="2563772" y="459501"/>
                    <a:pt x="2606040" y="487680"/>
                  </a:cubicBezTo>
                  <a:lnTo>
                    <a:pt x="2651760" y="518160"/>
                  </a:lnTo>
                  <a:lnTo>
                    <a:pt x="2712720" y="609600"/>
                  </a:lnTo>
                  <a:cubicBezTo>
                    <a:pt x="2740213" y="650840"/>
                    <a:pt x="2754344" y="667941"/>
                    <a:pt x="2773680" y="716280"/>
                  </a:cubicBezTo>
                  <a:cubicBezTo>
                    <a:pt x="2785612" y="746111"/>
                    <a:pt x="2804160" y="775591"/>
                    <a:pt x="2804160" y="807720"/>
                  </a:cubicBezTo>
                  <a:lnTo>
                    <a:pt x="2804160" y="899160"/>
                  </a:lnTo>
                </a:path>
              </a:pathLst>
            </a:custGeom>
            <a:noFill/>
            <a:ln w="28575"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68" name="Freeform 67"/>
            <p:cNvSpPr/>
            <p:nvPr/>
          </p:nvSpPr>
          <p:spPr bwMode="auto">
            <a:xfrm>
              <a:off x="5199356" y="4412807"/>
              <a:ext cx="2440365" cy="1067026"/>
            </a:xfrm>
            <a:custGeom>
              <a:avLst/>
              <a:gdLst>
                <a:gd name="connsiteX0" fmla="*/ 0 w 2651760"/>
                <a:gd name="connsiteY0" fmla="*/ 624840 h 1067026"/>
                <a:gd name="connsiteX1" fmla="*/ 45720 w 2651760"/>
                <a:gd name="connsiteY1" fmla="*/ 701040 h 1067026"/>
                <a:gd name="connsiteX2" fmla="*/ 121920 w 2651760"/>
                <a:gd name="connsiteY2" fmla="*/ 838200 h 1067026"/>
                <a:gd name="connsiteX3" fmla="*/ 167640 w 2651760"/>
                <a:gd name="connsiteY3" fmla="*/ 868680 h 1067026"/>
                <a:gd name="connsiteX4" fmla="*/ 198120 w 2651760"/>
                <a:gd name="connsiteY4" fmla="*/ 914400 h 1067026"/>
                <a:gd name="connsiteX5" fmla="*/ 274320 w 2651760"/>
                <a:gd name="connsiteY5" fmla="*/ 960120 h 1067026"/>
                <a:gd name="connsiteX6" fmla="*/ 472440 w 2651760"/>
                <a:gd name="connsiteY6" fmla="*/ 1005840 h 1067026"/>
                <a:gd name="connsiteX7" fmla="*/ 518160 w 2651760"/>
                <a:gd name="connsiteY7" fmla="*/ 1021080 h 1067026"/>
                <a:gd name="connsiteX8" fmla="*/ 1417320 w 2651760"/>
                <a:gd name="connsiteY8" fmla="*/ 1036320 h 1067026"/>
                <a:gd name="connsiteX9" fmla="*/ 1661160 w 2651760"/>
                <a:gd name="connsiteY9" fmla="*/ 1066800 h 1067026"/>
                <a:gd name="connsiteX10" fmla="*/ 1828800 w 2651760"/>
                <a:gd name="connsiteY10" fmla="*/ 1036320 h 1067026"/>
                <a:gd name="connsiteX11" fmla="*/ 1905000 w 2651760"/>
                <a:gd name="connsiteY11" fmla="*/ 1005840 h 1067026"/>
                <a:gd name="connsiteX12" fmla="*/ 2011680 w 2651760"/>
                <a:gd name="connsiteY12" fmla="*/ 960120 h 1067026"/>
                <a:gd name="connsiteX13" fmla="*/ 2087880 w 2651760"/>
                <a:gd name="connsiteY13" fmla="*/ 868680 h 1067026"/>
                <a:gd name="connsiteX14" fmla="*/ 2133600 w 2651760"/>
                <a:gd name="connsiteY14" fmla="*/ 807720 h 1067026"/>
                <a:gd name="connsiteX15" fmla="*/ 2179320 w 2651760"/>
                <a:gd name="connsiteY15" fmla="*/ 777240 h 1067026"/>
                <a:gd name="connsiteX16" fmla="*/ 2286000 w 2651760"/>
                <a:gd name="connsiteY16" fmla="*/ 701040 h 1067026"/>
                <a:gd name="connsiteX17" fmla="*/ 2301240 w 2651760"/>
                <a:gd name="connsiteY17" fmla="*/ 655320 h 1067026"/>
                <a:gd name="connsiteX18" fmla="*/ 2362200 w 2651760"/>
                <a:gd name="connsiteY18" fmla="*/ 563880 h 1067026"/>
                <a:gd name="connsiteX19" fmla="*/ 2392680 w 2651760"/>
                <a:gd name="connsiteY19" fmla="*/ 518160 h 1067026"/>
                <a:gd name="connsiteX20" fmla="*/ 2423160 w 2651760"/>
                <a:gd name="connsiteY20" fmla="*/ 472440 h 1067026"/>
                <a:gd name="connsiteX21" fmla="*/ 2438400 w 2651760"/>
                <a:gd name="connsiteY21" fmla="*/ 426720 h 1067026"/>
                <a:gd name="connsiteX22" fmla="*/ 2499360 w 2651760"/>
                <a:gd name="connsiteY22" fmla="*/ 335280 h 1067026"/>
                <a:gd name="connsiteX23" fmla="*/ 2545080 w 2651760"/>
                <a:gd name="connsiteY23" fmla="*/ 243840 h 1067026"/>
                <a:gd name="connsiteX24" fmla="*/ 2560320 w 2651760"/>
                <a:gd name="connsiteY24" fmla="*/ 198120 h 1067026"/>
                <a:gd name="connsiteX25" fmla="*/ 2621280 w 2651760"/>
                <a:gd name="connsiteY25" fmla="*/ 91440 h 1067026"/>
                <a:gd name="connsiteX26" fmla="*/ 2651760 w 2651760"/>
                <a:gd name="connsiteY26" fmla="*/ 0 h 1067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51760" h="1067026">
                  <a:moveTo>
                    <a:pt x="0" y="624840"/>
                  </a:moveTo>
                  <a:cubicBezTo>
                    <a:pt x="15240" y="650240"/>
                    <a:pt x="32473" y="674546"/>
                    <a:pt x="45720" y="701040"/>
                  </a:cubicBezTo>
                  <a:cubicBezTo>
                    <a:pt x="73512" y="756624"/>
                    <a:pt x="49842" y="790148"/>
                    <a:pt x="121920" y="838200"/>
                  </a:cubicBezTo>
                  <a:lnTo>
                    <a:pt x="167640" y="868680"/>
                  </a:lnTo>
                  <a:cubicBezTo>
                    <a:pt x="177800" y="883920"/>
                    <a:pt x="184213" y="902480"/>
                    <a:pt x="198120" y="914400"/>
                  </a:cubicBezTo>
                  <a:cubicBezTo>
                    <a:pt x="220610" y="933677"/>
                    <a:pt x="246673" y="949487"/>
                    <a:pt x="274320" y="960120"/>
                  </a:cubicBezTo>
                  <a:cubicBezTo>
                    <a:pt x="344766" y="987215"/>
                    <a:pt x="402530" y="988363"/>
                    <a:pt x="472440" y="1005840"/>
                  </a:cubicBezTo>
                  <a:cubicBezTo>
                    <a:pt x="488025" y="1009736"/>
                    <a:pt x="502104" y="1020562"/>
                    <a:pt x="518160" y="1021080"/>
                  </a:cubicBezTo>
                  <a:cubicBezTo>
                    <a:pt x="817767" y="1030745"/>
                    <a:pt x="1117600" y="1031240"/>
                    <a:pt x="1417320" y="1036320"/>
                  </a:cubicBezTo>
                  <a:cubicBezTo>
                    <a:pt x="1482755" y="1047226"/>
                    <a:pt x="1604181" y="1069513"/>
                    <a:pt x="1661160" y="1066800"/>
                  </a:cubicBezTo>
                  <a:cubicBezTo>
                    <a:pt x="1717892" y="1064098"/>
                    <a:pt x="1772920" y="1046480"/>
                    <a:pt x="1828800" y="1036320"/>
                  </a:cubicBezTo>
                  <a:cubicBezTo>
                    <a:pt x="1854200" y="1026160"/>
                    <a:pt x="1880001" y="1016951"/>
                    <a:pt x="1905000" y="1005840"/>
                  </a:cubicBezTo>
                  <a:cubicBezTo>
                    <a:pt x="2017993" y="955621"/>
                    <a:pt x="1917775" y="991422"/>
                    <a:pt x="2011680" y="960120"/>
                  </a:cubicBezTo>
                  <a:cubicBezTo>
                    <a:pt x="2077070" y="829341"/>
                    <a:pt x="2001716" y="954844"/>
                    <a:pt x="2087880" y="868680"/>
                  </a:cubicBezTo>
                  <a:cubicBezTo>
                    <a:pt x="2105841" y="850719"/>
                    <a:pt x="2115639" y="825681"/>
                    <a:pt x="2133600" y="807720"/>
                  </a:cubicBezTo>
                  <a:cubicBezTo>
                    <a:pt x="2146552" y="794768"/>
                    <a:pt x="2164415" y="787886"/>
                    <a:pt x="2179320" y="777240"/>
                  </a:cubicBezTo>
                  <a:cubicBezTo>
                    <a:pt x="2311643" y="682724"/>
                    <a:pt x="2178252" y="772872"/>
                    <a:pt x="2286000" y="701040"/>
                  </a:cubicBezTo>
                  <a:cubicBezTo>
                    <a:pt x="2291080" y="685800"/>
                    <a:pt x="2293438" y="669363"/>
                    <a:pt x="2301240" y="655320"/>
                  </a:cubicBezTo>
                  <a:cubicBezTo>
                    <a:pt x="2319030" y="623298"/>
                    <a:pt x="2341880" y="594360"/>
                    <a:pt x="2362200" y="563880"/>
                  </a:cubicBezTo>
                  <a:lnTo>
                    <a:pt x="2392680" y="518160"/>
                  </a:lnTo>
                  <a:cubicBezTo>
                    <a:pt x="2402840" y="502920"/>
                    <a:pt x="2417368" y="489816"/>
                    <a:pt x="2423160" y="472440"/>
                  </a:cubicBezTo>
                  <a:cubicBezTo>
                    <a:pt x="2428240" y="457200"/>
                    <a:pt x="2430598" y="440763"/>
                    <a:pt x="2438400" y="426720"/>
                  </a:cubicBezTo>
                  <a:cubicBezTo>
                    <a:pt x="2456190" y="394698"/>
                    <a:pt x="2487776" y="370033"/>
                    <a:pt x="2499360" y="335280"/>
                  </a:cubicBezTo>
                  <a:cubicBezTo>
                    <a:pt x="2537666" y="220362"/>
                    <a:pt x="2485994" y="362013"/>
                    <a:pt x="2545080" y="243840"/>
                  </a:cubicBezTo>
                  <a:cubicBezTo>
                    <a:pt x="2552264" y="229472"/>
                    <a:pt x="2553136" y="212488"/>
                    <a:pt x="2560320" y="198120"/>
                  </a:cubicBezTo>
                  <a:cubicBezTo>
                    <a:pt x="2604536" y="109689"/>
                    <a:pt x="2581203" y="198313"/>
                    <a:pt x="2621280" y="91440"/>
                  </a:cubicBezTo>
                  <a:cubicBezTo>
                    <a:pt x="2675265" y="-52520"/>
                    <a:pt x="2607635" y="88251"/>
                    <a:pt x="2651760" y="0"/>
                  </a:cubicBezTo>
                </a:path>
              </a:pathLst>
            </a:custGeom>
            <a:noFill/>
            <a:ln w="28575" cap="flat" cmpd="sng" algn="ctr">
              <a:solidFill>
                <a:schemeClr val="accent2">
                  <a:lumMod val="60000"/>
                  <a:lumOff val="40000"/>
                </a:schemeClr>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pSp>
      <mc:AlternateContent xmlns:mc="http://schemas.openxmlformats.org/markup-compatibility/2006" xmlns:a14="http://schemas.microsoft.com/office/drawing/2010/main">
        <mc:Choice Requires="a14">
          <p:sp>
            <p:nvSpPr>
              <p:cNvPr id="29" name="Rectangle 28"/>
              <p:cNvSpPr/>
              <p:nvPr/>
            </p:nvSpPr>
            <p:spPr>
              <a:xfrm>
                <a:off x="5996650" y="5554321"/>
                <a:ext cx="1365727" cy="477054"/>
              </a:xfrm>
              <a:prstGeom prst="rect">
                <a:avLst/>
              </a:prstGeom>
            </p:spPr>
            <p:txBody>
              <a:bodyPr wrap="square">
                <a:spAutoFit/>
              </a:bodyPr>
              <a:lstStyle/>
              <a:p>
                <a:pPr>
                  <a:lnSpc>
                    <a:spcPts val="3000"/>
                  </a:lnSpc>
                </a:pPr>
                <a14:m>
                  <m:oMathPara xmlns:m="http://schemas.openxmlformats.org/officeDocument/2006/math">
                    <m:oMathParaPr>
                      <m:jc m:val="centerGroup"/>
                    </m:oMathParaPr>
                    <m:oMath xmlns:m="http://schemas.openxmlformats.org/officeDocument/2006/math">
                      <m:sSub>
                        <m:sSubPr>
                          <m:ctrlPr>
                            <a:rPr lang="en-US" b="1" i="1" smtClean="0">
                              <a:solidFill>
                                <a:schemeClr val="accent1"/>
                              </a:solidFill>
                              <a:latin typeface="Cambria Math" panose="02040503050406030204" pitchFamily="18" charset="0"/>
                            </a:rPr>
                          </m:ctrlPr>
                        </m:sSubPr>
                        <m:e>
                          <m:r>
                            <a:rPr lang="en-US" b="1" i="1">
                              <a:solidFill>
                                <a:schemeClr val="accent1"/>
                              </a:solidFill>
                              <a:latin typeface="Cambria Math"/>
                            </a:rPr>
                            <m:t>𝑾</m:t>
                          </m:r>
                        </m:e>
                        <m:sub>
                          <m:r>
                            <a:rPr lang="en-US" b="1" i="1" smtClean="0">
                              <a:solidFill>
                                <a:schemeClr val="accent1"/>
                              </a:solidFill>
                              <a:latin typeface="Cambria Math" panose="02040503050406030204" pitchFamily="18" charset="0"/>
                            </a:rPr>
                            <m:t>𝟒</m:t>
                          </m:r>
                        </m:sub>
                      </m:sSub>
                      <m:d>
                        <m:dPr>
                          <m:ctrlPr>
                            <a:rPr lang="en-US" b="1" i="1">
                              <a:solidFill>
                                <a:schemeClr val="accent2">
                                  <a:lumMod val="60000"/>
                                  <a:lumOff val="40000"/>
                                </a:schemeClr>
                              </a:solidFill>
                              <a:latin typeface="Cambria Math" panose="02040503050406030204" pitchFamily="18" charset="0"/>
                            </a:rPr>
                          </m:ctrlPr>
                        </m:dPr>
                        <m:e>
                          <m:d>
                            <m:dPr>
                              <m:begChr m:val="{"/>
                              <m:endChr m:val="}"/>
                              <m:ctrlPr>
                                <a:rPr lang="en-US" b="1" i="1">
                                  <a:solidFill>
                                    <a:schemeClr val="accent2">
                                      <a:lumMod val="60000"/>
                                      <a:lumOff val="40000"/>
                                    </a:schemeClr>
                                  </a:solidFill>
                                  <a:latin typeface="Cambria Math" panose="02040503050406030204" pitchFamily="18" charset="0"/>
                                </a:rPr>
                              </m:ctrlPr>
                            </m:dPr>
                            <m:e>
                              <m:r>
                                <a:rPr lang="en-US" b="1" i="1" smtClean="0">
                                  <a:solidFill>
                                    <a:schemeClr val="accent2">
                                      <a:lumMod val="60000"/>
                                      <a:lumOff val="40000"/>
                                    </a:schemeClr>
                                  </a:solidFill>
                                  <a:latin typeface="Cambria Math"/>
                                </a:rPr>
                                <m:t>𝟏</m:t>
                              </m:r>
                              <m:r>
                                <a:rPr lang="en-US" b="1" i="1" smtClean="0">
                                  <a:solidFill>
                                    <a:schemeClr val="accent2">
                                      <a:lumMod val="60000"/>
                                      <a:lumOff val="40000"/>
                                    </a:schemeClr>
                                  </a:solidFill>
                                  <a:latin typeface="Cambria Math"/>
                                </a:rPr>
                                <m:t>,</m:t>
                              </m:r>
                              <m:r>
                                <a:rPr lang="en-US" b="1" i="1" smtClean="0">
                                  <a:solidFill>
                                    <a:schemeClr val="accent2">
                                      <a:lumMod val="60000"/>
                                      <a:lumOff val="40000"/>
                                    </a:schemeClr>
                                  </a:solidFill>
                                  <a:latin typeface="Cambria Math"/>
                                </a:rPr>
                                <m:t>𝟐</m:t>
                              </m:r>
                            </m:e>
                          </m:d>
                        </m:e>
                      </m:d>
                    </m:oMath>
                  </m:oMathPara>
                </a14:m>
                <a:endParaRPr lang="en-US" dirty="0"/>
              </a:p>
            </p:txBody>
          </p:sp>
        </mc:Choice>
        <mc:Fallback xmlns="">
          <p:sp>
            <p:nvSpPr>
              <p:cNvPr id="29" name="Rectangle 28"/>
              <p:cNvSpPr>
                <a:spLocks noRot="1" noChangeAspect="1" noMove="1" noResize="1" noEditPoints="1" noAdjustHandles="1" noChangeArrowheads="1" noChangeShapeType="1" noTextEdit="1"/>
              </p:cNvSpPr>
              <p:nvPr/>
            </p:nvSpPr>
            <p:spPr>
              <a:xfrm>
                <a:off x="5996650" y="5554321"/>
                <a:ext cx="1365727" cy="477054"/>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29"/>
              <p:cNvSpPr/>
              <p:nvPr/>
            </p:nvSpPr>
            <p:spPr>
              <a:xfrm>
                <a:off x="1066800" y="4452591"/>
                <a:ext cx="3557705" cy="10338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b="1" i="1" kern="0" smtClean="0">
                              <a:solidFill>
                                <a:schemeClr val="accent1"/>
                              </a:solidFill>
                              <a:latin typeface="Cambria Math" panose="02040503050406030204" pitchFamily="18" charset="0"/>
                            </a:rPr>
                          </m:ctrlPr>
                        </m:sSubPr>
                        <m:e>
                          <m:r>
                            <a:rPr lang="en-US" sz="2400" b="1" i="1" kern="0">
                              <a:solidFill>
                                <a:schemeClr val="accent1"/>
                              </a:solidFill>
                              <a:latin typeface="Cambria Math"/>
                            </a:rPr>
                            <m:t>𝓤</m:t>
                          </m:r>
                        </m:e>
                        <m:sub>
                          <m:r>
                            <a:rPr lang="en-US" sz="2400" b="1" i="1" kern="0">
                              <a:solidFill>
                                <a:schemeClr val="accent1"/>
                              </a:solidFill>
                              <a:latin typeface="Cambria Math"/>
                            </a:rPr>
                            <m:t>𝒊</m:t>
                          </m:r>
                        </m:sub>
                      </m:sSub>
                      <m:d>
                        <m:dPr>
                          <m:ctrlPr>
                            <a:rPr lang="en-US" sz="2400" b="1" i="1" kern="0">
                              <a:solidFill>
                                <a:schemeClr val="accent1"/>
                              </a:solidFill>
                              <a:latin typeface="Cambria Math" panose="02040503050406030204" pitchFamily="18" charset="0"/>
                            </a:rPr>
                          </m:ctrlPr>
                        </m:dPr>
                        <m:e>
                          <m:r>
                            <a:rPr lang="en-US" sz="2400" b="1" i="1" kern="0">
                              <a:solidFill>
                                <a:schemeClr val="accent1"/>
                              </a:solidFill>
                              <a:latin typeface="Cambria Math"/>
                            </a:rPr>
                            <m:t>𝒂</m:t>
                          </m:r>
                        </m:e>
                      </m:d>
                      <m:r>
                        <a:rPr lang="en-US" sz="2400" b="1" i="1" kern="0">
                          <a:solidFill>
                            <a:schemeClr val="accent1"/>
                          </a:solidFill>
                          <a:latin typeface="Cambria Math"/>
                        </a:rPr>
                        <m:t>=</m:t>
                      </m:r>
                      <m:nary>
                        <m:naryPr>
                          <m:chr m:val="∑"/>
                          <m:supHide m:val="on"/>
                          <m:ctrlPr>
                            <a:rPr lang="en-US" sz="2400" b="1" i="1" kern="0">
                              <a:solidFill>
                                <a:schemeClr val="accent1"/>
                              </a:solidFill>
                              <a:latin typeface="Cambria Math" panose="02040503050406030204" pitchFamily="18" charset="0"/>
                            </a:rPr>
                          </m:ctrlPr>
                        </m:naryPr>
                        <m:sub>
                          <m:r>
                            <a:rPr lang="en-US" sz="2400" b="1" i="1" kern="0">
                              <a:solidFill>
                                <a:schemeClr val="accent1"/>
                              </a:solidFill>
                              <a:latin typeface="Cambria Math"/>
                            </a:rPr>
                            <m:t>𝒓</m:t>
                          </m:r>
                          <m:r>
                            <a:rPr lang="en-US" sz="2400" b="1" i="1" kern="0">
                              <a:solidFill>
                                <a:schemeClr val="accent1"/>
                              </a:solidFill>
                              <a:latin typeface="Cambria Math"/>
                            </a:rPr>
                            <m:t>∈</m:t>
                          </m:r>
                          <m:sSub>
                            <m:sSubPr>
                              <m:ctrlPr>
                                <a:rPr lang="en-US" sz="2400" b="1" i="1" kern="0">
                                  <a:solidFill>
                                    <a:schemeClr val="accent1"/>
                                  </a:solidFill>
                                  <a:latin typeface="Cambria Math" panose="02040503050406030204" pitchFamily="18" charset="0"/>
                                </a:rPr>
                              </m:ctrlPr>
                            </m:sSubPr>
                            <m:e>
                              <m:r>
                                <a:rPr lang="en-US" sz="2400" b="1" i="1" kern="0">
                                  <a:solidFill>
                                    <a:schemeClr val="accent1"/>
                                  </a:solidFill>
                                  <a:latin typeface="Cambria Math"/>
                                </a:rPr>
                                <m:t>𝒂</m:t>
                              </m:r>
                            </m:e>
                            <m:sub>
                              <m:r>
                                <a:rPr lang="en-US" sz="2400" b="1" i="1" kern="0">
                                  <a:solidFill>
                                    <a:schemeClr val="accent1"/>
                                  </a:solidFill>
                                  <a:latin typeface="Cambria Math"/>
                                </a:rPr>
                                <m:t>𝒊</m:t>
                              </m:r>
                            </m:sub>
                          </m:sSub>
                        </m:sub>
                        <m:sup/>
                        <m:e>
                          <m:sSup>
                            <m:sSupPr>
                              <m:ctrlPr>
                                <a:rPr lang="en-US" sz="2400" b="1" i="1" kern="0" smtClean="0">
                                  <a:solidFill>
                                    <a:schemeClr val="accent1"/>
                                  </a:solidFill>
                                  <a:latin typeface="Cambria Math" panose="02040503050406030204" pitchFamily="18" charset="0"/>
                                </a:rPr>
                              </m:ctrlPr>
                            </m:sSupPr>
                            <m:e>
                              <m:r>
                                <a:rPr lang="en-US" sz="2400" b="1" i="1" kern="0" smtClean="0">
                                  <a:solidFill>
                                    <a:schemeClr val="accent2"/>
                                  </a:solidFill>
                                  <a:latin typeface="Cambria Math" panose="02040503050406030204" pitchFamily="18" charset="0"/>
                                </a:rPr>
                                <m:t>𝒇</m:t>
                              </m:r>
                            </m:e>
                            <m:sup>
                              <m:sSub>
                                <m:sSubPr>
                                  <m:ctrlPr>
                                    <a:rPr lang="en-US" sz="2400" b="1" i="1" kern="0" smtClean="0">
                                      <a:solidFill>
                                        <a:schemeClr val="accent1"/>
                                      </a:solidFill>
                                      <a:latin typeface="Cambria Math" panose="02040503050406030204" pitchFamily="18" charset="0"/>
                                    </a:rPr>
                                  </m:ctrlPr>
                                </m:sSubPr>
                                <m:e>
                                  <m:r>
                                    <a:rPr lang="en-US" sz="2400" b="1" i="1" kern="0" smtClean="0">
                                      <a:solidFill>
                                        <a:schemeClr val="accent1"/>
                                      </a:solidFill>
                                      <a:latin typeface="Cambria Math" panose="02040503050406030204" pitchFamily="18" charset="0"/>
                                    </a:rPr>
                                    <m:t>𝑾</m:t>
                                  </m:r>
                                </m:e>
                                <m:sub>
                                  <m:r>
                                    <a:rPr lang="en-US" sz="2400" b="1" i="1" kern="0" smtClean="0">
                                      <a:solidFill>
                                        <a:schemeClr val="accent1"/>
                                      </a:solidFill>
                                      <a:latin typeface="Cambria Math" panose="02040503050406030204" pitchFamily="18" charset="0"/>
                                    </a:rPr>
                                    <m:t>𝒓</m:t>
                                  </m:r>
                                </m:sub>
                              </m:sSub>
                            </m:sup>
                          </m:sSup>
                          <m:r>
                            <a:rPr lang="en-US" sz="2400" b="1" i="1" kern="0">
                              <a:solidFill>
                                <a:schemeClr val="accent1"/>
                              </a:solidFill>
                              <a:latin typeface="Cambria Math"/>
                            </a:rPr>
                            <m:t>(</m:t>
                          </m:r>
                          <m:r>
                            <a:rPr lang="en-US" sz="2400" b="1" i="1" kern="0">
                              <a:solidFill>
                                <a:schemeClr val="accent1"/>
                              </a:solidFill>
                              <a:latin typeface="Cambria Math"/>
                            </a:rPr>
                            <m:t>𝒊</m:t>
                          </m:r>
                          <m:r>
                            <a:rPr lang="en-US" sz="2400" b="1" i="1" kern="0">
                              <a:solidFill>
                                <a:schemeClr val="accent1"/>
                              </a:solidFill>
                              <a:latin typeface="Cambria Math"/>
                            </a:rPr>
                            <m:t>,</m:t>
                          </m:r>
                          <m:sSub>
                            <m:sSubPr>
                              <m:ctrlPr>
                                <a:rPr lang="en-US" sz="2400" b="1" i="1" kern="0">
                                  <a:solidFill>
                                    <a:schemeClr val="accent1"/>
                                  </a:solidFill>
                                  <a:latin typeface="Cambria Math" panose="02040503050406030204" pitchFamily="18" charset="0"/>
                                </a:rPr>
                              </m:ctrlPr>
                            </m:sSubPr>
                            <m:e>
                              <m:d>
                                <m:dPr>
                                  <m:begChr m:val="{"/>
                                  <m:endChr m:val="}"/>
                                  <m:ctrlPr>
                                    <a:rPr lang="en-US" sz="2400" b="1" i="1" kern="0">
                                      <a:solidFill>
                                        <a:schemeClr val="accent1"/>
                                      </a:solidFill>
                                      <a:latin typeface="Cambria Math" panose="02040503050406030204" pitchFamily="18" charset="0"/>
                                    </a:rPr>
                                  </m:ctrlPr>
                                </m:dPr>
                                <m:e>
                                  <m:r>
                                    <a:rPr lang="en-US" sz="2400" b="1" i="1" kern="0">
                                      <a:solidFill>
                                        <a:schemeClr val="accent1"/>
                                      </a:solidFill>
                                      <a:latin typeface="Cambria Math"/>
                                    </a:rPr>
                                    <m:t>𝒂</m:t>
                                  </m:r>
                                </m:e>
                              </m:d>
                            </m:e>
                            <m:sub>
                              <m:r>
                                <a:rPr lang="en-US" sz="2400" b="1" i="1" kern="0">
                                  <a:solidFill>
                                    <a:schemeClr val="accent1"/>
                                  </a:solidFill>
                                  <a:latin typeface="Cambria Math"/>
                                </a:rPr>
                                <m:t>𝒓</m:t>
                              </m:r>
                            </m:sub>
                          </m:sSub>
                          <m:r>
                            <a:rPr lang="en-US" sz="2400" b="1" i="1" kern="0">
                              <a:solidFill>
                                <a:schemeClr val="accent1"/>
                              </a:solidFill>
                              <a:latin typeface="Cambria Math"/>
                            </a:rPr>
                            <m:t>)</m:t>
                          </m:r>
                        </m:e>
                      </m:nary>
                    </m:oMath>
                  </m:oMathPara>
                </a14:m>
                <a:endParaRPr lang="en-US" sz="2400" dirty="0">
                  <a:solidFill>
                    <a:schemeClr val="accent1"/>
                  </a:solidFill>
                </a:endParaRPr>
              </a:p>
            </p:txBody>
          </p:sp>
        </mc:Choice>
        <mc:Fallback xmlns="">
          <p:sp>
            <p:nvSpPr>
              <p:cNvPr id="30" name="Rectangle 29"/>
              <p:cNvSpPr>
                <a:spLocks noRot="1" noChangeAspect="1" noMove="1" noResize="1" noEditPoints="1" noAdjustHandles="1" noChangeArrowheads="1" noChangeShapeType="1" noTextEdit="1"/>
              </p:cNvSpPr>
              <p:nvPr/>
            </p:nvSpPr>
            <p:spPr>
              <a:xfrm>
                <a:off x="1066800" y="4452591"/>
                <a:ext cx="3557705" cy="1033809"/>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Rectangle 53"/>
              <p:cNvSpPr/>
              <p:nvPr/>
            </p:nvSpPr>
            <p:spPr>
              <a:xfrm>
                <a:off x="118063" y="5158026"/>
                <a:ext cx="5373237" cy="861774"/>
              </a:xfrm>
              <a:prstGeom prst="rect">
                <a:avLst/>
              </a:prstGeom>
            </p:spPr>
            <p:txBody>
              <a:bodyPr wrap="square">
                <a:spAutoFit/>
              </a:bodyPr>
              <a:lstStyle/>
              <a:p>
                <a:pPr>
                  <a:lnSpc>
                    <a:spcPts val="3000"/>
                  </a:lnSpc>
                </a:pPr>
                <a14:m>
                  <m:oMathPara xmlns:m="http://schemas.openxmlformats.org/officeDocument/2006/math">
                    <m:oMathParaPr>
                      <m:jc m:val="centerGroup"/>
                    </m:oMathParaPr>
                    <m:oMath xmlns:m="http://schemas.openxmlformats.org/officeDocument/2006/math">
                      <m:sSub>
                        <m:sSubPr>
                          <m:ctrlPr>
                            <a:rPr lang="en-US" sz="2000" b="1" i="1" smtClean="0">
                              <a:solidFill>
                                <a:schemeClr val="accent2">
                                  <a:lumMod val="60000"/>
                                  <a:lumOff val="40000"/>
                                </a:schemeClr>
                              </a:solidFill>
                              <a:latin typeface="Cambria Math" panose="02040503050406030204" pitchFamily="18" charset="0"/>
                            </a:rPr>
                          </m:ctrlPr>
                        </m:sSubPr>
                        <m:e>
                          <m:r>
                            <a:rPr lang="en-US" sz="2000" b="1" i="1" smtClean="0">
                              <a:solidFill>
                                <a:schemeClr val="accent2">
                                  <a:lumMod val="60000"/>
                                  <a:lumOff val="40000"/>
                                </a:schemeClr>
                              </a:solidFill>
                              <a:latin typeface="Cambria Math" panose="02040503050406030204" pitchFamily="18" charset="0"/>
                              <a:ea typeface="Cambria Math" panose="02040503050406030204" pitchFamily="18" charset="0"/>
                            </a:rPr>
                            <m:t>𝓤</m:t>
                          </m:r>
                        </m:e>
                        <m:sub>
                          <m:r>
                            <a:rPr lang="en-US" sz="2000" b="1" i="1" smtClean="0">
                              <a:solidFill>
                                <a:schemeClr val="accent2">
                                  <a:lumMod val="60000"/>
                                  <a:lumOff val="40000"/>
                                </a:schemeClr>
                              </a:solidFill>
                              <a:latin typeface="Cambria Math" panose="02040503050406030204" pitchFamily="18" charset="0"/>
                            </a:rPr>
                            <m:t>𝟏</m:t>
                          </m:r>
                        </m:sub>
                      </m:sSub>
                      <m:d>
                        <m:dPr>
                          <m:ctrlPr>
                            <a:rPr lang="en-US" sz="2000" b="1" i="1" smtClean="0">
                              <a:solidFill>
                                <a:schemeClr val="accent2">
                                  <a:lumMod val="60000"/>
                                  <a:lumOff val="40000"/>
                                </a:schemeClr>
                              </a:solidFill>
                              <a:latin typeface="Cambria Math" panose="02040503050406030204" pitchFamily="18" charset="0"/>
                            </a:rPr>
                          </m:ctrlPr>
                        </m:dPr>
                        <m:e>
                          <m:r>
                            <a:rPr lang="en-US" sz="2000" b="1" i="1" smtClean="0">
                              <a:solidFill>
                                <a:schemeClr val="accent2">
                                  <a:lumMod val="60000"/>
                                  <a:lumOff val="40000"/>
                                </a:schemeClr>
                              </a:solidFill>
                              <a:latin typeface="Cambria Math" panose="02040503050406030204" pitchFamily="18" charset="0"/>
                            </a:rPr>
                            <m:t>𝒂</m:t>
                          </m:r>
                        </m:e>
                      </m:d>
                      <m:r>
                        <a:rPr lang="en-US" sz="2000" b="1" i="1" smtClean="0">
                          <a:solidFill>
                            <a:schemeClr val="accent2">
                              <a:lumMod val="60000"/>
                              <a:lumOff val="40000"/>
                            </a:schemeClr>
                          </a:solidFill>
                          <a:latin typeface="Cambria Math" panose="02040503050406030204" pitchFamily="18" charset="0"/>
                        </a:rPr>
                        <m:t>=</m:t>
                      </m:r>
                      <m:sSup>
                        <m:sSupPr>
                          <m:ctrlPr>
                            <a:rPr lang="en-US" sz="2000" b="1" i="1" smtClean="0">
                              <a:solidFill>
                                <a:schemeClr val="accent2">
                                  <a:lumMod val="60000"/>
                                  <a:lumOff val="40000"/>
                                </a:schemeClr>
                              </a:solidFill>
                              <a:latin typeface="Cambria Math" panose="02040503050406030204" pitchFamily="18" charset="0"/>
                            </a:rPr>
                          </m:ctrlPr>
                        </m:sSupPr>
                        <m:e>
                          <m:r>
                            <a:rPr lang="en-US" sz="2000" b="1" i="1" smtClean="0">
                              <a:solidFill>
                                <a:schemeClr val="accent2"/>
                              </a:solidFill>
                              <a:latin typeface="Cambria Math" panose="02040503050406030204" pitchFamily="18" charset="0"/>
                            </a:rPr>
                            <m:t>𝒇</m:t>
                          </m:r>
                        </m:e>
                        <m:sup>
                          <m:sSub>
                            <m:sSubPr>
                              <m:ctrlPr>
                                <a:rPr lang="en-US" sz="2000" b="1" i="1" smtClean="0">
                                  <a:solidFill>
                                    <a:schemeClr val="accent1"/>
                                  </a:solidFill>
                                  <a:latin typeface="Cambria Math" panose="02040503050406030204" pitchFamily="18" charset="0"/>
                                </a:rPr>
                              </m:ctrlPr>
                            </m:sSubPr>
                            <m:e>
                              <m:r>
                                <a:rPr lang="en-US" sz="2000" b="1" i="1" smtClean="0">
                                  <a:solidFill>
                                    <a:schemeClr val="accent1"/>
                                  </a:solidFill>
                                  <a:latin typeface="Cambria Math" panose="02040503050406030204" pitchFamily="18" charset="0"/>
                                </a:rPr>
                                <m:t>𝑾</m:t>
                              </m:r>
                            </m:e>
                            <m:sub>
                              <m:r>
                                <a:rPr lang="en-US" sz="2000" b="1" i="1" smtClean="0">
                                  <a:solidFill>
                                    <a:schemeClr val="accent1"/>
                                  </a:solidFill>
                                  <a:latin typeface="Cambria Math" panose="02040503050406030204" pitchFamily="18" charset="0"/>
                                </a:rPr>
                                <m:t>𝟐</m:t>
                              </m:r>
                            </m:sub>
                          </m:sSub>
                        </m:sup>
                      </m:sSup>
                      <m:d>
                        <m:dPr>
                          <m:ctrlPr>
                            <a:rPr lang="en-US" sz="2000" b="1" i="1">
                              <a:solidFill>
                                <a:schemeClr val="accent2">
                                  <a:lumMod val="60000"/>
                                  <a:lumOff val="40000"/>
                                </a:schemeClr>
                              </a:solidFill>
                              <a:latin typeface="Cambria Math" panose="02040503050406030204" pitchFamily="18" charset="0"/>
                            </a:rPr>
                          </m:ctrlPr>
                        </m:dPr>
                        <m:e>
                          <m:r>
                            <a:rPr lang="en-US" sz="2000" b="1" i="1">
                              <a:solidFill>
                                <a:schemeClr val="accent2">
                                  <a:lumMod val="60000"/>
                                  <a:lumOff val="40000"/>
                                </a:schemeClr>
                              </a:solidFill>
                              <a:latin typeface="Cambria Math"/>
                            </a:rPr>
                            <m:t> </m:t>
                          </m:r>
                          <m:r>
                            <a:rPr lang="en-US" sz="2000" b="1" i="1">
                              <a:solidFill>
                                <a:schemeClr val="accent2">
                                  <a:lumMod val="60000"/>
                                  <a:lumOff val="40000"/>
                                </a:schemeClr>
                              </a:solidFill>
                              <a:latin typeface="Cambria Math" panose="02040503050406030204" pitchFamily="18" charset="0"/>
                            </a:rPr>
                            <m:t>𝟏</m:t>
                          </m:r>
                          <m:r>
                            <a:rPr lang="en-US" sz="2000" b="1" i="1">
                              <a:solidFill>
                                <a:schemeClr val="accent2">
                                  <a:lumMod val="60000"/>
                                  <a:lumOff val="40000"/>
                                </a:schemeClr>
                              </a:solidFill>
                              <a:latin typeface="Cambria Math"/>
                            </a:rPr>
                            <m:t>, </m:t>
                          </m:r>
                          <m:d>
                            <m:dPr>
                              <m:begChr m:val="{"/>
                              <m:endChr m:val="}"/>
                              <m:ctrlPr>
                                <a:rPr lang="en-US" sz="2000" b="1" i="1">
                                  <a:solidFill>
                                    <a:schemeClr val="accent2">
                                      <a:lumMod val="60000"/>
                                      <a:lumOff val="40000"/>
                                    </a:schemeClr>
                                  </a:solidFill>
                                  <a:latin typeface="Cambria Math" panose="02040503050406030204" pitchFamily="18" charset="0"/>
                                </a:rPr>
                              </m:ctrlPr>
                            </m:dPr>
                            <m:e>
                              <m:r>
                                <a:rPr lang="en-US" sz="2000" b="1" i="1">
                                  <a:solidFill>
                                    <a:schemeClr val="accent2">
                                      <a:lumMod val="60000"/>
                                      <a:lumOff val="40000"/>
                                    </a:schemeClr>
                                  </a:solidFill>
                                  <a:latin typeface="Cambria Math"/>
                                </a:rPr>
                                <m:t>𝟏</m:t>
                              </m:r>
                            </m:e>
                          </m:d>
                          <m:r>
                            <a:rPr lang="en-US" sz="2000" b="1" i="1">
                              <a:solidFill>
                                <a:schemeClr val="accent2">
                                  <a:lumMod val="60000"/>
                                  <a:lumOff val="40000"/>
                                </a:schemeClr>
                              </a:solidFill>
                              <a:latin typeface="Cambria Math"/>
                            </a:rPr>
                            <m:t> </m:t>
                          </m:r>
                        </m:e>
                      </m:d>
                      <m:r>
                        <a:rPr lang="en-US" sz="2000" b="1" i="1" smtClean="0">
                          <a:solidFill>
                            <a:schemeClr val="accent2">
                              <a:lumMod val="60000"/>
                              <a:lumOff val="40000"/>
                            </a:schemeClr>
                          </a:solidFill>
                          <a:latin typeface="Cambria Math" panose="02040503050406030204" pitchFamily="18" charset="0"/>
                        </a:rPr>
                        <m:t>+</m:t>
                      </m:r>
                      <m:sSup>
                        <m:sSupPr>
                          <m:ctrlPr>
                            <a:rPr lang="en-US" sz="2000" b="1" i="1">
                              <a:solidFill>
                                <a:schemeClr val="accent2">
                                  <a:lumMod val="60000"/>
                                  <a:lumOff val="40000"/>
                                </a:schemeClr>
                              </a:solidFill>
                              <a:latin typeface="Cambria Math" panose="02040503050406030204" pitchFamily="18" charset="0"/>
                            </a:rPr>
                          </m:ctrlPr>
                        </m:sSupPr>
                        <m:e>
                          <m:r>
                            <a:rPr lang="en-US" sz="2000" b="1" i="1" smtClean="0">
                              <a:solidFill>
                                <a:schemeClr val="accent2"/>
                              </a:solidFill>
                              <a:latin typeface="Cambria Math" panose="02040503050406030204" pitchFamily="18" charset="0"/>
                            </a:rPr>
                            <m:t>𝒇</m:t>
                          </m:r>
                        </m:e>
                        <m:sup>
                          <m:sSub>
                            <m:sSubPr>
                              <m:ctrlPr>
                                <a:rPr lang="en-US" sz="2000" b="1" i="1" smtClean="0">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𝑾</m:t>
                              </m:r>
                            </m:e>
                            <m:sub>
                              <m:r>
                                <a:rPr lang="en-US" sz="2000" b="1" i="1" smtClean="0">
                                  <a:solidFill>
                                    <a:schemeClr val="accent1"/>
                                  </a:solidFill>
                                  <a:latin typeface="Cambria Math" panose="02040503050406030204" pitchFamily="18" charset="0"/>
                                </a:rPr>
                                <m:t>𝟒</m:t>
                              </m:r>
                            </m:sub>
                          </m:sSub>
                        </m:sup>
                      </m:sSup>
                      <m:d>
                        <m:dPr>
                          <m:ctrlPr>
                            <a:rPr lang="en-US" sz="2000" b="1" i="1">
                              <a:solidFill>
                                <a:schemeClr val="accent2">
                                  <a:lumMod val="60000"/>
                                  <a:lumOff val="40000"/>
                                </a:schemeClr>
                              </a:solidFill>
                              <a:latin typeface="Cambria Math" panose="02040503050406030204" pitchFamily="18" charset="0"/>
                            </a:rPr>
                          </m:ctrlPr>
                        </m:dPr>
                        <m:e>
                          <m:r>
                            <a:rPr lang="en-US" sz="2000" b="1" i="1" smtClean="0">
                              <a:solidFill>
                                <a:schemeClr val="accent2">
                                  <a:lumMod val="60000"/>
                                  <a:lumOff val="40000"/>
                                </a:schemeClr>
                              </a:solidFill>
                              <a:latin typeface="Cambria Math"/>
                            </a:rPr>
                            <m:t> </m:t>
                          </m:r>
                          <m:r>
                            <a:rPr lang="en-US" sz="2000" b="1" i="1" smtClean="0">
                              <a:solidFill>
                                <a:schemeClr val="accent2">
                                  <a:lumMod val="60000"/>
                                  <a:lumOff val="40000"/>
                                </a:schemeClr>
                              </a:solidFill>
                              <a:latin typeface="Cambria Math" panose="02040503050406030204" pitchFamily="18" charset="0"/>
                            </a:rPr>
                            <m:t>𝟏</m:t>
                          </m:r>
                          <m:r>
                            <a:rPr lang="en-US" sz="2000" b="1" i="1" smtClean="0">
                              <a:solidFill>
                                <a:schemeClr val="accent2">
                                  <a:lumMod val="60000"/>
                                  <a:lumOff val="40000"/>
                                </a:schemeClr>
                              </a:solidFill>
                              <a:latin typeface="Cambria Math"/>
                            </a:rPr>
                            <m:t>, </m:t>
                          </m:r>
                          <m:d>
                            <m:dPr>
                              <m:begChr m:val="{"/>
                              <m:endChr m:val="}"/>
                              <m:ctrlPr>
                                <a:rPr lang="en-US" sz="2000" b="1" i="1">
                                  <a:solidFill>
                                    <a:schemeClr val="accent2">
                                      <a:lumMod val="60000"/>
                                      <a:lumOff val="40000"/>
                                    </a:schemeClr>
                                  </a:solidFill>
                                  <a:latin typeface="Cambria Math" panose="02040503050406030204" pitchFamily="18" charset="0"/>
                                </a:rPr>
                              </m:ctrlPr>
                            </m:dPr>
                            <m:e>
                              <m:r>
                                <a:rPr lang="en-US" sz="2000" b="1" i="1">
                                  <a:solidFill>
                                    <a:schemeClr val="accent2">
                                      <a:lumMod val="60000"/>
                                      <a:lumOff val="40000"/>
                                    </a:schemeClr>
                                  </a:solidFill>
                                  <a:latin typeface="Cambria Math"/>
                                </a:rPr>
                                <m:t>𝟏</m:t>
                              </m:r>
                              <m:r>
                                <a:rPr lang="en-US" sz="2000" b="1" i="1">
                                  <a:solidFill>
                                    <a:schemeClr val="accent2">
                                      <a:lumMod val="60000"/>
                                      <a:lumOff val="40000"/>
                                    </a:schemeClr>
                                  </a:solidFill>
                                  <a:latin typeface="Cambria Math"/>
                                </a:rPr>
                                <m:t>,</m:t>
                              </m:r>
                              <m:r>
                                <a:rPr lang="en-US" sz="2000" b="1" i="1">
                                  <a:solidFill>
                                    <a:schemeClr val="accent2">
                                      <a:lumMod val="60000"/>
                                      <a:lumOff val="40000"/>
                                    </a:schemeClr>
                                  </a:solidFill>
                                  <a:latin typeface="Cambria Math"/>
                                </a:rPr>
                                <m:t>𝟐</m:t>
                              </m:r>
                            </m:e>
                          </m:d>
                          <m:r>
                            <a:rPr lang="en-US" sz="2000" b="1" i="1" smtClean="0">
                              <a:solidFill>
                                <a:schemeClr val="accent2">
                                  <a:lumMod val="60000"/>
                                  <a:lumOff val="40000"/>
                                </a:schemeClr>
                              </a:solidFill>
                              <a:latin typeface="Cambria Math"/>
                            </a:rPr>
                            <m:t> </m:t>
                          </m:r>
                        </m:e>
                      </m:d>
                      <m:r>
                        <a:rPr lang="en-US" sz="2000" b="1" i="1" smtClean="0">
                          <a:solidFill>
                            <a:schemeClr val="accent2">
                              <a:lumMod val="60000"/>
                              <a:lumOff val="40000"/>
                            </a:schemeClr>
                          </a:solidFill>
                          <a:latin typeface="Cambria Math" panose="02040503050406030204" pitchFamily="18" charset="0"/>
                        </a:rPr>
                        <m:t>+</m:t>
                      </m:r>
                      <m:sSup>
                        <m:sSupPr>
                          <m:ctrlPr>
                            <a:rPr lang="en-US" sz="2000" b="1" i="1">
                              <a:solidFill>
                                <a:schemeClr val="accent2">
                                  <a:lumMod val="60000"/>
                                  <a:lumOff val="40000"/>
                                </a:schemeClr>
                              </a:solidFill>
                              <a:latin typeface="Cambria Math" panose="02040503050406030204" pitchFamily="18" charset="0"/>
                            </a:rPr>
                          </m:ctrlPr>
                        </m:sSupPr>
                        <m:e>
                          <m:r>
                            <a:rPr lang="en-US" sz="2000" b="1" i="1" smtClean="0">
                              <a:solidFill>
                                <a:schemeClr val="accent2"/>
                              </a:solidFill>
                              <a:latin typeface="Cambria Math" panose="02040503050406030204" pitchFamily="18" charset="0"/>
                            </a:rPr>
                            <m:t>𝒇</m:t>
                          </m:r>
                        </m:e>
                        <m:sup>
                          <m:sSub>
                            <m:sSubPr>
                              <m:ctrlPr>
                                <a:rPr lang="en-US" sz="2000" b="1" i="1" smtClean="0">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𝑾</m:t>
                              </m:r>
                            </m:e>
                            <m:sub>
                              <m:r>
                                <a:rPr lang="en-US" sz="2000" b="1" i="1" smtClean="0">
                                  <a:solidFill>
                                    <a:schemeClr val="accent1"/>
                                  </a:solidFill>
                                  <a:latin typeface="Cambria Math" panose="02040503050406030204" pitchFamily="18" charset="0"/>
                                </a:rPr>
                                <m:t>𝟕</m:t>
                              </m:r>
                            </m:sub>
                          </m:sSub>
                        </m:sup>
                      </m:sSup>
                      <m:d>
                        <m:dPr>
                          <m:ctrlPr>
                            <a:rPr lang="en-US" sz="2000" b="1" i="1">
                              <a:solidFill>
                                <a:schemeClr val="accent2">
                                  <a:lumMod val="60000"/>
                                  <a:lumOff val="40000"/>
                                </a:schemeClr>
                              </a:solidFill>
                              <a:latin typeface="Cambria Math" panose="02040503050406030204" pitchFamily="18" charset="0"/>
                            </a:rPr>
                          </m:ctrlPr>
                        </m:dPr>
                        <m:e>
                          <m:r>
                            <a:rPr lang="en-US" sz="2000" b="1" i="1">
                              <a:solidFill>
                                <a:schemeClr val="accent2">
                                  <a:lumMod val="60000"/>
                                  <a:lumOff val="40000"/>
                                </a:schemeClr>
                              </a:solidFill>
                              <a:latin typeface="Cambria Math"/>
                            </a:rPr>
                            <m:t> </m:t>
                          </m:r>
                          <m:r>
                            <a:rPr lang="en-US" sz="2000" b="1" i="1">
                              <a:solidFill>
                                <a:schemeClr val="accent2">
                                  <a:lumMod val="60000"/>
                                  <a:lumOff val="40000"/>
                                </a:schemeClr>
                              </a:solidFill>
                              <a:latin typeface="Cambria Math" panose="02040503050406030204" pitchFamily="18" charset="0"/>
                            </a:rPr>
                            <m:t>𝟏</m:t>
                          </m:r>
                          <m:r>
                            <a:rPr lang="en-US" sz="2000" b="1" i="1">
                              <a:solidFill>
                                <a:schemeClr val="accent2">
                                  <a:lumMod val="60000"/>
                                  <a:lumOff val="40000"/>
                                </a:schemeClr>
                              </a:solidFill>
                              <a:latin typeface="Cambria Math"/>
                            </a:rPr>
                            <m:t>, </m:t>
                          </m:r>
                          <m:d>
                            <m:dPr>
                              <m:begChr m:val="{"/>
                              <m:endChr m:val="}"/>
                              <m:ctrlPr>
                                <a:rPr lang="en-US" sz="2000" b="1" i="1">
                                  <a:solidFill>
                                    <a:schemeClr val="accent2">
                                      <a:lumMod val="60000"/>
                                      <a:lumOff val="40000"/>
                                    </a:schemeClr>
                                  </a:solidFill>
                                  <a:latin typeface="Cambria Math" panose="02040503050406030204" pitchFamily="18" charset="0"/>
                                </a:rPr>
                              </m:ctrlPr>
                            </m:dPr>
                            <m:e>
                              <m:r>
                                <a:rPr lang="en-US" sz="2000" b="1" i="1">
                                  <a:solidFill>
                                    <a:schemeClr val="accent2">
                                      <a:lumMod val="60000"/>
                                      <a:lumOff val="40000"/>
                                    </a:schemeClr>
                                  </a:solidFill>
                                  <a:latin typeface="Cambria Math"/>
                                </a:rPr>
                                <m:t>𝟏</m:t>
                              </m:r>
                            </m:e>
                          </m:d>
                          <m:r>
                            <a:rPr lang="en-US" sz="2000" b="1" i="1">
                              <a:solidFill>
                                <a:schemeClr val="accent2">
                                  <a:lumMod val="60000"/>
                                  <a:lumOff val="40000"/>
                                </a:schemeClr>
                              </a:solidFill>
                              <a:latin typeface="Cambria Math"/>
                            </a:rPr>
                            <m:t> </m:t>
                          </m:r>
                        </m:e>
                      </m:d>
                    </m:oMath>
                  </m:oMathPara>
                </a14:m>
                <a:endParaRPr lang="en-US" sz="2000" dirty="0"/>
              </a:p>
            </p:txBody>
          </p:sp>
        </mc:Choice>
        <mc:Fallback xmlns="">
          <p:sp>
            <p:nvSpPr>
              <p:cNvPr id="54" name="Rectangle 53"/>
              <p:cNvSpPr>
                <a:spLocks noRot="1" noChangeAspect="1" noMove="1" noResize="1" noEditPoints="1" noAdjustHandles="1" noChangeArrowheads="1" noChangeShapeType="1" noTextEdit="1"/>
              </p:cNvSpPr>
              <p:nvPr/>
            </p:nvSpPr>
            <p:spPr>
              <a:xfrm>
                <a:off x="118063" y="5158026"/>
                <a:ext cx="5373237" cy="861774"/>
              </a:xfrm>
              <a:prstGeom prst="rect">
                <a:avLst/>
              </a:prstGeom>
              <a:blipFill rotWithShape="0">
                <a:blip r:embed="rId24"/>
                <a:stretch>
                  <a:fillRect/>
                </a:stretch>
              </a:blipFill>
            </p:spPr>
            <p:txBody>
              <a:bodyPr/>
              <a:lstStyle/>
              <a:p>
                <a:r>
                  <a:rPr lang="en-US">
                    <a:noFill/>
                  </a:rPr>
                  <a:t> </a:t>
                </a:r>
              </a:p>
            </p:txBody>
          </p:sp>
        </mc:Fallback>
      </mc:AlternateContent>
      <p:sp>
        <p:nvSpPr>
          <p:cNvPr id="2" name="Rectangle 1"/>
          <p:cNvSpPr/>
          <p:nvPr/>
        </p:nvSpPr>
        <p:spPr bwMode="auto">
          <a:xfrm>
            <a:off x="2982881" y="1330504"/>
            <a:ext cx="3060069" cy="1207394"/>
          </a:xfrm>
          <a:prstGeom prst="rect">
            <a:avLst/>
          </a:prstGeom>
          <a:solidFill>
            <a:schemeClr val="bg1">
              <a:alpha val="50000"/>
            </a:schemeClr>
          </a:solidFill>
          <a:ln w="15875" cap="flat" cmpd="sng" algn="ctr">
            <a:noFill/>
            <a:prstDash val="solid"/>
            <a:round/>
            <a:headEnd type="none" w="med" len="med"/>
            <a:tailEnd type="arrow" w="lg" len="lg"/>
          </a:ln>
          <a:effectLst/>
        </p:spPr>
        <p:txBody>
          <a:bodyPr rtlCol="0" anchor="ctr"/>
          <a:lstStyle/>
          <a:p>
            <a:pPr algn="ctr"/>
            <a:endParaRPr lang="en-US" dirty="0"/>
          </a:p>
        </p:txBody>
      </p:sp>
      <mc:AlternateContent xmlns:mc="http://schemas.openxmlformats.org/markup-compatibility/2006" xmlns:a14="http://schemas.microsoft.com/office/drawing/2010/main">
        <mc:Choice Requires="a14">
          <p:sp>
            <p:nvSpPr>
              <p:cNvPr id="3" name="Rectangle 2"/>
              <p:cNvSpPr/>
              <p:nvPr/>
            </p:nvSpPr>
            <p:spPr>
              <a:xfrm>
                <a:off x="2004157" y="5575479"/>
                <a:ext cx="1870320" cy="4056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000" b="1" i="1">
                              <a:solidFill>
                                <a:schemeClr val="accent2">
                                  <a:lumMod val="60000"/>
                                  <a:lumOff val="40000"/>
                                </a:schemeClr>
                              </a:solidFill>
                              <a:latin typeface="Cambria Math" panose="02040503050406030204" pitchFamily="18" charset="0"/>
                            </a:rPr>
                          </m:ctrlPr>
                        </m:sSupPr>
                        <m:e>
                          <m:r>
                            <a:rPr lang="en-US" sz="2000" b="1" i="1">
                              <a:solidFill>
                                <a:schemeClr val="accent2"/>
                              </a:solidFill>
                              <a:latin typeface="Cambria Math" panose="02040503050406030204" pitchFamily="18" charset="0"/>
                            </a:rPr>
                            <m:t>𝒇</m:t>
                          </m:r>
                        </m:e>
                        <m:sup>
                          <m:sSub>
                            <m:sSubPr>
                              <m:ctrlPr>
                                <a:rPr lang="en-US" sz="2000" b="1" i="1">
                                  <a:solidFill>
                                    <a:schemeClr val="accent1"/>
                                  </a:solidFill>
                                  <a:latin typeface="Cambria Math" panose="02040503050406030204" pitchFamily="18" charset="0"/>
                                </a:rPr>
                              </m:ctrlPr>
                            </m:sSubPr>
                            <m:e>
                              <m:r>
                                <a:rPr lang="en-US" sz="2000" b="1" i="1">
                                  <a:solidFill>
                                    <a:schemeClr val="accent1"/>
                                  </a:solidFill>
                                  <a:latin typeface="Cambria Math" panose="02040503050406030204" pitchFamily="18" charset="0"/>
                                </a:rPr>
                                <m:t>𝑾</m:t>
                              </m:r>
                            </m:e>
                            <m:sub>
                              <m:r>
                                <a:rPr lang="en-US" sz="2000" b="1" i="1">
                                  <a:solidFill>
                                    <a:schemeClr val="accent1"/>
                                  </a:solidFill>
                                  <a:latin typeface="Cambria Math" panose="02040503050406030204" pitchFamily="18" charset="0"/>
                                </a:rPr>
                                <m:t>𝟒</m:t>
                              </m:r>
                            </m:sub>
                          </m:sSub>
                        </m:sup>
                      </m:sSup>
                      <m:d>
                        <m:dPr>
                          <m:ctrlPr>
                            <a:rPr lang="en-US" sz="2000" b="1" i="1">
                              <a:solidFill>
                                <a:schemeClr val="accent2">
                                  <a:lumMod val="60000"/>
                                  <a:lumOff val="40000"/>
                                </a:schemeClr>
                              </a:solidFill>
                              <a:latin typeface="Cambria Math" panose="02040503050406030204" pitchFamily="18" charset="0"/>
                            </a:rPr>
                          </m:ctrlPr>
                        </m:dPr>
                        <m:e>
                          <m:r>
                            <a:rPr lang="en-US" sz="2000" b="1" i="1">
                              <a:solidFill>
                                <a:schemeClr val="accent2">
                                  <a:lumMod val="60000"/>
                                  <a:lumOff val="40000"/>
                                </a:schemeClr>
                              </a:solidFill>
                              <a:latin typeface="Cambria Math"/>
                            </a:rPr>
                            <m:t> </m:t>
                          </m:r>
                          <m:r>
                            <a:rPr lang="en-US" sz="2000" b="1" i="1">
                              <a:solidFill>
                                <a:schemeClr val="accent2">
                                  <a:lumMod val="60000"/>
                                  <a:lumOff val="40000"/>
                                </a:schemeClr>
                              </a:solidFill>
                              <a:latin typeface="Cambria Math" panose="02040503050406030204" pitchFamily="18" charset="0"/>
                            </a:rPr>
                            <m:t>𝟏</m:t>
                          </m:r>
                          <m:r>
                            <a:rPr lang="en-US" sz="2000" b="1" i="1">
                              <a:solidFill>
                                <a:schemeClr val="accent2">
                                  <a:lumMod val="60000"/>
                                  <a:lumOff val="40000"/>
                                </a:schemeClr>
                              </a:solidFill>
                              <a:latin typeface="Cambria Math"/>
                            </a:rPr>
                            <m:t>, </m:t>
                          </m:r>
                          <m:d>
                            <m:dPr>
                              <m:begChr m:val="{"/>
                              <m:endChr m:val="}"/>
                              <m:ctrlPr>
                                <a:rPr lang="en-US" sz="2000" b="1" i="1">
                                  <a:solidFill>
                                    <a:schemeClr val="accent2">
                                      <a:lumMod val="60000"/>
                                      <a:lumOff val="40000"/>
                                    </a:schemeClr>
                                  </a:solidFill>
                                  <a:latin typeface="Cambria Math" panose="02040503050406030204" pitchFamily="18" charset="0"/>
                                </a:rPr>
                              </m:ctrlPr>
                            </m:dPr>
                            <m:e>
                              <m:r>
                                <a:rPr lang="en-US" sz="2000" b="1" i="1">
                                  <a:solidFill>
                                    <a:schemeClr val="accent2">
                                      <a:lumMod val="60000"/>
                                      <a:lumOff val="40000"/>
                                    </a:schemeClr>
                                  </a:solidFill>
                                  <a:latin typeface="Cambria Math"/>
                                </a:rPr>
                                <m:t>𝟏</m:t>
                              </m:r>
                              <m:r>
                                <a:rPr lang="en-US" sz="2000" b="1" i="1">
                                  <a:solidFill>
                                    <a:schemeClr val="accent2">
                                      <a:lumMod val="60000"/>
                                      <a:lumOff val="40000"/>
                                    </a:schemeClr>
                                  </a:solidFill>
                                  <a:latin typeface="Cambria Math"/>
                                </a:rPr>
                                <m:t>,</m:t>
                              </m:r>
                              <m:r>
                                <a:rPr lang="en-US" sz="2000" b="1" i="1">
                                  <a:solidFill>
                                    <a:schemeClr val="accent2">
                                      <a:lumMod val="60000"/>
                                      <a:lumOff val="40000"/>
                                    </a:schemeClr>
                                  </a:solidFill>
                                  <a:latin typeface="Cambria Math"/>
                                </a:rPr>
                                <m:t>𝟐</m:t>
                              </m:r>
                            </m:e>
                          </m:d>
                          <m:r>
                            <a:rPr lang="en-US" sz="2000" b="1" i="1">
                              <a:solidFill>
                                <a:schemeClr val="accent2">
                                  <a:lumMod val="60000"/>
                                  <a:lumOff val="40000"/>
                                </a:schemeClr>
                              </a:solidFill>
                              <a:latin typeface="Cambria Math"/>
                            </a:rPr>
                            <m:t> </m:t>
                          </m:r>
                        </m:e>
                      </m:d>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2004157" y="5575479"/>
                <a:ext cx="1870320" cy="405624"/>
              </a:xfrm>
              <a:prstGeom prst="rect">
                <a:avLst/>
              </a:prstGeom>
              <a:blipFill rotWithShape="0">
                <a:blip r:embed="rId25"/>
                <a:stretch>
                  <a:fillRect b="-18182"/>
                </a:stretch>
              </a:blipFill>
            </p:spPr>
            <p:txBody>
              <a:bodyPr/>
              <a:lstStyle/>
              <a:p>
                <a:r>
                  <a:rPr lang="en-US">
                    <a:noFill/>
                  </a:rPr>
                  <a:t> </a:t>
                </a:r>
              </a:p>
            </p:txBody>
          </p:sp>
        </mc:Fallback>
      </mc:AlternateContent>
      <p:sp>
        <p:nvSpPr>
          <p:cNvPr id="5" name="TextBox 4"/>
          <p:cNvSpPr txBox="1"/>
          <p:nvPr/>
        </p:nvSpPr>
        <p:spPr>
          <a:xfrm>
            <a:off x="2487881" y="716618"/>
            <a:ext cx="4174541" cy="369332"/>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t>“welfare” = revenue / negative cost</a:t>
            </a:r>
          </a:p>
        </p:txBody>
      </p:sp>
      <mc:AlternateContent xmlns:mc="http://schemas.openxmlformats.org/markup-compatibility/2006" xmlns:a14="http://schemas.microsoft.com/office/drawing/2010/main">
        <mc:Choice Requires="a14">
          <p:sp>
            <p:nvSpPr>
              <p:cNvPr id="7" name="TextBox 6"/>
              <p:cNvSpPr txBox="1"/>
              <p:nvPr/>
            </p:nvSpPr>
            <p:spPr>
              <a:xfrm>
                <a:off x="1171986" y="6019800"/>
                <a:ext cx="3347391" cy="369332"/>
              </a:xfrm>
              <a:prstGeom prst="rect">
                <a:avLst/>
              </a:prstGeom>
            </p:spPr>
            <p:txBody>
              <a:bodyPr wrap="none" rtlCol="0">
                <a:spAutoFit/>
              </a:bodyPr>
              <a:lstStyle/>
              <a:p>
                <a:pPr algn="ctr" eaLnBrk="0" fontAlgn="base" hangingPunct="0">
                  <a:spcBef>
                    <a:spcPct val="20000"/>
                  </a:spcBef>
                  <a:spcAft>
                    <a:spcPct val="0"/>
                  </a:spcAft>
                </a:pPr>
                <a:r>
                  <a:rPr lang="en-US" b="1" kern="0" dirty="0">
                    <a:latin typeface="+mn-lt"/>
                    <a:cs typeface="+mn-cs"/>
                  </a:rPr>
                  <a:t>player </a:t>
                </a:r>
                <a:r>
                  <a:rPr lang="en-US" b="1" kern="0" dirty="0">
                    <a:solidFill>
                      <a:schemeClr val="accent2">
                        <a:lumMod val="60000"/>
                        <a:lumOff val="40000"/>
                      </a:schemeClr>
                    </a:solidFill>
                    <a:latin typeface="+mn-lt"/>
                    <a:cs typeface="+mn-cs"/>
                  </a:rPr>
                  <a:t>1</a:t>
                </a:r>
                <a:r>
                  <a:rPr lang="en-US" b="1" kern="0" dirty="0">
                    <a:latin typeface="+mn-lt"/>
                    <a:cs typeface="+mn-cs"/>
                  </a:rPr>
                  <a:t>’s share of </a:t>
                </a:r>
                <a14:m>
                  <m:oMath xmlns:m="http://schemas.openxmlformats.org/officeDocument/2006/math">
                    <m:sSub>
                      <m:sSubPr>
                        <m:ctrlPr>
                          <a:rPr lang="en-US" b="1" i="1">
                            <a:solidFill>
                              <a:schemeClr val="accent1"/>
                            </a:solidFill>
                            <a:latin typeface="Cambria Math" panose="02040503050406030204" pitchFamily="18" charset="0"/>
                          </a:rPr>
                        </m:ctrlPr>
                      </m:sSubPr>
                      <m:e>
                        <m:r>
                          <a:rPr lang="en-US" b="1" i="1">
                            <a:solidFill>
                              <a:schemeClr val="accent1"/>
                            </a:solidFill>
                            <a:latin typeface="Cambria Math"/>
                          </a:rPr>
                          <m:t>𝑾</m:t>
                        </m:r>
                      </m:e>
                      <m:sub>
                        <m:r>
                          <a:rPr lang="en-US" b="1" i="1">
                            <a:solidFill>
                              <a:schemeClr val="accent1"/>
                            </a:solidFill>
                            <a:latin typeface="Cambria Math" panose="02040503050406030204" pitchFamily="18" charset="0"/>
                          </a:rPr>
                          <m:t>𝟒</m:t>
                        </m:r>
                      </m:sub>
                    </m:sSub>
                    <m:d>
                      <m:dPr>
                        <m:ctrlPr>
                          <a:rPr lang="en-US" b="1" i="1">
                            <a:solidFill>
                              <a:schemeClr val="accent2">
                                <a:lumMod val="60000"/>
                                <a:lumOff val="40000"/>
                              </a:schemeClr>
                            </a:solidFill>
                            <a:latin typeface="Cambria Math" panose="02040503050406030204" pitchFamily="18" charset="0"/>
                          </a:rPr>
                        </m:ctrlPr>
                      </m:dPr>
                      <m:e>
                        <m:d>
                          <m:dPr>
                            <m:begChr m:val="{"/>
                            <m:endChr m:val="}"/>
                            <m:ctrlPr>
                              <a:rPr lang="en-US" b="1" i="1">
                                <a:solidFill>
                                  <a:schemeClr val="accent2">
                                    <a:lumMod val="60000"/>
                                    <a:lumOff val="40000"/>
                                  </a:schemeClr>
                                </a:solidFill>
                                <a:latin typeface="Cambria Math" panose="02040503050406030204" pitchFamily="18" charset="0"/>
                              </a:rPr>
                            </m:ctrlPr>
                          </m:dPr>
                          <m:e>
                            <m:r>
                              <a:rPr lang="en-US" b="1" i="1">
                                <a:solidFill>
                                  <a:schemeClr val="accent2">
                                    <a:lumMod val="60000"/>
                                    <a:lumOff val="40000"/>
                                  </a:schemeClr>
                                </a:solidFill>
                                <a:latin typeface="Cambria Math"/>
                              </a:rPr>
                              <m:t>𝟏</m:t>
                            </m:r>
                            <m:r>
                              <a:rPr lang="en-US" b="1" i="1">
                                <a:solidFill>
                                  <a:schemeClr val="accent2">
                                    <a:lumMod val="60000"/>
                                    <a:lumOff val="40000"/>
                                  </a:schemeClr>
                                </a:solidFill>
                                <a:latin typeface="Cambria Math"/>
                              </a:rPr>
                              <m:t>,</m:t>
                            </m:r>
                            <m:r>
                              <a:rPr lang="en-US" b="1" i="1">
                                <a:solidFill>
                                  <a:schemeClr val="accent2">
                                    <a:lumMod val="60000"/>
                                    <a:lumOff val="40000"/>
                                  </a:schemeClr>
                                </a:solidFill>
                                <a:latin typeface="Cambria Math"/>
                              </a:rPr>
                              <m:t>𝟐</m:t>
                            </m:r>
                          </m:e>
                        </m:d>
                      </m:e>
                    </m:d>
                  </m:oMath>
                </a14:m>
                <a:endParaRPr lang="en-US" b="1" kern="0" dirty="0">
                  <a:latin typeface="+mn-lt"/>
                  <a:cs typeface="+mn-cs"/>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171986" y="6019800"/>
                <a:ext cx="3347391" cy="369332"/>
              </a:xfrm>
              <a:prstGeom prst="rect">
                <a:avLst/>
              </a:prstGeom>
              <a:blipFill rotWithShape="0">
                <a:blip r:embed="rId26"/>
                <a:stretch>
                  <a:fillRect l="-1093" t="-10000" b="-25000"/>
                </a:stretch>
              </a:blipFill>
            </p:spPr>
            <p:txBody>
              <a:bodyPr/>
              <a:lstStyle/>
              <a:p>
                <a:r>
                  <a:rPr lang="en-US">
                    <a:noFill/>
                  </a:rPr>
                  <a:t> </a:t>
                </a:r>
              </a:p>
            </p:txBody>
          </p:sp>
        </mc:Fallback>
      </mc:AlternateContent>
      <p:cxnSp>
        <p:nvCxnSpPr>
          <p:cNvPr id="9" name="Straight Arrow Connector 8"/>
          <p:cNvCxnSpPr/>
          <p:nvPr/>
        </p:nvCxnSpPr>
        <p:spPr bwMode="auto">
          <a:xfrm flipV="1">
            <a:off x="4038604" y="4173353"/>
            <a:ext cx="304796" cy="563098"/>
          </a:xfrm>
          <a:prstGeom prst="straightConnector1">
            <a:avLst/>
          </a:prstGeom>
          <a:solidFill>
            <a:schemeClr val="accent1"/>
          </a:solidFill>
          <a:ln w="28575" cap="flat" cmpd="sng" algn="ctr">
            <a:solidFill>
              <a:schemeClr val="tx2"/>
            </a:solidFill>
            <a:prstDash val="solid"/>
            <a:round/>
            <a:headEnd type="arrow" w="lg" len="lg"/>
            <a:tailEnd type="none"/>
          </a:ln>
          <a:effectLst/>
        </p:spPr>
      </p:cxnSp>
    </p:spTree>
    <p:extLst>
      <p:ext uri="{BB962C8B-B14F-4D97-AF65-F5344CB8AC3E}">
        <p14:creationId xmlns:p14="http://schemas.microsoft.com/office/powerpoint/2010/main" val="3877098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1" nodeType="clickEffect">
                                  <p:stCondLst>
                                    <p:cond delay="0"/>
                                  </p:stCondLst>
                                  <p:childTnLst>
                                    <p:set>
                                      <p:cBhvr>
                                        <p:cTn id="64" dur="1" fill="hold">
                                          <p:stCondLst>
                                            <p:cond delay="0"/>
                                          </p:stCondLst>
                                        </p:cTn>
                                        <p:tgtEl>
                                          <p:spTgt spid="10"/>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5"/>
                                        </p:tgtEl>
                                        <p:attrNameLst>
                                          <p:attrName>style.visibility</p:attrName>
                                        </p:attrNameLst>
                                      </p:cBhvr>
                                      <p:to>
                                        <p:strVal val="hidden"/>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39"/>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37"/>
                                        </p:tgtEl>
                                        <p:attrNameLst>
                                          <p:attrName>style.visibility</p:attrName>
                                        </p:attrNameLst>
                                      </p:cBhvr>
                                      <p:to>
                                        <p:strVal val="hidden"/>
                                      </p:to>
                                    </p:set>
                                  </p:childTnLst>
                                </p:cTn>
                              </p:par>
                              <p:par>
                                <p:cTn id="77" presetID="1" presetClass="entr" presetSubtype="0" fill="hold"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44"/>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42"/>
                                        </p:tgtEl>
                                        <p:attrNameLst>
                                          <p:attrName>style.visibility</p:attrName>
                                        </p:attrNameLst>
                                      </p:cBhvr>
                                      <p:to>
                                        <p:strVal val="hidden"/>
                                      </p:to>
                                    </p:set>
                                  </p:childTnLst>
                                </p:cTn>
                              </p:par>
                              <p:par>
                                <p:cTn id="87" presetID="1"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40"/>
                                        </p:tgtEl>
                                        <p:attrNameLst>
                                          <p:attrName>style.visibility</p:attrName>
                                        </p:attrNameLst>
                                      </p:cBhvr>
                                      <p:to>
                                        <p:strVal val="hidden"/>
                                      </p:to>
                                    </p:set>
                                  </p:childTnLst>
                                </p:cTn>
                              </p:par>
                              <p:par>
                                <p:cTn id="99" presetID="1" presetClass="entr" presetSubtype="0" fill="hold" nodeType="withEffect">
                                  <p:stCondLst>
                                    <p:cond delay="0"/>
                                  </p:stCondLst>
                                  <p:childTnLst>
                                    <p:set>
                                      <p:cBhvr>
                                        <p:cTn id="100" dur="1" fill="hold">
                                          <p:stCondLst>
                                            <p:cond delay="0"/>
                                          </p:stCondLst>
                                        </p:cTn>
                                        <p:tgtEl>
                                          <p:spTgt spid="29">
                                            <p:txEl>
                                              <p:pRg st="0" end="0"/>
                                            </p:txEl>
                                          </p:spTgt>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5"/>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2"/>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30"/>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9"/>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nodeType="clickEffect">
                                  <p:stCondLst>
                                    <p:cond delay="0"/>
                                  </p:stCondLst>
                                  <p:childTnLst>
                                    <p:set>
                                      <p:cBhvr>
                                        <p:cTn id="130" dur="1" fill="hold">
                                          <p:stCondLst>
                                            <p:cond delay="0"/>
                                          </p:stCondLst>
                                        </p:cTn>
                                        <p:tgtEl>
                                          <p:spTgt spid="9"/>
                                        </p:tgtEl>
                                        <p:attrNameLst>
                                          <p:attrName>style.visibility</p:attrName>
                                        </p:attrNameLst>
                                      </p:cBhvr>
                                      <p:to>
                                        <p:strVal val="hidden"/>
                                      </p:to>
                                    </p:set>
                                  </p:childTnLst>
                                </p:cTn>
                              </p:par>
                              <p:par>
                                <p:cTn id="131" presetID="1" presetClass="exit" presetSubtype="0" fill="hold" grpId="1" nodeType="withEffect">
                                  <p:stCondLst>
                                    <p:cond delay="0"/>
                                  </p:stCondLst>
                                  <p:childTnLst>
                                    <p:set>
                                      <p:cBhvr>
                                        <p:cTn id="132" dur="1" fill="hold">
                                          <p:stCondLst>
                                            <p:cond delay="0"/>
                                          </p:stCondLst>
                                        </p:cTn>
                                        <p:tgtEl>
                                          <p:spTgt spid="3"/>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7"/>
                                        </p:tgtEl>
                                        <p:attrNameLst>
                                          <p:attrName>style.visibility</p:attrName>
                                        </p:attrNameLst>
                                      </p:cBhvr>
                                      <p:to>
                                        <p:strVal val="hidden"/>
                                      </p:to>
                                    </p:set>
                                  </p:childTnLst>
                                </p:cTn>
                              </p:par>
                              <p:par>
                                <p:cTn id="135" presetID="1" presetClass="entr" presetSubtype="0" fill="hold" grpId="0" nodeType="withEffect">
                                  <p:stCondLst>
                                    <p:cond delay="0"/>
                                  </p:stCondLst>
                                  <p:childTnLst>
                                    <p:set>
                                      <p:cBhvr>
                                        <p:cTn id="13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37" grpId="0"/>
      <p:bldP spid="37" grpId="1"/>
      <p:bldP spid="42" grpId="0"/>
      <p:bldP spid="42" grpId="1"/>
      <p:bldP spid="58" grpId="0"/>
      <p:bldP spid="64" grpId="0"/>
      <p:bldP spid="79" grpId="0" animBg="1"/>
      <p:bldP spid="80" grpId="0" animBg="1"/>
      <p:bldP spid="81" grpId="0" animBg="1"/>
      <p:bldP spid="82" grpId="0" animBg="1"/>
      <p:bldP spid="83" grpId="0" animBg="1"/>
      <p:bldP spid="90" grpId="0" animBg="1"/>
      <p:bldP spid="92" grpId="0"/>
      <p:bldP spid="93" grpId="0"/>
      <p:bldP spid="94" grpId="0"/>
      <p:bldP spid="95" grpId="0"/>
      <p:bldP spid="96" grpId="0"/>
      <p:bldP spid="4" grpId="0"/>
      <p:bldP spid="38" grpId="0"/>
      <p:bldP spid="40" grpId="0"/>
      <p:bldP spid="40" grpId="1"/>
      <p:bldP spid="41" grpId="0"/>
      <p:bldP spid="43" grpId="0"/>
      <p:bldP spid="45" grpId="0"/>
      <p:bldP spid="46" grpId="0"/>
      <p:bldP spid="30" grpId="0"/>
      <p:bldP spid="54" grpId="0"/>
      <p:bldP spid="2" grpId="0" animBg="1"/>
      <p:bldP spid="3" grpId="0"/>
      <p:bldP spid="3" grpId="1"/>
      <p:bldP spid="5" grpId="0"/>
      <p:bldP spid="5" grpId="1"/>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7" name="Rectangle 46"/>
              <p:cNvSpPr/>
              <p:nvPr/>
            </p:nvSpPr>
            <p:spPr>
              <a:xfrm>
                <a:off x="1676400" y="2426594"/>
                <a:ext cx="6774868" cy="577850"/>
              </a:xfrm>
              <a:prstGeom prst="rect">
                <a:avLst/>
              </a:prstGeom>
            </p:spPr>
            <p:txBody>
              <a:bodyPr wrap="none">
                <a:spAutoFit/>
              </a:bodyPr>
              <a:lstStyle/>
              <a:p>
                <a:pPr lvl="0" eaLnBrk="0" hangingPunct="0">
                  <a:spcBef>
                    <a:spcPct val="20000"/>
                  </a:spcBef>
                </a:pPr>
                <a14:m>
                  <m:oMathPara xmlns:m="http://schemas.openxmlformats.org/officeDocument/2006/math">
                    <m:oMathParaPr>
                      <m:jc m:val="centerGroup"/>
                    </m:oMathParaPr>
                    <m:oMath xmlns:m="http://schemas.openxmlformats.org/officeDocument/2006/math">
                      <m:r>
                        <a:rPr lang="en-US" sz="2800" b="1" i="1" kern="0" smtClean="0">
                          <a:solidFill>
                            <a:prstClr val="white"/>
                          </a:solidFill>
                          <a:latin typeface="Cambria Math"/>
                        </a:rPr>
                        <m:t>𝑮</m:t>
                      </m:r>
                      <m:r>
                        <a:rPr lang="en-US" sz="2800" b="1" i="1" kern="0" smtClean="0">
                          <a:solidFill>
                            <a:prstClr val="white"/>
                          </a:solidFill>
                          <a:latin typeface="Cambria Math"/>
                        </a:rPr>
                        <m:t>=( </m:t>
                      </m:r>
                      <m:r>
                        <a:rPr lang="en-US" sz="2800" b="1" i="1" kern="0" smtClean="0">
                          <a:solidFill>
                            <a:schemeClr val="tx1"/>
                          </a:solidFill>
                          <a:latin typeface="Cambria Math"/>
                        </a:rPr>
                        <m:t>𝑵</m:t>
                      </m:r>
                      <m:r>
                        <a:rPr lang="en-US" sz="2800" b="1" i="1" kern="0" smtClean="0">
                          <a:solidFill>
                            <a:prstClr val="white"/>
                          </a:solidFill>
                          <a:latin typeface="Cambria Math"/>
                        </a:rPr>
                        <m:t>, </m:t>
                      </m:r>
                      <m:r>
                        <a:rPr lang="en-US" sz="2800" b="1" i="1" kern="0" smtClean="0">
                          <a:solidFill>
                            <a:prstClr val="white"/>
                          </a:solidFill>
                          <a:latin typeface="Cambria Math"/>
                        </a:rPr>
                        <m:t>𝑹</m:t>
                      </m:r>
                      <m:r>
                        <a:rPr lang="en-US" sz="2800" b="1" i="1" kern="0" smtClea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prstClr val="white"/>
                                      </a:solidFill>
                                      <a:latin typeface="Cambria Math" panose="02040503050406030204" pitchFamily="18" charset="0"/>
                                      <a:ea typeface="Cambria Math"/>
                                    </a:rPr>
                                  </m:ctrlPr>
                                </m:sSubPr>
                                <m:e>
                                  <m:r>
                                    <a:rPr lang="en-US" sz="2800" b="1" i="1" kern="0">
                                      <a:solidFill>
                                        <a:prstClr val="white"/>
                                      </a:solidFill>
                                      <a:latin typeface="Cambria Math"/>
                                      <a:ea typeface="Cambria Math"/>
                                    </a:rPr>
                                    <m:t>𝓐</m:t>
                                  </m:r>
                                </m:e>
                                <m:sub>
                                  <m:r>
                                    <a:rPr lang="en-US" sz="2800" b="1" i="1" kern="0" smtClea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schemeClr val="accent1"/>
                                      </a:solidFill>
                                      <a:latin typeface="Cambria Math" panose="02040503050406030204" pitchFamily="18" charset="0"/>
                                    </a:rPr>
                                  </m:ctrlPr>
                                </m:sSubPr>
                                <m:e>
                                  <m:r>
                                    <a:rPr lang="en-US" sz="2800" b="1" i="1" kern="0" smtClean="0">
                                      <a:solidFill>
                                        <a:schemeClr val="accent1"/>
                                      </a:solidFill>
                                      <a:latin typeface="Cambria Math"/>
                                    </a:rPr>
                                    <m:t>𝑾</m:t>
                                  </m:r>
                                </m:e>
                                <m:sub>
                                  <m:r>
                                    <a:rPr lang="en-US" sz="2800" b="1" i="1" kern="0">
                                      <a:solidFill>
                                        <a:schemeClr val="accent1"/>
                                      </a:solidFill>
                                      <a:latin typeface="Cambria Math"/>
                                    </a:rPr>
                                    <m:t>𝒓</m:t>
                                  </m:r>
                                </m:sub>
                              </m:sSub>
                            </m:e>
                          </m:d>
                        </m:e>
                        <m:sub>
                          <m:r>
                            <a:rPr lang="en-US" sz="2800" b="1" i="1" kern="0">
                              <a:solidFill>
                                <a:prstClr val="white"/>
                              </a:solidFill>
                              <a:latin typeface="Cambria Math"/>
                            </a:rPr>
                            <m:t>𝒓</m:t>
                          </m:r>
                          <m:r>
                            <a:rPr lang="en-US" sz="2800" b="1" i="1" kern="0">
                              <a:solidFill>
                                <a:prstClr val="white"/>
                              </a:solidFill>
                              <a:latin typeface="Cambria Math"/>
                            </a:rPr>
                            <m:t>∈</m:t>
                          </m:r>
                          <m:r>
                            <a:rPr lang="en-US" sz="2800" b="1" i="1" kern="0">
                              <a:solidFill>
                                <a:prstClr val="white"/>
                              </a:solidFill>
                              <a:latin typeface="Cambria Math"/>
                            </a:rPr>
                            <m:t>𝑹</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p>
                                <m:sSupPr>
                                  <m:ctrlPr>
                                    <a:rPr lang="en-US" sz="2800" b="1" i="1" kern="0" smtClean="0">
                                      <a:solidFill>
                                        <a:schemeClr val="accent2">
                                          <a:lumMod val="60000"/>
                                          <a:lumOff val="40000"/>
                                        </a:schemeClr>
                                      </a:solidFill>
                                      <a:latin typeface="Cambria Math" panose="02040503050406030204" pitchFamily="18" charset="0"/>
                                    </a:rPr>
                                  </m:ctrlPr>
                                </m:sSupPr>
                                <m:e>
                                  <m:r>
                                    <a:rPr lang="en-US" sz="2800" b="1" i="1" kern="0" smtClean="0">
                                      <a:solidFill>
                                        <a:schemeClr val="accent2"/>
                                      </a:solidFill>
                                      <a:latin typeface="Cambria Math"/>
                                    </a:rPr>
                                    <m:t>𝒇</m:t>
                                  </m:r>
                                </m:e>
                                <m:sup>
                                  <m:r>
                                    <a:rPr lang="en-US" sz="2800" b="1" i="1" kern="0" smtClean="0">
                                      <a:solidFill>
                                        <a:schemeClr val="accent1"/>
                                      </a:solidFill>
                                      <a:latin typeface="Cambria Math"/>
                                    </a:rPr>
                                    <m:t>𝑾</m:t>
                                  </m:r>
                                </m:sup>
                              </m:sSup>
                            </m:e>
                          </m:d>
                        </m:e>
                        <m:sub>
                          <m:r>
                            <a:rPr lang="en-US" sz="2800" b="1" i="1" kern="0" smtClean="0">
                              <a:solidFill>
                                <a:schemeClr val="accent1"/>
                              </a:solidFill>
                              <a:latin typeface="Cambria Math"/>
                            </a:rPr>
                            <m:t>𝑾</m:t>
                          </m:r>
                          <m:r>
                            <a:rPr lang="en-US" sz="2800" b="1" i="1" kern="0">
                              <a:solidFill>
                                <a:prstClr val="white"/>
                              </a:solidFill>
                              <a:latin typeface="Cambria Math"/>
                            </a:rPr>
                            <m:t>∈</m:t>
                          </m:r>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schemeClr val="accent1"/>
                                      </a:solidFill>
                                      <a:latin typeface="Cambria Math" panose="02040503050406030204" pitchFamily="18" charset="0"/>
                                    </a:rPr>
                                  </m:ctrlPr>
                                </m:sSubPr>
                                <m:e>
                                  <m:r>
                                    <a:rPr lang="en-US" sz="2800" b="1" i="1" kern="0">
                                      <a:solidFill>
                                        <a:schemeClr val="accent1"/>
                                      </a:solidFill>
                                      <a:latin typeface="Cambria Math"/>
                                    </a:rPr>
                                    <m:t>𝑾</m:t>
                                  </m:r>
                                </m:e>
                                <m:sub>
                                  <m:r>
                                    <a:rPr lang="en-US" sz="2800" b="1" i="1" kern="0">
                                      <a:solidFill>
                                        <a:schemeClr val="accent1"/>
                                      </a:solidFill>
                                      <a:latin typeface="Cambria Math"/>
                                    </a:rPr>
                                    <m:t>𝒓</m:t>
                                  </m:r>
                                </m:sub>
                              </m:sSub>
                            </m:e>
                          </m:d>
                        </m:sub>
                      </m:sSub>
                      <m:r>
                        <a:rPr lang="en-US" sz="2800" b="1" i="1" kern="0" smtClean="0">
                          <a:solidFill>
                            <a:prstClr val="white"/>
                          </a:solidFill>
                          <a:latin typeface="Cambria Math"/>
                        </a:rPr>
                        <m:t> </m:t>
                      </m:r>
                      <m:r>
                        <a:rPr lang="en-US" sz="2800" b="1" i="1" kern="0">
                          <a:solidFill>
                            <a:prstClr val="white"/>
                          </a:solidFill>
                          <a:latin typeface="Cambria Math"/>
                        </a:rPr>
                        <m:t>)</m:t>
                      </m:r>
                    </m:oMath>
                  </m:oMathPara>
                </a14:m>
                <a:endParaRPr lang="en-US" sz="2800" b="1" kern="0" dirty="0">
                  <a:solidFill>
                    <a:prstClr val="white"/>
                  </a:solidFill>
                  <a:latin typeface="Century Gothic"/>
                </a:endParaRPr>
              </a:p>
            </p:txBody>
          </p:sp>
        </mc:Choice>
        <mc:Fallback xmlns="">
          <p:sp>
            <p:nvSpPr>
              <p:cNvPr id="47" name="Rectangle 46"/>
              <p:cNvSpPr>
                <a:spLocks noRot="1" noChangeAspect="1" noMove="1" noResize="1" noEditPoints="1" noAdjustHandles="1" noChangeArrowheads="1" noChangeShapeType="1" noTextEdit="1"/>
              </p:cNvSpPr>
              <p:nvPr/>
            </p:nvSpPr>
            <p:spPr>
              <a:xfrm>
                <a:off x="1676400" y="2426594"/>
                <a:ext cx="6774868" cy="57785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629508" y="2414871"/>
                <a:ext cx="7648504" cy="686598"/>
              </a:xfrm>
              <a:prstGeom prst="rect">
                <a:avLst/>
              </a:prstGeom>
            </p:spPr>
            <p:txBody>
              <a:bodyPr wrap="none">
                <a:spAutoFit/>
              </a:bodyPr>
              <a:lstStyle/>
              <a:p>
                <a:pPr lvl="0" eaLnBrk="0" hangingPunct="0">
                  <a:spcBef>
                    <a:spcPct val="20000"/>
                  </a:spcBef>
                </a:pPr>
                <a14:m>
                  <m:oMathPara xmlns:m="http://schemas.openxmlformats.org/officeDocument/2006/math">
                    <m:oMathParaPr>
                      <m:jc m:val="centerGroup"/>
                    </m:oMathParaPr>
                    <m:oMath xmlns:m="http://schemas.openxmlformats.org/officeDocument/2006/math">
                      <m:r>
                        <a:rPr lang="en-US" sz="2800" b="1" i="1" kern="0" smtClean="0">
                          <a:solidFill>
                            <a:prstClr val="white"/>
                          </a:solidFill>
                          <a:latin typeface="Cambria Math"/>
                        </a:rPr>
                        <m:t>𝑮</m:t>
                      </m:r>
                      <m:r>
                        <a:rPr lang="en-US" sz="2800" b="1" i="1" kern="0" smtClean="0">
                          <a:solidFill>
                            <a:prstClr val="white"/>
                          </a:solidFill>
                          <a:latin typeface="Cambria Math"/>
                        </a:rPr>
                        <m:t>=( </m:t>
                      </m:r>
                      <m:r>
                        <a:rPr lang="en-US" sz="2800" b="1" i="1" kern="0" smtClean="0">
                          <a:solidFill>
                            <a:schemeClr val="tx1"/>
                          </a:solidFill>
                          <a:latin typeface="Cambria Math"/>
                        </a:rPr>
                        <m:t>𝑵</m:t>
                      </m:r>
                      <m:r>
                        <a:rPr lang="en-US" sz="2800" b="1" i="1" kern="0" smtClean="0">
                          <a:solidFill>
                            <a:prstClr val="white"/>
                          </a:solidFill>
                          <a:latin typeface="Cambria Math"/>
                        </a:rPr>
                        <m:t>, </m:t>
                      </m:r>
                      <m:r>
                        <a:rPr lang="en-US" sz="2800" b="1" i="1" kern="0" smtClean="0">
                          <a:solidFill>
                            <a:prstClr val="white"/>
                          </a:solidFill>
                          <a:latin typeface="Cambria Math"/>
                        </a:rPr>
                        <m:t>𝑹</m:t>
                      </m:r>
                      <m:r>
                        <a:rPr lang="en-US" sz="2800" b="1" i="1" kern="0" smtClea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prstClr val="white"/>
                                      </a:solidFill>
                                      <a:latin typeface="Cambria Math" panose="02040503050406030204" pitchFamily="18" charset="0"/>
                                      <a:ea typeface="Cambria Math"/>
                                    </a:rPr>
                                  </m:ctrlPr>
                                </m:sSubPr>
                                <m:e>
                                  <m:r>
                                    <a:rPr lang="en-US" sz="2800" b="1" i="1" kern="0">
                                      <a:solidFill>
                                        <a:prstClr val="white"/>
                                      </a:solidFill>
                                      <a:latin typeface="Cambria Math"/>
                                      <a:ea typeface="Cambria Math"/>
                                    </a:rPr>
                                    <m:t>𝓐</m:t>
                                  </m:r>
                                </m:e>
                                <m:sub>
                                  <m:r>
                                    <a:rPr lang="en-US" sz="2800" b="1" i="1" kern="0" smtClea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schemeClr val="accent1"/>
                                      </a:solidFill>
                                      <a:latin typeface="Cambria Math" panose="02040503050406030204" pitchFamily="18" charset="0"/>
                                    </a:rPr>
                                  </m:ctrlPr>
                                </m:sSubPr>
                                <m:e>
                                  <m:r>
                                    <a:rPr lang="en-US" sz="2800" b="1" i="1" kern="0" smtClean="0">
                                      <a:solidFill>
                                        <a:schemeClr val="accent1"/>
                                      </a:solidFill>
                                      <a:latin typeface="Cambria Math"/>
                                    </a:rPr>
                                    <m:t>𝑾</m:t>
                                  </m:r>
                                </m:e>
                                <m:sub>
                                  <m:r>
                                    <a:rPr lang="en-US" sz="2800" b="1" i="1" kern="0">
                                      <a:solidFill>
                                        <a:schemeClr val="accent1"/>
                                      </a:solidFill>
                                      <a:latin typeface="Cambria Math"/>
                                    </a:rPr>
                                    <m:t>𝒓</m:t>
                                  </m:r>
                                </m:sub>
                              </m:sSub>
                            </m:e>
                          </m:d>
                        </m:e>
                        <m:sub>
                          <m:r>
                            <a:rPr lang="en-US" sz="2800" b="1" i="1" kern="0">
                              <a:solidFill>
                                <a:prstClr val="white"/>
                              </a:solidFill>
                              <a:latin typeface="Cambria Math"/>
                            </a:rPr>
                            <m:t>𝒓</m:t>
                          </m:r>
                          <m:r>
                            <a:rPr lang="en-US" sz="2800" b="1" i="1" kern="0">
                              <a:solidFill>
                                <a:prstClr val="white"/>
                              </a:solidFill>
                              <a:latin typeface="Cambria Math"/>
                            </a:rPr>
                            <m:t>∈</m:t>
                          </m:r>
                          <m:r>
                            <a:rPr lang="en-US" sz="2800" b="1" i="1" kern="0">
                              <a:solidFill>
                                <a:prstClr val="white"/>
                              </a:solidFill>
                              <a:latin typeface="Cambria Math"/>
                            </a:rPr>
                            <m:t>𝑹</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Sup>
                                <m:sSubSupPr>
                                  <m:ctrlPr>
                                    <a:rPr lang="en-US" sz="2800" b="1" i="1" kern="0" smtClean="0">
                                      <a:solidFill>
                                        <a:prstClr val="white"/>
                                      </a:solidFill>
                                      <a:latin typeface="Cambria Math" panose="02040503050406030204" pitchFamily="18" charset="0"/>
                                    </a:rPr>
                                  </m:ctrlPr>
                                </m:sSubSupPr>
                                <m:e>
                                  <m:r>
                                    <a:rPr lang="en-US" sz="2800" b="1" i="1" kern="0" smtClean="0">
                                      <a:solidFill>
                                        <a:schemeClr val="accent2"/>
                                      </a:solidFill>
                                      <a:latin typeface="Cambria Math"/>
                                    </a:rPr>
                                    <m:t>𝒇</m:t>
                                  </m:r>
                                </m:e>
                                <m:sub>
                                  <m:r>
                                    <a:rPr lang="en-US" sz="2800" b="1" i="1" kern="0" smtClean="0">
                                      <a:solidFill>
                                        <a:prstClr val="white"/>
                                      </a:solidFill>
                                      <a:latin typeface="Cambria Math" panose="02040503050406030204" pitchFamily="18" charset="0"/>
                                    </a:rPr>
                                    <m:t>𝑺𝑽</m:t>
                                  </m:r>
                                  <m:r>
                                    <a:rPr lang="en-US" sz="2800" b="1" i="1" kern="0" smtClean="0">
                                      <a:solidFill>
                                        <a:prstClr val="white"/>
                                      </a:solidFill>
                                      <a:latin typeface="Cambria Math" panose="02040503050406030204" pitchFamily="18" charset="0"/>
                                    </a:rPr>
                                    <m:t>+</m:t>
                                  </m:r>
                                </m:sub>
                                <m:sup>
                                  <m:r>
                                    <a:rPr lang="en-US" sz="2800" b="1" i="1" kern="0" smtClean="0">
                                      <a:solidFill>
                                        <a:schemeClr val="accent1"/>
                                      </a:solidFill>
                                      <a:latin typeface="Cambria Math"/>
                                    </a:rPr>
                                    <m:t>𝑾</m:t>
                                  </m:r>
                                </m:sup>
                              </m:sSubSup>
                              <m:r>
                                <a:rPr lang="en-US" sz="2800" b="1" i="1" kern="0" smtClean="0">
                                  <a:solidFill>
                                    <a:prstClr val="white"/>
                                  </a:solidFill>
                                  <a:latin typeface="Cambria Math" panose="02040503050406030204" pitchFamily="18" charset="0"/>
                                </a:rPr>
                                <m:t>[</m:t>
                              </m:r>
                              <m:r>
                                <a:rPr lang="en-US" sz="2800" b="1" i="1" kern="0" smtClean="0">
                                  <a:solidFill>
                                    <a:schemeClr val="accent2"/>
                                  </a:solidFill>
                                  <a:latin typeface="Cambria Math" panose="02040503050406030204" pitchFamily="18" charset="0"/>
                                </a:rPr>
                                <m:t>𝝎</m:t>
                              </m:r>
                              <m:r>
                                <a:rPr lang="en-US" sz="2800" b="1" i="1" kern="0" smtClean="0">
                                  <a:solidFill>
                                    <a:prstClr val="white"/>
                                  </a:solidFill>
                                  <a:latin typeface="Cambria Math" panose="02040503050406030204" pitchFamily="18" charset="0"/>
                                </a:rPr>
                                <m:t>]</m:t>
                              </m:r>
                            </m:e>
                          </m:d>
                        </m:e>
                        <m:sub>
                          <m:r>
                            <a:rPr lang="en-US" sz="2800" b="1" i="1" kern="0" smtClean="0">
                              <a:solidFill>
                                <a:schemeClr val="accent1"/>
                              </a:solidFill>
                              <a:latin typeface="Cambria Math"/>
                            </a:rPr>
                            <m:t>𝑾</m:t>
                          </m:r>
                          <m:r>
                            <a:rPr lang="en-US" sz="2800" b="1" i="1" kern="0">
                              <a:solidFill>
                                <a:prstClr val="white"/>
                              </a:solidFill>
                              <a:latin typeface="Cambria Math"/>
                            </a:rPr>
                            <m:t>∈</m:t>
                          </m:r>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schemeClr val="accent1"/>
                                      </a:solidFill>
                                      <a:latin typeface="Cambria Math" panose="02040503050406030204" pitchFamily="18" charset="0"/>
                                    </a:rPr>
                                  </m:ctrlPr>
                                </m:sSubPr>
                                <m:e>
                                  <m:r>
                                    <a:rPr lang="en-US" sz="2800" b="1" i="1" kern="0">
                                      <a:solidFill>
                                        <a:schemeClr val="accent1"/>
                                      </a:solidFill>
                                      <a:latin typeface="Cambria Math"/>
                                    </a:rPr>
                                    <m:t>𝑾</m:t>
                                  </m:r>
                                </m:e>
                                <m:sub>
                                  <m:r>
                                    <a:rPr lang="en-US" sz="2800" b="1" i="1" kern="0">
                                      <a:solidFill>
                                        <a:schemeClr val="accent1"/>
                                      </a:solidFill>
                                      <a:latin typeface="Cambria Math"/>
                                    </a:rPr>
                                    <m:t>𝒓</m:t>
                                  </m:r>
                                </m:sub>
                              </m:sSub>
                            </m:e>
                          </m:d>
                        </m:sub>
                      </m:sSub>
                      <m:r>
                        <a:rPr lang="en-US" sz="2800" b="1" i="1" kern="0" smtClean="0">
                          <a:solidFill>
                            <a:prstClr val="white"/>
                          </a:solidFill>
                          <a:latin typeface="Cambria Math"/>
                        </a:rPr>
                        <m:t> </m:t>
                      </m:r>
                      <m:r>
                        <a:rPr lang="en-US" sz="2800" b="1" i="1" kern="0">
                          <a:solidFill>
                            <a:prstClr val="white"/>
                          </a:solidFill>
                          <a:latin typeface="Cambria Math"/>
                        </a:rPr>
                        <m:t>)</m:t>
                      </m:r>
                    </m:oMath>
                  </m:oMathPara>
                </a14:m>
                <a:endParaRPr lang="en-US" sz="2800" b="1" kern="0" dirty="0">
                  <a:solidFill>
                    <a:prstClr val="white"/>
                  </a:solidFill>
                  <a:latin typeface="Century Gothic"/>
                </a:endParaRPr>
              </a:p>
            </p:txBody>
          </p:sp>
        </mc:Choice>
        <mc:Fallback xmlns="">
          <p:sp>
            <p:nvSpPr>
              <p:cNvPr id="3" name="Rectangle 2"/>
              <p:cNvSpPr>
                <a:spLocks noRot="1" noChangeAspect="1" noMove="1" noResize="1" noEditPoints="1" noAdjustHandles="1" noChangeArrowheads="1" noChangeShapeType="1" noTextEdit="1"/>
              </p:cNvSpPr>
              <p:nvPr/>
            </p:nvSpPr>
            <p:spPr>
              <a:xfrm>
                <a:off x="1629508" y="2414871"/>
                <a:ext cx="7648504" cy="686598"/>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329727" y="906959"/>
                <a:ext cx="4680319" cy="769441"/>
              </a:xfrm>
              <a:prstGeom prst="rect">
                <a:avLst/>
              </a:prstGeom>
            </p:spPr>
            <p:txBody>
              <a:bodyPr wrap="none">
                <a:spAutoFit/>
              </a:bodyPr>
              <a:lstStyle/>
              <a:p>
                <a:pPr algn="ctr" eaLnBrk="0" hangingPunct="0">
                  <a:spcBef>
                    <a:spcPct val="20000"/>
                  </a:spcBef>
                </a:pPr>
                <a:r>
                  <a:rPr lang="en-US" sz="2000" b="1" u="sng" kern="0" dirty="0"/>
                  <a:t>Shapley Values</a:t>
                </a:r>
                <a:r>
                  <a:rPr lang="en-US" sz="2000" b="1" kern="0" dirty="0"/>
                  <a:t> (SV+)</a:t>
                </a:r>
              </a:p>
              <a:p>
                <a:pPr algn="ctr" eaLnBrk="0" hangingPunct="0">
                  <a:spcBef>
                    <a:spcPct val="20000"/>
                  </a:spcBef>
                </a:pPr>
                <a:r>
                  <a:rPr lang="en-US" sz="2000" b="1" kern="0" dirty="0">
                    <a:solidFill>
                      <a:schemeClr val="accent2">
                        <a:lumMod val="60000"/>
                        <a:lumOff val="40000"/>
                      </a:schemeClr>
                    </a:solidFill>
                  </a:rPr>
                  <a:t>(parameterized by weight system </a:t>
                </a:r>
                <a14:m>
                  <m:oMath xmlns:m="http://schemas.openxmlformats.org/officeDocument/2006/math">
                    <m:r>
                      <a:rPr lang="en-US" sz="2000" b="1" i="1" kern="0" smtClean="0">
                        <a:solidFill>
                          <a:schemeClr val="accent2"/>
                        </a:solidFill>
                        <a:latin typeface="Cambria Math" panose="02040503050406030204" pitchFamily="18" charset="0"/>
                      </a:rPr>
                      <m:t>𝝎</m:t>
                    </m:r>
                  </m:oMath>
                </a14:m>
                <a:r>
                  <a:rPr lang="en-US" sz="2000" b="1" kern="0" dirty="0">
                    <a:solidFill>
                      <a:schemeClr val="accent2">
                        <a:lumMod val="60000"/>
                        <a:lumOff val="40000"/>
                      </a:schemeClr>
                    </a:solidFill>
                  </a:rPr>
                  <a:t>)</a:t>
                </a:r>
                <a:endParaRPr lang="en-US" sz="2000" b="1" u="sng" kern="0" dirty="0">
                  <a:solidFill>
                    <a:schemeClr val="accent2">
                      <a:lumMod val="60000"/>
                      <a:lumOff val="4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4329727" y="906959"/>
                <a:ext cx="4680319" cy="769441"/>
              </a:xfrm>
              <a:prstGeom prst="rect">
                <a:avLst/>
              </a:prstGeom>
              <a:blipFill rotWithShape="0">
                <a:blip r:embed="rId5"/>
                <a:stretch>
                  <a:fillRect l="-1172" t="-4762" r="-1172" b="-13492"/>
                </a:stretch>
              </a:blipFill>
            </p:spPr>
            <p:txBody>
              <a:bodyPr/>
              <a:lstStyle/>
              <a:p>
                <a:r>
                  <a:rPr lang="en-US">
                    <a:noFill/>
                  </a:rPr>
                  <a:t> </a:t>
                </a:r>
              </a:p>
            </p:txBody>
          </p:sp>
        </mc:Fallback>
      </mc:AlternateContent>
      <p:cxnSp>
        <p:nvCxnSpPr>
          <p:cNvPr id="5" name="Straight Arrow Connector 4"/>
          <p:cNvCxnSpPr>
            <a:stCxn id="4" idx="2"/>
          </p:cNvCxnSpPr>
          <p:nvPr/>
        </p:nvCxnSpPr>
        <p:spPr bwMode="auto">
          <a:xfrm>
            <a:off x="6669887" y="1676400"/>
            <a:ext cx="293621" cy="742753"/>
          </a:xfrm>
          <a:prstGeom prst="straightConnector1">
            <a:avLst/>
          </a:prstGeom>
          <a:solidFill>
            <a:schemeClr val="accent1"/>
          </a:solidFill>
          <a:ln w="38100" cap="flat" cmpd="sng" algn="ctr">
            <a:solidFill>
              <a:schemeClr val="accent1"/>
            </a:solidFill>
            <a:prstDash val="solid"/>
            <a:round/>
            <a:headEnd type="none" w="med" len="med"/>
            <a:tailEnd type="arrow"/>
          </a:ln>
          <a:effectLst/>
        </p:spPr>
      </p:cxnSp>
      <p:sp>
        <p:nvSpPr>
          <p:cNvPr id="6" name="Rectangle 5"/>
          <p:cNvSpPr/>
          <p:nvPr/>
        </p:nvSpPr>
        <p:spPr bwMode="auto">
          <a:xfrm>
            <a:off x="2748864" y="2502877"/>
            <a:ext cx="3517269" cy="470958"/>
          </a:xfrm>
          <a:prstGeom prst="rect">
            <a:avLst/>
          </a:prstGeom>
          <a:solidFill>
            <a:schemeClr val="bg1">
              <a:alpha val="50000"/>
            </a:schemeClr>
          </a:solidFill>
          <a:ln w="15875" cap="flat" cmpd="sng" algn="ctr">
            <a:noFill/>
            <a:prstDash val="solid"/>
            <a:round/>
            <a:headEnd type="none" w="med" len="med"/>
            <a:tailEnd type="arrow" w="lg" len="lg"/>
          </a:ln>
          <a:effectLst/>
        </p:spPr>
        <p:txBody>
          <a:bodyPr rtlCol="0" anchor="ctr"/>
          <a:lstStyle/>
          <a:p>
            <a:pPr algn="ctr"/>
            <a:endParaRPr lang="en-US"/>
          </a:p>
        </p:txBody>
      </p:sp>
      <p:sp>
        <p:nvSpPr>
          <p:cNvPr id="7" name="Rectangle 6"/>
          <p:cNvSpPr/>
          <p:nvPr/>
        </p:nvSpPr>
        <p:spPr bwMode="auto">
          <a:xfrm>
            <a:off x="7813283" y="2754627"/>
            <a:ext cx="990600" cy="320133"/>
          </a:xfrm>
          <a:prstGeom prst="rect">
            <a:avLst/>
          </a:prstGeom>
          <a:solidFill>
            <a:schemeClr val="bg1">
              <a:alpha val="50000"/>
            </a:schemeClr>
          </a:solidFill>
          <a:ln w="15875" cap="flat" cmpd="sng" algn="ctr">
            <a:noFill/>
            <a:prstDash val="solid"/>
            <a:round/>
            <a:headEnd type="none" w="med" len="med"/>
            <a:tailEnd type="arrow" w="lg" len="lg"/>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1629508" y="2414871"/>
                <a:ext cx="7648504" cy="686598"/>
              </a:xfrm>
              <a:prstGeom prst="rect">
                <a:avLst/>
              </a:prstGeom>
            </p:spPr>
            <p:txBody>
              <a:bodyPr wrap="none">
                <a:spAutoFit/>
              </a:bodyPr>
              <a:lstStyle/>
              <a:p>
                <a:pPr lvl="0" eaLnBrk="0" hangingPunct="0">
                  <a:spcBef>
                    <a:spcPct val="20000"/>
                  </a:spcBef>
                </a:pPr>
                <a14:m>
                  <m:oMathPara xmlns:m="http://schemas.openxmlformats.org/officeDocument/2006/math">
                    <m:oMathParaPr>
                      <m:jc m:val="centerGroup"/>
                    </m:oMathParaPr>
                    <m:oMath xmlns:m="http://schemas.openxmlformats.org/officeDocument/2006/math">
                      <m:r>
                        <a:rPr lang="en-US" sz="2800" b="1" i="1" kern="0" smtClean="0">
                          <a:solidFill>
                            <a:prstClr val="white"/>
                          </a:solidFill>
                          <a:latin typeface="Cambria Math"/>
                        </a:rPr>
                        <m:t>𝑮</m:t>
                      </m:r>
                      <m:r>
                        <a:rPr lang="en-US" sz="2800" b="1" i="1" kern="0" smtClean="0">
                          <a:solidFill>
                            <a:prstClr val="white"/>
                          </a:solidFill>
                          <a:latin typeface="Cambria Math"/>
                        </a:rPr>
                        <m:t>=( </m:t>
                      </m:r>
                      <m:r>
                        <a:rPr lang="en-US" sz="2800" b="1" i="1" kern="0" smtClean="0">
                          <a:solidFill>
                            <a:schemeClr val="tx1"/>
                          </a:solidFill>
                          <a:latin typeface="Cambria Math"/>
                        </a:rPr>
                        <m:t>𝑵</m:t>
                      </m:r>
                      <m:r>
                        <a:rPr lang="en-US" sz="2800" b="1" i="1" kern="0" smtClean="0">
                          <a:solidFill>
                            <a:prstClr val="white"/>
                          </a:solidFill>
                          <a:latin typeface="Cambria Math"/>
                        </a:rPr>
                        <m:t>, </m:t>
                      </m:r>
                      <m:r>
                        <a:rPr lang="en-US" sz="2800" b="1" i="1" kern="0" smtClean="0">
                          <a:solidFill>
                            <a:prstClr val="white"/>
                          </a:solidFill>
                          <a:latin typeface="Cambria Math"/>
                        </a:rPr>
                        <m:t>𝑹</m:t>
                      </m:r>
                      <m:r>
                        <a:rPr lang="en-US" sz="2800" b="1" i="1" kern="0" smtClea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prstClr val="white"/>
                                      </a:solidFill>
                                      <a:latin typeface="Cambria Math" panose="02040503050406030204" pitchFamily="18" charset="0"/>
                                      <a:ea typeface="Cambria Math"/>
                                    </a:rPr>
                                  </m:ctrlPr>
                                </m:sSubPr>
                                <m:e>
                                  <m:r>
                                    <a:rPr lang="en-US" sz="2800" b="1" i="1" kern="0">
                                      <a:solidFill>
                                        <a:prstClr val="white"/>
                                      </a:solidFill>
                                      <a:latin typeface="Cambria Math"/>
                                      <a:ea typeface="Cambria Math"/>
                                    </a:rPr>
                                    <m:t>𝓐</m:t>
                                  </m:r>
                                </m:e>
                                <m:sub>
                                  <m:r>
                                    <a:rPr lang="en-US" sz="2800" b="1" i="1" kern="0" smtClea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schemeClr val="accent1"/>
                                      </a:solidFill>
                                      <a:latin typeface="Cambria Math" panose="02040503050406030204" pitchFamily="18" charset="0"/>
                                    </a:rPr>
                                  </m:ctrlPr>
                                </m:sSubPr>
                                <m:e>
                                  <m:r>
                                    <a:rPr lang="en-US" sz="2800" b="1" i="1" kern="0" smtClean="0">
                                      <a:solidFill>
                                        <a:schemeClr val="accent1"/>
                                      </a:solidFill>
                                      <a:latin typeface="Cambria Math"/>
                                    </a:rPr>
                                    <m:t>𝑾</m:t>
                                  </m:r>
                                </m:e>
                                <m:sub>
                                  <m:r>
                                    <a:rPr lang="en-US" sz="2800" b="1" i="1" kern="0">
                                      <a:solidFill>
                                        <a:schemeClr val="accent1"/>
                                      </a:solidFill>
                                      <a:latin typeface="Cambria Math"/>
                                    </a:rPr>
                                    <m:t>𝒓</m:t>
                                  </m:r>
                                </m:sub>
                              </m:sSub>
                            </m:e>
                          </m:d>
                        </m:e>
                        <m:sub>
                          <m:r>
                            <a:rPr lang="en-US" sz="2800" b="1" i="1" kern="0">
                              <a:solidFill>
                                <a:prstClr val="white"/>
                              </a:solidFill>
                              <a:latin typeface="Cambria Math"/>
                            </a:rPr>
                            <m:t>𝒓</m:t>
                          </m:r>
                          <m:r>
                            <a:rPr lang="en-US" sz="2800" b="1" i="1" kern="0">
                              <a:solidFill>
                                <a:prstClr val="white"/>
                              </a:solidFill>
                              <a:latin typeface="Cambria Math"/>
                            </a:rPr>
                            <m:t>∈</m:t>
                          </m:r>
                          <m:r>
                            <a:rPr lang="en-US" sz="2800" b="1" i="1" kern="0">
                              <a:solidFill>
                                <a:prstClr val="white"/>
                              </a:solidFill>
                              <a:latin typeface="Cambria Math"/>
                            </a:rPr>
                            <m:t>𝑹</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Sup>
                                <m:sSubSupPr>
                                  <m:ctrlPr>
                                    <a:rPr lang="en-US" sz="2800" b="1" i="1" kern="0" smtClean="0">
                                      <a:solidFill>
                                        <a:prstClr val="white"/>
                                      </a:solidFill>
                                      <a:latin typeface="Cambria Math" panose="02040503050406030204" pitchFamily="18" charset="0"/>
                                    </a:rPr>
                                  </m:ctrlPr>
                                </m:sSubSupPr>
                                <m:e>
                                  <m:r>
                                    <a:rPr lang="en-US" sz="2800" b="1" i="1" kern="0" smtClean="0">
                                      <a:solidFill>
                                        <a:schemeClr val="accent2"/>
                                      </a:solidFill>
                                      <a:latin typeface="Cambria Math"/>
                                    </a:rPr>
                                    <m:t>𝒇</m:t>
                                  </m:r>
                                </m:e>
                                <m:sub>
                                  <m:r>
                                    <a:rPr lang="en-US" sz="2800" b="1" i="1" kern="0" smtClean="0">
                                      <a:solidFill>
                                        <a:prstClr val="white"/>
                                      </a:solidFill>
                                      <a:latin typeface="Cambria Math" panose="02040503050406030204" pitchFamily="18" charset="0"/>
                                    </a:rPr>
                                    <m:t>𝑴𝑪</m:t>
                                  </m:r>
                                  <m:r>
                                    <a:rPr lang="en-US" sz="2800" b="1" i="1" kern="0" smtClean="0">
                                      <a:solidFill>
                                        <a:prstClr val="white"/>
                                      </a:solidFill>
                                      <a:latin typeface="Cambria Math" panose="02040503050406030204" pitchFamily="18" charset="0"/>
                                    </a:rPr>
                                    <m:t>+</m:t>
                                  </m:r>
                                </m:sub>
                                <m:sup>
                                  <m:r>
                                    <a:rPr lang="en-US" sz="2800" b="1" i="1" kern="0" smtClean="0">
                                      <a:solidFill>
                                        <a:schemeClr val="accent1"/>
                                      </a:solidFill>
                                      <a:latin typeface="Cambria Math"/>
                                    </a:rPr>
                                    <m:t>𝑾</m:t>
                                  </m:r>
                                </m:sup>
                              </m:sSubSup>
                              <m:r>
                                <a:rPr lang="en-US" sz="2800" b="1" i="1" kern="0" smtClean="0">
                                  <a:solidFill>
                                    <a:prstClr val="white"/>
                                  </a:solidFill>
                                  <a:latin typeface="Cambria Math" panose="02040503050406030204" pitchFamily="18" charset="0"/>
                                </a:rPr>
                                <m:t>[</m:t>
                              </m:r>
                              <m:r>
                                <a:rPr lang="en-US" sz="2800" b="1" i="1" kern="0" smtClean="0">
                                  <a:solidFill>
                                    <a:schemeClr val="accent2"/>
                                  </a:solidFill>
                                  <a:latin typeface="Cambria Math" panose="02040503050406030204" pitchFamily="18" charset="0"/>
                                </a:rPr>
                                <m:t>𝝎</m:t>
                              </m:r>
                              <m:r>
                                <a:rPr lang="en-US" sz="2800" b="1" i="1" kern="0" smtClean="0">
                                  <a:solidFill>
                                    <a:prstClr val="white"/>
                                  </a:solidFill>
                                  <a:latin typeface="Cambria Math" panose="02040503050406030204" pitchFamily="18" charset="0"/>
                                </a:rPr>
                                <m:t>]</m:t>
                              </m:r>
                            </m:e>
                          </m:d>
                        </m:e>
                        <m:sub>
                          <m:r>
                            <a:rPr lang="en-US" sz="2800" b="1" i="1" kern="0" smtClean="0">
                              <a:solidFill>
                                <a:schemeClr val="accent1"/>
                              </a:solidFill>
                              <a:latin typeface="Cambria Math"/>
                            </a:rPr>
                            <m:t>𝑾</m:t>
                          </m:r>
                          <m:r>
                            <a:rPr lang="en-US" sz="2800" b="1" i="1" kern="0">
                              <a:solidFill>
                                <a:prstClr val="white"/>
                              </a:solidFill>
                              <a:latin typeface="Cambria Math"/>
                            </a:rPr>
                            <m:t>∈</m:t>
                          </m:r>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schemeClr val="accent1"/>
                                      </a:solidFill>
                                      <a:latin typeface="Cambria Math" panose="02040503050406030204" pitchFamily="18" charset="0"/>
                                    </a:rPr>
                                  </m:ctrlPr>
                                </m:sSubPr>
                                <m:e>
                                  <m:r>
                                    <a:rPr lang="en-US" sz="2800" b="1" i="1" kern="0">
                                      <a:solidFill>
                                        <a:schemeClr val="accent1"/>
                                      </a:solidFill>
                                      <a:latin typeface="Cambria Math"/>
                                    </a:rPr>
                                    <m:t>𝑾</m:t>
                                  </m:r>
                                </m:e>
                                <m:sub>
                                  <m:r>
                                    <a:rPr lang="en-US" sz="2800" b="1" i="1" kern="0">
                                      <a:solidFill>
                                        <a:schemeClr val="accent1"/>
                                      </a:solidFill>
                                      <a:latin typeface="Cambria Math"/>
                                    </a:rPr>
                                    <m:t>𝒓</m:t>
                                  </m:r>
                                </m:sub>
                              </m:sSub>
                            </m:e>
                          </m:d>
                        </m:sub>
                      </m:sSub>
                      <m:r>
                        <a:rPr lang="en-US" sz="2800" b="1" i="1" kern="0" smtClean="0">
                          <a:solidFill>
                            <a:prstClr val="white"/>
                          </a:solidFill>
                          <a:latin typeface="Cambria Math"/>
                        </a:rPr>
                        <m:t> </m:t>
                      </m:r>
                      <m:r>
                        <a:rPr lang="en-US" sz="2800" b="1" i="1" kern="0">
                          <a:solidFill>
                            <a:prstClr val="white"/>
                          </a:solidFill>
                          <a:latin typeface="Cambria Math"/>
                        </a:rPr>
                        <m:t>)</m:t>
                      </m:r>
                    </m:oMath>
                  </m:oMathPara>
                </a14:m>
                <a:endParaRPr lang="en-US" sz="2800" b="1" kern="0" dirty="0">
                  <a:solidFill>
                    <a:prstClr val="white"/>
                  </a:solidFill>
                  <a:latin typeface="Century Gothic"/>
                </a:endParaRPr>
              </a:p>
            </p:txBody>
          </p:sp>
        </mc:Choice>
        <mc:Fallback xmlns="">
          <p:sp>
            <p:nvSpPr>
              <p:cNvPr id="8" name="Rectangle 7"/>
              <p:cNvSpPr>
                <a:spLocks noRot="1" noChangeAspect="1" noMove="1" noResize="1" noEditPoints="1" noAdjustHandles="1" noChangeArrowheads="1" noChangeShapeType="1" noTextEdit="1"/>
              </p:cNvSpPr>
              <p:nvPr/>
            </p:nvSpPr>
            <p:spPr>
              <a:xfrm>
                <a:off x="1629508" y="2414871"/>
                <a:ext cx="7648504" cy="68659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329727" y="902677"/>
                <a:ext cx="4680319" cy="769441"/>
              </a:xfrm>
              <a:prstGeom prst="rect">
                <a:avLst/>
              </a:prstGeom>
            </p:spPr>
            <p:txBody>
              <a:bodyPr wrap="none">
                <a:spAutoFit/>
              </a:bodyPr>
              <a:lstStyle/>
              <a:p>
                <a:pPr algn="ctr" eaLnBrk="0" hangingPunct="0">
                  <a:spcBef>
                    <a:spcPct val="20000"/>
                  </a:spcBef>
                </a:pPr>
                <a:r>
                  <a:rPr lang="en-US" sz="2000" b="1" u="sng" kern="0" dirty="0"/>
                  <a:t>Marginal Contributions</a:t>
                </a:r>
                <a:r>
                  <a:rPr lang="en-US" sz="2000" b="1" kern="0" dirty="0"/>
                  <a:t> (MC+)</a:t>
                </a:r>
              </a:p>
              <a:p>
                <a:pPr algn="ctr" eaLnBrk="0" hangingPunct="0">
                  <a:spcBef>
                    <a:spcPct val="20000"/>
                  </a:spcBef>
                </a:pPr>
                <a:r>
                  <a:rPr lang="en-US" sz="2000" b="1" kern="0" dirty="0">
                    <a:solidFill>
                      <a:schemeClr val="accent2">
                        <a:lumMod val="60000"/>
                        <a:lumOff val="40000"/>
                      </a:schemeClr>
                    </a:solidFill>
                  </a:rPr>
                  <a:t>(parameterized by weight system </a:t>
                </a:r>
                <a14:m>
                  <m:oMath xmlns:m="http://schemas.openxmlformats.org/officeDocument/2006/math">
                    <m:r>
                      <a:rPr lang="en-US" sz="2000" b="1" i="1" kern="0" smtClean="0">
                        <a:solidFill>
                          <a:schemeClr val="accent2"/>
                        </a:solidFill>
                        <a:latin typeface="Cambria Math" panose="02040503050406030204" pitchFamily="18" charset="0"/>
                      </a:rPr>
                      <m:t>𝝎</m:t>
                    </m:r>
                  </m:oMath>
                </a14:m>
                <a:r>
                  <a:rPr lang="en-US" sz="2000" b="1" kern="0" dirty="0">
                    <a:solidFill>
                      <a:schemeClr val="accent2">
                        <a:lumMod val="60000"/>
                        <a:lumOff val="40000"/>
                      </a:schemeClr>
                    </a:solidFill>
                  </a:rPr>
                  <a:t>)</a:t>
                </a:r>
                <a:endParaRPr lang="en-US" sz="2000" b="1" u="sng" kern="0" dirty="0">
                  <a:solidFill>
                    <a:schemeClr val="accent2">
                      <a:lumMod val="60000"/>
                      <a:lumOff val="40000"/>
                    </a:schemeClr>
                  </a:solidFill>
                </a:endParaRPr>
              </a:p>
            </p:txBody>
          </p:sp>
        </mc:Choice>
        <mc:Fallback xmlns="">
          <p:sp>
            <p:nvSpPr>
              <p:cNvPr id="9" name="Rectangle 8"/>
              <p:cNvSpPr>
                <a:spLocks noRot="1" noChangeAspect="1" noMove="1" noResize="1" noEditPoints="1" noAdjustHandles="1" noChangeArrowheads="1" noChangeShapeType="1" noTextEdit="1"/>
              </p:cNvSpPr>
              <p:nvPr/>
            </p:nvSpPr>
            <p:spPr>
              <a:xfrm>
                <a:off x="4329727" y="902677"/>
                <a:ext cx="4680319" cy="769441"/>
              </a:xfrm>
              <a:prstGeom prst="rect">
                <a:avLst/>
              </a:prstGeom>
              <a:blipFill rotWithShape="0">
                <a:blip r:embed="rId7"/>
                <a:stretch>
                  <a:fillRect l="-1172" t="-3968" r="-1172" b="-13492"/>
                </a:stretch>
              </a:blipFill>
            </p:spPr>
            <p:txBody>
              <a:bodyPr/>
              <a:lstStyle/>
              <a:p>
                <a:r>
                  <a:rPr lang="en-US">
                    <a:noFill/>
                  </a:rPr>
                  <a:t> </a:t>
                </a:r>
              </a:p>
            </p:txBody>
          </p:sp>
        </mc:Fallback>
      </mc:AlternateContent>
      <p:cxnSp>
        <p:nvCxnSpPr>
          <p:cNvPr id="10" name="Straight Arrow Connector 9"/>
          <p:cNvCxnSpPr>
            <a:stCxn id="9" idx="2"/>
          </p:cNvCxnSpPr>
          <p:nvPr/>
        </p:nvCxnSpPr>
        <p:spPr bwMode="auto">
          <a:xfrm>
            <a:off x="6669887" y="1672118"/>
            <a:ext cx="293621" cy="742753"/>
          </a:xfrm>
          <a:prstGeom prst="straightConnector1">
            <a:avLst/>
          </a:prstGeom>
          <a:solidFill>
            <a:schemeClr val="accent1"/>
          </a:solidFill>
          <a:ln w="38100" cap="flat" cmpd="sng" algn="ctr">
            <a:solidFill>
              <a:schemeClr val="accent1"/>
            </a:solidFill>
            <a:prstDash val="solid"/>
            <a:round/>
            <a:headEnd type="none" w="med" len="med"/>
            <a:tailEnd type="arrow"/>
          </a:ln>
          <a:effectLst/>
        </p:spPr>
      </p:cxnSp>
      <p:sp>
        <p:nvSpPr>
          <p:cNvPr id="11" name="Rectangle 10"/>
          <p:cNvSpPr/>
          <p:nvPr/>
        </p:nvSpPr>
        <p:spPr bwMode="auto">
          <a:xfrm>
            <a:off x="2714139" y="2502877"/>
            <a:ext cx="3517269" cy="470958"/>
          </a:xfrm>
          <a:prstGeom prst="rect">
            <a:avLst/>
          </a:prstGeom>
          <a:solidFill>
            <a:schemeClr val="bg1">
              <a:alpha val="50000"/>
            </a:schemeClr>
          </a:solidFill>
          <a:ln w="15875" cap="flat" cmpd="sng" algn="ctr">
            <a:noFill/>
            <a:prstDash val="solid"/>
            <a:round/>
            <a:headEnd type="none" w="med" len="med"/>
            <a:tailEnd type="arrow" w="lg" len="lg"/>
          </a:ln>
          <a:effectLst/>
        </p:spPr>
        <p:txBody>
          <a:bodyPr rtlCol="0" anchor="ctr"/>
          <a:lstStyle/>
          <a:p>
            <a:pPr algn="ctr"/>
            <a:endParaRPr lang="en-US"/>
          </a:p>
        </p:txBody>
      </p:sp>
      <p:sp>
        <p:nvSpPr>
          <p:cNvPr id="12" name="Rectangle 11"/>
          <p:cNvSpPr/>
          <p:nvPr/>
        </p:nvSpPr>
        <p:spPr bwMode="auto">
          <a:xfrm>
            <a:off x="7859583" y="2754627"/>
            <a:ext cx="990600" cy="320133"/>
          </a:xfrm>
          <a:prstGeom prst="rect">
            <a:avLst/>
          </a:prstGeom>
          <a:solidFill>
            <a:schemeClr val="bg1">
              <a:alpha val="50000"/>
            </a:schemeClr>
          </a:solidFill>
          <a:ln w="15875" cap="flat" cmpd="sng" algn="ctr">
            <a:noFill/>
            <a:prstDash val="solid"/>
            <a:round/>
            <a:headEnd type="none" w="med" len="med"/>
            <a:tailEnd type="arrow" w="lg" len="lg"/>
          </a:ln>
          <a:effectLst/>
        </p:spPr>
        <p:txBody>
          <a:bodyPr rtlCol="0" anchor="ctr"/>
          <a:lstStyle/>
          <a:p>
            <a:pPr algn="ctr"/>
            <a:endParaRPr lang="en-US"/>
          </a:p>
        </p:txBody>
      </p:sp>
      <p:sp>
        <p:nvSpPr>
          <p:cNvPr id="14" name="Title 1"/>
          <p:cNvSpPr txBox="1">
            <a:spLocks/>
          </p:cNvSpPr>
          <p:nvPr/>
        </p:nvSpPr>
        <p:spPr bwMode="auto">
          <a:xfrm>
            <a:off x="457200" y="201613"/>
            <a:ext cx="3680375"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pPr algn="l"/>
            <a:r>
              <a:rPr lang="en-US" b="1" u="sng" dirty="0"/>
              <a:t>Distribution rules:</a:t>
            </a:r>
          </a:p>
        </p:txBody>
      </p:sp>
      <p:sp>
        <p:nvSpPr>
          <p:cNvPr id="15" name="TextBox 14"/>
          <p:cNvSpPr txBox="1"/>
          <p:nvPr/>
        </p:nvSpPr>
        <p:spPr>
          <a:xfrm>
            <a:off x="6175925" y="5511683"/>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tx2"/>
                </a:solidFill>
                <a:latin typeface="+mn-lt"/>
                <a:cs typeface="+mn-cs"/>
              </a:rPr>
              <a:t>0+0</a:t>
            </a:r>
          </a:p>
        </p:txBody>
      </p:sp>
      <p:sp>
        <p:nvSpPr>
          <p:cNvPr id="48" name="TextBox 47"/>
          <p:cNvSpPr txBox="1"/>
          <p:nvPr/>
        </p:nvSpPr>
        <p:spPr>
          <a:xfrm>
            <a:off x="6179262" y="5507693"/>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tx2"/>
                </a:solidFill>
                <a:latin typeface="+mn-lt"/>
                <a:cs typeface="+mn-cs"/>
              </a:rPr>
              <a:t>7+7</a:t>
            </a:r>
          </a:p>
        </p:txBody>
      </p:sp>
      <mc:AlternateContent xmlns:mc="http://schemas.openxmlformats.org/markup-compatibility/2006" xmlns:a14="http://schemas.microsoft.com/office/drawing/2010/main">
        <mc:Choice Requires="a14">
          <p:sp>
            <p:nvSpPr>
              <p:cNvPr id="49" name="TextBox 48"/>
              <p:cNvSpPr txBox="1"/>
              <p:nvPr/>
            </p:nvSpPr>
            <p:spPr>
              <a:xfrm>
                <a:off x="838200" y="3053381"/>
                <a:ext cx="8229600" cy="1137619"/>
              </a:xfrm>
              <a:prstGeom prst="rect">
                <a:avLst/>
              </a:prstGeom>
            </p:spPr>
            <p:txBody>
              <a:bodyPr wrap="square" rtlCol="0">
                <a:spAutoFit/>
              </a:bodyPr>
              <a:lstStyle/>
              <a:p>
                <a:pPr eaLnBrk="0" hangingPunct="0">
                  <a:spcBef>
                    <a:spcPct val="20000"/>
                  </a:spcBef>
                </a:pPr>
                <a14:m>
                  <m:oMathPara xmlns:m="http://schemas.openxmlformats.org/officeDocument/2006/math">
                    <m:oMathParaPr>
                      <m:jc m:val="centerGroup"/>
                    </m:oMathParaPr>
                    <m:oMath xmlns:m="http://schemas.openxmlformats.org/officeDocument/2006/math">
                      <m:sSubSup>
                        <m:sSubSupPr>
                          <m:ctrlPr>
                            <a:rPr lang="en-US" sz="2800" b="1" i="1" kern="0" smtClean="0">
                              <a:solidFill>
                                <a:schemeClr val="tx1"/>
                              </a:solidFill>
                              <a:latin typeface="Cambria Math" panose="02040503050406030204" pitchFamily="18" charset="0"/>
                            </a:rPr>
                          </m:ctrlPr>
                        </m:sSubSupPr>
                        <m:e>
                          <m:r>
                            <a:rPr lang="en-US" sz="2800" b="1" i="1" kern="0" smtClean="0">
                              <a:solidFill>
                                <a:schemeClr val="accent2"/>
                              </a:solidFill>
                              <a:latin typeface="Cambria Math"/>
                            </a:rPr>
                            <m:t>𝒇</m:t>
                          </m:r>
                        </m:e>
                        <m:sub>
                          <m:r>
                            <a:rPr lang="en-US" sz="2800" b="1" i="1" kern="0" smtClean="0">
                              <a:solidFill>
                                <a:schemeClr val="tx1"/>
                              </a:solidFill>
                              <a:latin typeface="Cambria Math"/>
                            </a:rPr>
                            <m:t>𝑺𝑽</m:t>
                          </m:r>
                          <m:r>
                            <a:rPr lang="en-US" sz="2800" b="1" i="1" kern="0" smtClean="0">
                              <a:solidFill>
                                <a:schemeClr val="tx1"/>
                              </a:solidFill>
                              <a:latin typeface="Cambria Math" panose="02040503050406030204" pitchFamily="18" charset="0"/>
                            </a:rPr>
                            <m:t>+</m:t>
                          </m:r>
                        </m:sub>
                        <m:sup>
                          <m:r>
                            <a:rPr lang="en-US" sz="2800" b="1" i="1" kern="0" smtClean="0">
                              <a:solidFill>
                                <a:schemeClr val="accent1"/>
                              </a:solidFill>
                              <a:latin typeface="Cambria Math"/>
                            </a:rPr>
                            <m:t>𝑾</m:t>
                          </m:r>
                        </m:sup>
                      </m:sSubSup>
                      <m:d>
                        <m:dPr>
                          <m:begChr m:val="["/>
                          <m:endChr m:val="]"/>
                          <m:ctrlPr>
                            <a:rPr lang="en-US" sz="2800" b="1" i="1" kern="0" smtClean="0">
                              <a:solidFill>
                                <a:schemeClr val="tx1"/>
                              </a:solidFill>
                              <a:latin typeface="Cambria Math" panose="02040503050406030204" pitchFamily="18" charset="0"/>
                            </a:rPr>
                          </m:ctrlPr>
                        </m:dPr>
                        <m:e>
                          <m:r>
                            <a:rPr lang="en-US" sz="2800" b="1" i="1" kern="0" smtClean="0">
                              <a:solidFill>
                                <a:schemeClr val="accent2"/>
                              </a:solidFill>
                              <a:latin typeface="Cambria Math" panose="02040503050406030204" pitchFamily="18" charset="0"/>
                            </a:rPr>
                            <m:t>𝝎</m:t>
                          </m:r>
                        </m:e>
                      </m:d>
                      <m:d>
                        <m:dPr>
                          <m:ctrlPr>
                            <a:rPr lang="en-US" sz="2800" b="1" i="1" kern="0" smtClean="0">
                              <a:solidFill>
                                <a:schemeClr val="tx1"/>
                              </a:solidFill>
                              <a:latin typeface="Cambria Math" panose="02040503050406030204" pitchFamily="18" charset="0"/>
                            </a:rPr>
                          </m:ctrlPr>
                        </m:dPr>
                        <m:e>
                          <m:r>
                            <a:rPr lang="en-US" sz="2800" b="1" i="1" kern="0" smtClean="0">
                              <a:solidFill>
                                <a:schemeClr val="tx1"/>
                              </a:solidFill>
                              <a:latin typeface="Cambria Math"/>
                            </a:rPr>
                            <m:t>𝒊</m:t>
                          </m:r>
                          <m:r>
                            <a:rPr lang="en-US" sz="2800" b="1" i="1" kern="0" smtClean="0">
                              <a:solidFill>
                                <a:schemeClr val="tx1"/>
                              </a:solidFill>
                              <a:latin typeface="Cambria Math"/>
                            </a:rPr>
                            <m:t>,</m:t>
                          </m:r>
                          <m:r>
                            <a:rPr lang="en-US" sz="2800" b="1" i="1" kern="0" smtClean="0">
                              <a:solidFill>
                                <a:schemeClr val="tx1"/>
                              </a:solidFill>
                              <a:latin typeface="Cambria Math"/>
                            </a:rPr>
                            <m:t>𝑺</m:t>
                          </m:r>
                        </m:e>
                      </m:d>
                      <m:r>
                        <a:rPr lang="en-US" sz="2800" b="1" i="1" kern="0" smtClean="0">
                          <a:solidFill>
                            <a:schemeClr val="tx1"/>
                          </a:solidFill>
                          <a:latin typeface="Cambria Math"/>
                        </a:rPr>
                        <m:t>=</m:t>
                      </m:r>
                      <m:nary>
                        <m:naryPr>
                          <m:chr m:val="∑"/>
                          <m:supHide m:val="on"/>
                          <m:ctrlPr>
                            <a:rPr lang="en-US" sz="2800" b="1" i="1" kern="0" smtClean="0">
                              <a:solidFill>
                                <a:schemeClr val="tx1"/>
                              </a:solidFill>
                              <a:latin typeface="Cambria Math" panose="02040503050406030204" pitchFamily="18" charset="0"/>
                            </a:rPr>
                          </m:ctrlPr>
                        </m:naryPr>
                        <m:sub>
                          <m:r>
                            <a:rPr lang="en-US" sz="2800" b="1" i="1" kern="0" smtClean="0">
                              <a:solidFill>
                                <a:schemeClr val="tx1"/>
                              </a:solidFill>
                              <a:latin typeface="Cambria Math" panose="02040503050406030204" pitchFamily="18" charset="0"/>
                            </a:rPr>
                            <m:t>𝝅</m:t>
                          </m:r>
                        </m:sub>
                        <m:sup/>
                        <m:e>
                          <m:sSub>
                            <m:sSubPr>
                              <m:ctrlPr>
                                <a:rPr lang="en-US" sz="2800" b="1" i="1" kern="0" smtClean="0">
                                  <a:solidFill>
                                    <a:schemeClr val="tx1"/>
                                  </a:solidFill>
                                  <a:latin typeface="Cambria Math" panose="02040503050406030204" pitchFamily="18" charset="0"/>
                                  <a:ea typeface="Cambria Math" panose="02040503050406030204" pitchFamily="18" charset="0"/>
                                </a:rPr>
                              </m:ctrlPr>
                            </m:sSubPr>
                            <m:e>
                              <m:r>
                                <a:rPr lang="en-US" sz="2800" b="1" i="1" kern="0">
                                  <a:latin typeface="Cambria Math" panose="02040503050406030204" pitchFamily="18" charset="0"/>
                                  <a:ea typeface="Cambria Math" panose="02040503050406030204" pitchFamily="18" charset="0"/>
                                </a:rPr>
                                <m:t>ℙ</m:t>
                              </m:r>
                            </m:e>
                            <m:sub>
                              <m:r>
                                <a:rPr lang="en-US" sz="2800" b="1" i="1" kern="0" smtClean="0">
                                  <a:solidFill>
                                    <a:schemeClr val="accent2"/>
                                  </a:solidFill>
                                  <a:latin typeface="Cambria Math" panose="02040503050406030204" pitchFamily="18" charset="0"/>
                                  <a:ea typeface="Cambria Math" panose="02040503050406030204" pitchFamily="18" charset="0"/>
                                </a:rPr>
                                <m:t>𝝎</m:t>
                              </m:r>
                            </m:sub>
                          </m:sSub>
                          <m:d>
                            <m:dPr>
                              <m:ctrlPr>
                                <a:rPr lang="en-US" sz="2800" b="1" i="1" kern="0" smtClean="0">
                                  <a:solidFill>
                                    <a:schemeClr val="tx1"/>
                                  </a:solidFill>
                                  <a:latin typeface="Cambria Math" panose="02040503050406030204" pitchFamily="18" charset="0"/>
                                  <a:ea typeface="Cambria Math" panose="02040503050406030204" pitchFamily="18" charset="0"/>
                                </a:rPr>
                              </m:ctrlPr>
                            </m:dPr>
                            <m:e>
                              <m:r>
                                <a:rPr lang="en-US" sz="2800" b="1" i="1" kern="0" smtClean="0">
                                  <a:solidFill>
                                    <a:schemeClr val="tx1"/>
                                  </a:solidFill>
                                  <a:latin typeface="Cambria Math" panose="02040503050406030204" pitchFamily="18" charset="0"/>
                                </a:rPr>
                                <m:t>𝝅</m:t>
                              </m:r>
                            </m:e>
                          </m:d>
                          <m:r>
                            <a:rPr lang="en-US" sz="2800" b="1" i="1" kern="0" smtClean="0">
                              <a:solidFill>
                                <a:schemeClr val="tx1"/>
                              </a:solidFill>
                              <a:latin typeface="Cambria Math" panose="02040503050406030204" pitchFamily="18" charset="0"/>
                            </a:rPr>
                            <m:t>⋅</m:t>
                          </m:r>
                          <m:d>
                            <m:dPr>
                              <m:ctrlPr>
                                <a:rPr lang="en-US" sz="2800" b="1" i="1" kern="0" smtClean="0">
                                  <a:solidFill>
                                    <a:schemeClr val="tx1"/>
                                  </a:solidFill>
                                  <a:latin typeface="Cambria Math" panose="02040503050406030204" pitchFamily="18" charset="0"/>
                                </a:rPr>
                              </m:ctrlPr>
                            </m:dPr>
                            <m:e>
                              <m:r>
                                <a:rPr lang="en-US" sz="2800" b="1" i="1" kern="0" smtClean="0">
                                  <a:solidFill>
                                    <a:schemeClr val="accent1"/>
                                  </a:solidFill>
                                  <a:latin typeface="Cambria Math"/>
                                </a:rPr>
                                <m:t>𝑾</m:t>
                              </m:r>
                              <m:d>
                                <m:dPr>
                                  <m:ctrlPr>
                                    <a:rPr lang="en-US" sz="2800" b="1" i="1" kern="0">
                                      <a:solidFill>
                                        <a:schemeClr val="accent1"/>
                                      </a:solidFill>
                                      <a:latin typeface="Cambria Math" panose="02040503050406030204" pitchFamily="18" charset="0"/>
                                    </a:rPr>
                                  </m:ctrlPr>
                                </m:dPr>
                                <m:e>
                                  <m:sSubSup>
                                    <m:sSubSupPr>
                                      <m:ctrlPr>
                                        <a:rPr lang="en-US" sz="2800" b="1" i="1" kern="0" smtClean="0">
                                          <a:solidFill>
                                            <a:schemeClr val="tx1"/>
                                          </a:solidFill>
                                          <a:latin typeface="Cambria Math" panose="02040503050406030204" pitchFamily="18" charset="0"/>
                                        </a:rPr>
                                      </m:ctrlPr>
                                    </m:sSubSupPr>
                                    <m:e>
                                      <m:r>
                                        <a:rPr lang="en-US" sz="2800" b="1" i="1" kern="0" smtClean="0">
                                          <a:solidFill>
                                            <a:schemeClr val="tx1"/>
                                          </a:solidFill>
                                          <a:latin typeface="Cambria Math" panose="02040503050406030204" pitchFamily="18" charset="0"/>
                                        </a:rPr>
                                        <m:t>𝑷</m:t>
                                      </m:r>
                                    </m:e>
                                    <m:sub>
                                      <m:r>
                                        <a:rPr lang="en-US" sz="2800" b="1" i="1" kern="0" smtClean="0">
                                          <a:solidFill>
                                            <a:schemeClr val="tx1"/>
                                          </a:solidFill>
                                          <a:latin typeface="Cambria Math" panose="02040503050406030204" pitchFamily="18" charset="0"/>
                                        </a:rPr>
                                        <m:t>𝒊</m:t>
                                      </m:r>
                                    </m:sub>
                                    <m:sup>
                                      <m:r>
                                        <a:rPr lang="en-US" sz="2800" b="1" i="1" kern="0" smtClean="0">
                                          <a:solidFill>
                                            <a:schemeClr val="tx1"/>
                                          </a:solidFill>
                                          <a:latin typeface="Cambria Math" panose="02040503050406030204" pitchFamily="18" charset="0"/>
                                        </a:rPr>
                                        <m:t>𝝅</m:t>
                                      </m:r>
                                    </m:sup>
                                  </m:sSubSup>
                                  <m:r>
                                    <a:rPr lang="en-US" sz="2800" b="1" i="1" kern="0">
                                      <a:solidFill>
                                        <a:schemeClr val="tx1"/>
                                      </a:solidFill>
                                      <a:latin typeface="Cambria Math"/>
                                      <a:ea typeface="Cambria Math"/>
                                    </a:rPr>
                                    <m:t>∪</m:t>
                                  </m:r>
                                  <m:d>
                                    <m:dPr>
                                      <m:begChr m:val="{"/>
                                      <m:endChr m:val="}"/>
                                      <m:ctrlPr>
                                        <a:rPr lang="en-US" sz="2800" b="1" i="1" kern="0">
                                          <a:solidFill>
                                            <a:schemeClr val="tx1"/>
                                          </a:solidFill>
                                          <a:latin typeface="Cambria Math" panose="02040503050406030204" pitchFamily="18" charset="0"/>
                                          <a:ea typeface="Cambria Math"/>
                                        </a:rPr>
                                      </m:ctrlPr>
                                    </m:dPr>
                                    <m:e>
                                      <m:r>
                                        <a:rPr lang="en-US" sz="2800" b="1" i="1" kern="0">
                                          <a:solidFill>
                                            <a:schemeClr val="tx1"/>
                                          </a:solidFill>
                                          <a:latin typeface="Cambria Math"/>
                                          <a:ea typeface="Cambria Math"/>
                                        </a:rPr>
                                        <m:t>𝒊</m:t>
                                      </m:r>
                                    </m:e>
                                  </m:d>
                                </m:e>
                              </m:d>
                              <m:r>
                                <a:rPr lang="en-US" sz="2800" b="1" i="1" kern="0">
                                  <a:solidFill>
                                    <a:schemeClr val="tx1"/>
                                  </a:solidFill>
                                  <a:latin typeface="Cambria Math"/>
                                  <a:ea typeface="Cambria Math"/>
                                </a:rPr>
                                <m:t>−</m:t>
                              </m:r>
                              <m:r>
                                <a:rPr lang="en-US" sz="2800" b="1" i="1" kern="0" smtClean="0">
                                  <a:solidFill>
                                    <a:schemeClr val="accent1"/>
                                  </a:solidFill>
                                  <a:latin typeface="Cambria Math"/>
                                  <a:ea typeface="Cambria Math"/>
                                </a:rPr>
                                <m:t>𝑾</m:t>
                              </m:r>
                              <m:d>
                                <m:dPr>
                                  <m:ctrlPr>
                                    <a:rPr lang="en-US" sz="2800" b="1" i="1" kern="0" smtClean="0">
                                      <a:solidFill>
                                        <a:schemeClr val="accent1"/>
                                      </a:solidFill>
                                      <a:latin typeface="Cambria Math" panose="02040503050406030204" pitchFamily="18" charset="0"/>
                                      <a:ea typeface="Cambria Math"/>
                                    </a:rPr>
                                  </m:ctrlPr>
                                </m:dPr>
                                <m:e>
                                  <m:sSubSup>
                                    <m:sSubSupPr>
                                      <m:ctrlPr>
                                        <a:rPr lang="en-US" sz="2800" b="1" i="1" kern="0" smtClean="0">
                                          <a:solidFill>
                                            <a:schemeClr val="tx1"/>
                                          </a:solidFill>
                                          <a:latin typeface="Cambria Math" panose="02040503050406030204" pitchFamily="18" charset="0"/>
                                        </a:rPr>
                                      </m:ctrlPr>
                                    </m:sSubSupPr>
                                    <m:e>
                                      <m:r>
                                        <a:rPr lang="en-US" sz="2800" b="1" i="1" kern="0">
                                          <a:solidFill>
                                            <a:schemeClr val="tx1"/>
                                          </a:solidFill>
                                          <a:latin typeface="Cambria Math" panose="02040503050406030204" pitchFamily="18" charset="0"/>
                                        </a:rPr>
                                        <m:t>𝑷</m:t>
                                      </m:r>
                                    </m:e>
                                    <m:sub>
                                      <m:r>
                                        <a:rPr lang="en-US" sz="2800" b="1" i="1" kern="0">
                                          <a:solidFill>
                                            <a:schemeClr val="tx1"/>
                                          </a:solidFill>
                                          <a:latin typeface="Cambria Math" panose="02040503050406030204" pitchFamily="18" charset="0"/>
                                        </a:rPr>
                                        <m:t>𝒊</m:t>
                                      </m:r>
                                    </m:sub>
                                    <m:sup>
                                      <m:r>
                                        <a:rPr lang="en-US" sz="2800" b="1" i="1" kern="0">
                                          <a:solidFill>
                                            <a:schemeClr val="tx1"/>
                                          </a:solidFill>
                                          <a:latin typeface="Cambria Math" panose="02040503050406030204" pitchFamily="18" charset="0"/>
                                        </a:rPr>
                                        <m:t>𝝅</m:t>
                                      </m:r>
                                    </m:sup>
                                  </m:sSubSup>
                                </m:e>
                              </m:d>
                            </m:e>
                          </m:d>
                        </m:e>
                      </m:nary>
                    </m:oMath>
                  </m:oMathPara>
                </a14:m>
                <a:endParaRPr lang="en-US" sz="2800" b="1" kern="0" dirty="0">
                  <a:solidFill>
                    <a:schemeClr val="tx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838200" y="3053381"/>
                <a:ext cx="8229600" cy="1137619"/>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84827" y="5025806"/>
                <a:ext cx="3705438" cy="486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1" i="1" kern="0" smtClean="0">
                              <a:latin typeface="Cambria Math" panose="02040503050406030204" pitchFamily="18" charset="0"/>
                            </a:rPr>
                          </m:ctrlPr>
                        </m:sSubSupPr>
                        <m:e>
                          <m:r>
                            <a:rPr lang="en-US" sz="2400" b="1" i="1" kern="0">
                              <a:solidFill>
                                <a:schemeClr val="accent2"/>
                              </a:solidFill>
                              <a:latin typeface="Cambria Math"/>
                            </a:rPr>
                            <m:t>𝒇</m:t>
                          </m:r>
                        </m:e>
                        <m:sub>
                          <m:r>
                            <a:rPr lang="en-US" sz="2400" b="1" i="1" kern="0">
                              <a:latin typeface="Cambria Math"/>
                            </a:rPr>
                            <m:t>𝑺𝑽</m:t>
                          </m:r>
                          <m:r>
                            <a:rPr lang="en-US" sz="2400" b="1" i="1" kern="0">
                              <a:latin typeface="Cambria Math" panose="02040503050406030204" pitchFamily="18" charset="0"/>
                            </a:rPr>
                            <m:t>+</m:t>
                          </m:r>
                        </m:sub>
                        <m:sup>
                          <m:r>
                            <a:rPr lang="en-US" sz="2400" b="1" i="1" kern="0" smtClean="0">
                              <a:solidFill>
                                <a:schemeClr val="accent1"/>
                              </a:solidFill>
                              <a:latin typeface="Cambria Math" panose="02040503050406030204" pitchFamily="18" charset="0"/>
                            </a:rPr>
                            <m:t>𝑾</m:t>
                          </m:r>
                        </m:sup>
                      </m:sSubSup>
                      <m:d>
                        <m:dPr>
                          <m:begChr m:val="["/>
                          <m:endChr m:val="]"/>
                          <m:ctrlPr>
                            <a:rPr lang="en-US" sz="2400" b="1" i="1" kern="0">
                              <a:latin typeface="Cambria Math" panose="02040503050406030204" pitchFamily="18" charset="0"/>
                            </a:rPr>
                          </m:ctrlPr>
                        </m:dPr>
                        <m:e>
                          <m:r>
                            <a:rPr lang="en-US" sz="2400" b="1" i="1" kern="0" smtClean="0">
                              <a:solidFill>
                                <a:schemeClr val="accent2"/>
                              </a:solidFill>
                              <a:latin typeface="Cambria Math" panose="02040503050406030204" pitchFamily="18" charset="0"/>
                            </a:rPr>
                            <m:t>(</m:t>
                          </m:r>
                          <m:r>
                            <a:rPr lang="en-US" sz="2400" b="1" i="1" kern="0" smtClean="0">
                              <a:solidFill>
                                <a:schemeClr val="accent2"/>
                              </a:solidFill>
                              <a:latin typeface="Cambria Math" panose="02040503050406030204" pitchFamily="18" charset="0"/>
                            </a:rPr>
                            <m:t>𝟏</m:t>
                          </m:r>
                          <m:r>
                            <a:rPr lang="en-US" sz="2400" b="1" i="1" kern="0" smtClean="0">
                              <a:solidFill>
                                <a:schemeClr val="accent2"/>
                              </a:solidFill>
                              <a:latin typeface="Cambria Math" panose="02040503050406030204" pitchFamily="18" charset="0"/>
                            </a:rPr>
                            <m:t>,</m:t>
                          </m:r>
                          <m:r>
                            <a:rPr lang="en-US" sz="2400" b="1" i="1" kern="0" smtClean="0">
                              <a:solidFill>
                                <a:schemeClr val="accent2"/>
                              </a:solidFill>
                              <a:latin typeface="Cambria Math" panose="02040503050406030204" pitchFamily="18" charset="0"/>
                            </a:rPr>
                            <m:t>𝟏</m:t>
                          </m:r>
                          <m:r>
                            <a:rPr lang="en-US" sz="2400" b="1" i="1" kern="0" smtClean="0">
                              <a:solidFill>
                                <a:schemeClr val="accent2"/>
                              </a:solidFill>
                              <a:latin typeface="Cambria Math" panose="02040503050406030204" pitchFamily="18" charset="0"/>
                            </a:rPr>
                            <m:t>)</m:t>
                          </m:r>
                        </m:e>
                      </m:d>
                      <m:d>
                        <m:dPr>
                          <m:ctrlPr>
                            <a:rPr lang="en-US" sz="2400" b="1" i="1" kern="0">
                              <a:latin typeface="Cambria Math" panose="02040503050406030204" pitchFamily="18" charset="0"/>
                            </a:rPr>
                          </m:ctrlPr>
                        </m:dPr>
                        <m:e>
                          <m:r>
                            <a:rPr lang="en-US" sz="2400" b="1" i="1" kern="0" smtClean="0">
                              <a:latin typeface="Cambria Math" panose="02040503050406030204" pitchFamily="18" charset="0"/>
                            </a:rPr>
                            <m:t>𝟏</m:t>
                          </m:r>
                          <m:r>
                            <a:rPr lang="en-US" sz="2400" b="1" i="1" kern="0">
                              <a:latin typeface="Cambria Math"/>
                            </a:rPr>
                            <m:t>,</m:t>
                          </m:r>
                          <m:r>
                            <a:rPr lang="en-US" sz="2400" b="1" i="1" kern="0" smtClean="0">
                              <a:latin typeface="Cambria Math" panose="02040503050406030204" pitchFamily="18" charset="0"/>
                            </a:rPr>
                            <m:t>{</m:t>
                          </m:r>
                          <m:r>
                            <a:rPr lang="en-US" sz="2400" b="1" i="1" kern="0" smtClean="0">
                              <a:latin typeface="Cambria Math" panose="02040503050406030204" pitchFamily="18" charset="0"/>
                            </a:rPr>
                            <m:t>𝟏</m:t>
                          </m:r>
                          <m:r>
                            <a:rPr lang="en-US" sz="2400" b="1" i="1" kern="0" smtClean="0">
                              <a:latin typeface="Cambria Math" panose="02040503050406030204" pitchFamily="18" charset="0"/>
                            </a:rPr>
                            <m:t>,</m:t>
                          </m:r>
                          <m:r>
                            <a:rPr lang="en-US" sz="2400" b="1" i="1" kern="0" smtClean="0">
                              <a:latin typeface="Cambria Math" panose="02040503050406030204" pitchFamily="18" charset="0"/>
                            </a:rPr>
                            <m:t>𝟐</m:t>
                          </m:r>
                          <m:r>
                            <a:rPr lang="en-US" sz="2400" b="1" i="1" kern="0" smtClean="0">
                              <a:latin typeface="Cambria Math" panose="02040503050406030204" pitchFamily="18" charset="0"/>
                            </a:rPr>
                            <m:t>}</m:t>
                          </m:r>
                        </m:e>
                      </m:d>
                      <m:r>
                        <a:rPr lang="en-US" sz="2400" b="1" i="1" kern="0" smtClean="0">
                          <a:latin typeface="Cambria Math" panose="02040503050406030204" pitchFamily="18" charset="0"/>
                        </a:rPr>
                        <m:t>=</m:t>
                      </m:r>
                      <m:r>
                        <a:rPr lang="en-IN" sz="2400" b="1" i="1" kern="0" smtClean="0">
                          <a:latin typeface="Cambria Math" panose="02040503050406030204" pitchFamily="18" charset="0"/>
                        </a:rPr>
                        <m:t>𝟕</m:t>
                      </m:r>
                    </m:oMath>
                  </m:oMathPara>
                </a14:m>
                <a:endParaRPr lang="en-US" sz="2400" dirty="0"/>
              </a:p>
            </p:txBody>
          </p:sp>
        </mc:Choice>
        <mc:Fallback xmlns="">
          <p:sp>
            <p:nvSpPr>
              <p:cNvPr id="13" name="Rectangle 12"/>
              <p:cNvSpPr>
                <a:spLocks noRot="1" noChangeAspect="1" noMove="1" noResize="1" noEditPoints="1" noAdjustHandles="1" noChangeArrowheads="1" noChangeShapeType="1" noTextEdit="1"/>
              </p:cNvSpPr>
              <p:nvPr/>
            </p:nvSpPr>
            <p:spPr>
              <a:xfrm>
                <a:off x="184827" y="5025806"/>
                <a:ext cx="3705438" cy="48635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Rectangle 49"/>
              <p:cNvSpPr/>
              <p:nvPr/>
            </p:nvSpPr>
            <p:spPr>
              <a:xfrm>
                <a:off x="182223" y="5711606"/>
                <a:ext cx="3705438" cy="486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1" i="1" kern="0" smtClean="0">
                              <a:latin typeface="Cambria Math" panose="02040503050406030204" pitchFamily="18" charset="0"/>
                            </a:rPr>
                          </m:ctrlPr>
                        </m:sSubSupPr>
                        <m:e>
                          <m:r>
                            <a:rPr lang="en-US" sz="2400" b="1" i="1" kern="0">
                              <a:solidFill>
                                <a:schemeClr val="accent2"/>
                              </a:solidFill>
                              <a:latin typeface="Cambria Math"/>
                            </a:rPr>
                            <m:t>𝒇</m:t>
                          </m:r>
                        </m:e>
                        <m:sub>
                          <m:r>
                            <a:rPr lang="en-US" sz="2400" b="1" i="1" kern="0">
                              <a:latin typeface="Cambria Math"/>
                            </a:rPr>
                            <m:t>𝑺𝑽</m:t>
                          </m:r>
                          <m:r>
                            <a:rPr lang="en-US" sz="2400" b="1" i="1" kern="0">
                              <a:latin typeface="Cambria Math" panose="02040503050406030204" pitchFamily="18" charset="0"/>
                            </a:rPr>
                            <m:t>+</m:t>
                          </m:r>
                        </m:sub>
                        <m:sup>
                          <m:r>
                            <a:rPr lang="en-US" sz="2400" b="1" i="1" kern="0" smtClean="0">
                              <a:solidFill>
                                <a:schemeClr val="accent1"/>
                              </a:solidFill>
                              <a:latin typeface="Cambria Math" panose="02040503050406030204" pitchFamily="18" charset="0"/>
                            </a:rPr>
                            <m:t>𝑾</m:t>
                          </m:r>
                        </m:sup>
                      </m:sSubSup>
                      <m:d>
                        <m:dPr>
                          <m:begChr m:val="["/>
                          <m:endChr m:val="]"/>
                          <m:ctrlPr>
                            <a:rPr lang="en-US" sz="2400" b="1" i="1" kern="0">
                              <a:latin typeface="Cambria Math" panose="02040503050406030204" pitchFamily="18" charset="0"/>
                            </a:rPr>
                          </m:ctrlPr>
                        </m:dPr>
                        <m:e>
                          <m:r>
                            <a:rPr lang="en-US" sz="2400" b="1" i="1" kern="0" smtClean="0">
                              <a:solidFill>
                                <a:schemeClr val="accent2"/>
                              </a:solidFill>
                              <a:latin typeface="Cambria Math" panose="02040503050406030204" pitchFamily="18" charset="0"/>
                            </a:rPr>
                            <m:t>(</m:t>
                          </m:r>
                          <m:r>
                            <a:rPr lang="en-IN" sz="2400" b="1" i="1" kern="0" smtClean="0">
                              <a:solidFill>
                                <a:schemeClr val="accent2"/>
                              </a:solidFill>
                              <a:latin typeface="Cambria Math" panose="02040503050406030204" pitchFamily="18" charset="0"/>
                            </a:rPr>
                            <m:t>𝟓</m:t>
                          </m:r>
                          <m:r>
                            <a:rPr lang="en-US" sz="2400" b="1" i="1" kern="0" smtClean="0">
                              <a:solidFill>
                                <a:schemeClr val="accent2"/>
                              </a:solidFill>
                              <a:latin typeface="Cambria Math" panose="02040503050406030204" pitchFamily="18" charset="0"/>
                            </a:rPr>
                            <m:t>,</m:t>
                          </m:r>
                          <m:r>
                            <a:rPr lang="en-IN" sz="2400" b="1" i="1" kern="0" smtClean="0">
                              <a:solidFill>
                                <a:schemeClr val="accent2"/>
                              </a:solidFill>
                              <a:latin typeface="Cambria Math" panose="02040503050406030204" pitchFamily="18" charset="0"/>
                            </a:rPr>
                            <m:t>𝟗</m:t>
                          </m:r>
                          <m:r>
                            <a:rPr lang="en-US" sz="2400" b="1" i="1" kern="0" smtClean="0">
                              <a:solidFill>
                                <a:schemeClr val="accent2"/>
                              </a:solidFill>
                              <a:latin typeface="Cambria Math" panose="02040503050406030204" pitchFamily="18" charset="0"/>
                            </a:rPr>
                            <m:t>)</m:t>
                          </m:r>
                        </m:e>
                      </m:d>
                      <m:d>
                        <m:dPr>
                          <m:ctrlPr>
                            <a:rPr lang="en-US" sz="2400" b="1" i="1" kern="0">
                              <a:latin typeface="Cambria Math" panose="02040503050406030204" pitchFamily="18" charset="0"/>
                            </a:rPr>
                          </m:ctrlPr>
                        </m:dPr>
                        <m:e>
                          <m:r>
                            <a:rPr lang="en-US" sz="2400" b="1" i="1" kern="0" smtClean="0">
                              <a:latin typeface="Cambria Math" panose="02040503050406030204" pitchFamily="18" charset="0"/>
                            </a:rPr>
                            <m:t>𝟏</m:t>
                          </m:r>
                          <m:r>
                            <a:rPr lang="en-US" sz="2400" b="1" i="1" kern="0">
                              <a:latin typeface="Cambria Math"/>
                            </a:rPr>
                            <m:t>,</m:t>
                          </m:r>
                          <m:r>
                            <a:rPr lang="en-US" sz="2400" b="1" i="1" kern="0" smtClean="0">
                              <a:latin typeface="Cambria Math" panose="02040503050406030204" pitchFamily="18" charset="0"/>
                            </a:rPr>
                            <m:t>{</m:t>
                          </m:r>
                          <m:r>
                            <a:rPr lang="en-US" sz="2400" b="1" i="1" kern="0" smtClean="0">
                              <a:latin typeface="Cambria Math" panose="02040503050406030204" pitchFamily="18" charset="0"/>
                            </a:rPr>
                            <m:t>𝟏</m:t>
                          </m:r>
                          <m:r>
                            <a:rPr lang="en-US" sz="2400" b="1" i="1" kern="0" smtClean="0">
                              <a:latin typeface="Cambria Math" panose="02040503050406030204" pitchFamily="18" charset="0"/>
                            </a:rPr>
                            <m:t>,</m:t>
                          </m:r>
                          <m:r>
                            <a:rPr lang="en-US" sz="2400" b="1" i="1" kern="0" smtClean="0">
                              <a:latin typeface="Cambria Math" panose="02040503050406030204" pitchFamily="18" charset="0"/>
                            </a:rPr>
                            <m:t>𝟐</m:t>
                          </m:r>
                          <m:r>
                            <a:rPr lang="en-US" sz="2400" b="1" i="1" kern="0" smtClean="0">
                              <a:latin typeface="Cambria Math" panose="02040503050406030204" pitchFamily="18" charset="0"/>
                            </a:rPr>
                            <m:t>}</m:t>
                          </m:r>
                        </m:e>
                      </m:d>
                      <m:r>
                        <a:rPr lang="en-US" sz="2400" b="1" i="1" kern="0" smtClean="0">
                          <a:latin typeface="Cambria Math" panose="02040503050406030204" pitchFamily="18" charset="0"/>
                        </a:rPr>
                        <m:t>=</m:t>
                      </m:r>
                      <m:r>
                        <a:rPr lang="en-IN" sz="2400" b="1" i="1" kern="0" smtClean="0">
                          <a:latin typeface="Cambria Math" panose="02040503050406030204" pitchFamily="18" charset="0"/>
                        </a:rPr>
                        <m:t>𝟗</m:t>
                      </m:r>
                    </m:oMath>
                  </m:oMathPara>
                </a14:m>
                <a:endParaRPr lang="en-US" sz="2400" dirty="0"/>
              </a:p>
            </p:txBody>
          </p:sp>
        </mc:Choice>
        <mc:Fallback xmlns="">
          <p:sp>
            <p:nvSpPr>
              <p:cNvPr id="50" name="Rectangle 49"/>
              <p:cNvSpPr>
                <a:spLocks noRot="1" noChangeAspect="1" noMove="1" noResize="1" noEditPoints="1" noAdjustHandles="1" noChangeArrowheads="1" noChangeShapeType="1" noTextEdit="1"/>
              </p:cNvSpPr>
              <p:nvPr/>
            </p:nvSpPr>
            <p:spPr>
              <a:xfrm>
                <a:off x="182223" y="5711606"/>
                <a:ext cx="3705438" cy="486352"/>
              </a:xfrm>
              <a:prstGeom prst="rect">
                <a:avLst/>
              </a:prstGeom>
              <a:blipFill rotWithShape="0">
                <a:blip r:embed="rId12"/>
                <a:stretch>
                  <a:fillRect/>
                </a:stretch>
              </a:blipFill>
            </p:spPr>
            <p:txBody>
              <a:bodyPr/>
              <a:lstStyle/>
              <a:p>
                <a:r>
                  <a:rPr lang="en-US">
                    <a:noFill/>
                  </a:rPr>
                  <a:t> </a:t>
                </a:r>
              </a:p>
            </p:txBody>
          </p:sp>
        </mc:Fallback>
      </mc:AlternateContent>
      <p:sp>
        <p:nvSpPr>
          <p:cNvPr id="51" name="TextBox 50"/>
          <p:cNvSpPr txBox="1"/>
          <p:nvPr/>
        </p:nvSpPr>
        <p:spPr>
          <a:xfrm>
            <a:off x="6177353" y="5499279"/>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tx2"/>
                </a:solidFill>
              </a:rPr>
              <a:t>9+5</a:t>
            </a:r>
            <a:endParaRPr lang="en-US" sz="2400" b="1" kern="0" dirty="0">
              <a:solidFill>
                <a:schemeClr val="tx2"/>
              </a:solidFill>
              <a:latin typeface="+mn-lt"/>
              <a:cs typeface="+mn-cs"/>
            </a:endParaRPr>
          </a:p>
        </p:txBody>
      </p:sp>
      <mc:AlternateContent xmlns:mc="http://schemas.openxmlformats.org/markup-compatibility/2006" xmlns:a14="http://schemas.microsoft.com/office/drawing/2010/main">
        <mc:Choice Requires="a14">
          <p:sp>
            <p:nvSpPr>
              <p:cNvPr id="52" name="Rectangle 51"/>
              <p:cNvSpPr/>
              <p:nvPr/>
            </p:nvSpPr>
            <p:spPr>
              <a:xfrm>
                <a:off x="184827" y="5025806"/>
                <a:ext cx="3777573" cy="486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1" i="1" kern="0" smtClean="0">
                              <a:latin typeface="Cambria Math" panose="02040503050406030204" pitchFamily="18" charset="0"/>
                            </a:rPr>
                          </m:ctrlPr>
                        </m:sSubSupPr>
                        <m:e>
                          <m:r>
                            <a:rPr lang="en-US" sz="2400" b="1" i="1" kern="0">
                              <a:solidFill>
                                <a:schemeClr val="accent2"/>
                              </a:solidFill>
                              <a:latin typeface="Cambria Math"/>
                            </a:rPr>
                            <m:t>𝒇</m:t>
                          </m:r>
                        </m:e>
                        <m:sub>
                          <m:r>
                            <a:rPr lang="en-US" sz="2400" b="1" i="1" kern="0" smtClean="0">
                              <a:latin typeface="Cambria Math" panose="02040503050406030204" pitchFamily="18" charset="0"/>
                            </a:rPr>
                            <m:t>𝑴𝑪</m:t>
                          </m:r>
                          <m:r>
                            <a:rPr lang="en-US" sz="2400" b="1" i="1" kern="0">
                              <a:latin typeface="Cambria Math" panose="02040503050406030204" pitchFamily="18" charset="0"/>
                            </a:rPr>
                            <m:t>+</m:t>
                          </m:r>
                        </m:sub>
                        <m:sup>
                          <m:r>
                            <a:rPr lang="en-US" sz="2400" b="1" i="1" kern="0" smtClean="0">
                              <a:solidFill>
                                <a:schemeClr val="accent1"/>
                              </a:solidFill>
                              <a:latin typeface="Cambria Math" panose="02040503050406030204" pitchFamily="18" charset="0"/>
                            </a:rPr>
                            <m:t>𝑾</m:t>
                          </m:r>
                        </m:sup>
                      </m:sSubSup>
                      <m:d>
                        <m:dPr>
                          <m:begChr m:val="["/>
                          <m:endChr m:val="]"/>
                          <m:ctrlPr>
                            <a:rPr lang="en-US" sz="2400" b="1" i="1" kern="0">
                              <a:latin typeface="Cambria Math" panose="02040503050406030204" pitchFamily="18" charset="0"/>
                            </a:rPr>
                          </m:ctrlPr>
                        </m:dPr>
                        <m:e>
                          <m:r>
                            <a:rPr lang="en-US" sz="2400" b="1" i="1" kern="0" smtClean="0">
                              <a:solidFill>
                                <a:schemeClr val="accent2"/>
                              </a:solidFill>
                              <a:latin typeface="Cambria Math" panose="02040503050406030204" pitchFamily="18" charset="0"/>
                            </a:rPr>
                            <m:t>(</m:t>
                          </m:r>
                          <m:r>
                            <a:rPr lang="en-US" sz="2400" b="1" i="1" kern="0" smtClean="0">
                              <a:solidFill>
                                <a:schemeClr val="accent2"/>
                              </a:solidFill>
                              <a:latin typeface="Cambria Math" panose="02040503050406030204" pitchFamily="18" charset="0"/>
                            </a:rPr>
                            <m:t>𝟏</m:t>
                          </m:r>
                          <m:r>
                            <a:rPr lang="en-US" sz="2400" b="1" i="1" kern="0" smtClean="0">
                              <a:solidFill>
                                <a:schemeClr val="accent2"/>
                              </a:solidFill>
                              <a:latin typeface="Cambria Math" panose="02040503050406030204" pitchFamily="18" charset="0"/>
                            </a:rPr>
                            <m:t>,</m:t>
                          </m:r>
                          <m:r>
                            <a:rPr lang="en-US" sz="2400" b="1" i="1" kern="0" smtClean="0">
                              <a:solidFill>
                                <a:schemeClr val="accent2"/>
                              </a:solidFill>
                              <a:latin typeface="Cambria Math" panose="02040503050406030204" pitchFamily="18" charset="0"/>
                            </a:rPr>
                            <m:t>𝟏</m:t>
                          </m:r>
                          <m:r>
                            <a:rPr lang="en-US" sz="2400" b="1" i="1" kern="0" smtClean="0">
                              <a:solidFill>
                                <a:schemeClr val="accent2"/>
                              </a:solidFill>
                              <a:latin typeface="Cambria Math" panose="02040503050406030204" pitchFamily="18" charset="0"/>
                            </a:rPr>
                            <m:t>)</m:t>
                          </m:r>
                        </m:e>
                      </m:d>
                      <m:d>
                        <m:dPr>
                          <m:ctrlPr>
                            <a:rPr lang="en-US" sz="2400" b="1" i="1" kern="0">
                              <a:latin typeface="Cambria Math" panose="02040503050406030204" pitchFamily="18" charset="0"/>
                            </a:rPr>
                          </m:ctrlPr>
                        </m:dPr>
                        <m:e>
                          <m:r>
                            <a:rPr lang="en-US" sz="2400" b="1" i="1" kern="0" smtClean="0">
                              <a:latin typeface="Cambria Math" panose="02040503050406030204" pitchFamily="18" charset="0"/>
                            </a:rPr>
                            <m:t>𝟏</m:t>
                          </m:r>
                          <m:r>
                            <a:rPr lang="en-US" sz="2400" b="1" i="1" kern="0">
                              <a:latin typeface="Cambria Math"/>
                            </a:rPr>
                            <m:t>,</m:t>
                          </m:r>
                          <m:r>
                            <a:rPr lang="en-US" sz="2400" b="1" i="1" kern="0" smtClean="0">
                              <a:latin typeface="Cambria Math" panose="02040503050406030204" pitchFamily="18" charset="0"/>
                            </a:rPr>
                            <m:t>{</m:t>
                          </m:r>
                          <m:r>
                            <a:rPr lang="en-US" sz="2400" b="1" i="1" kern="0" smtClean="0">
                              <a:latin typeface="Cambria Math" panose="02040503050406030204" pitchFamily="18" charset="0"/>
                            </a:rPr>
                            <m:t>𝟏</m:t>
                          </m:r>
                          <m:r>
                            <a:rPr lang="en-US" sz="2400" b="1" i="1" kern="0" smtClean="0">
                              <a:latin typeface="Cambria Math" panose="02040503050406030204" pitchFamily="18" charset="0"/>
                            </a:rPr>
                            <m:t>,</m:t>
                          </m:r>
                          <m:r>
                            <a:rPr lang="en-US" sz="2400" b="1" i="1" kern="0" smtClean="0">
                              <a:latin typeface="Cambria Math" panose="02040503050406030204" pitchFamily="18" charset="0"/>
                            </a:rPr>
                            <m:t>𝟐</m:t>
                          </m:r>
                          <m:r>
                            <a:rPr lang="en-US" sz="2400" b="1" i="1" kern="0" smtClean="0">
                              <a:latin typeface="Cambria Math" panose="02040503050406030204" pitchFamily="18" charset="0"/>
                            </a:rPr>
                            <m:t>}</m:t>
                          </m:r>
                        </m:e>
                      </m:d>
                      <m:r>
                        <a:rPr lang="en-US" sz="2400" b="1" i="1" kern="0" smtClean="0">
                          <a:latin typeface="Cambria Math" panose="02040503050406030204" pitchFamily="18" charset="0"/>
                        </a:rPr>
                        <m:t>=</m:t>
                      </m:r>
                      <m:r>
                        <a:rPr lang="en-US" sz="2400" b="1" i="1" kern="0" smtClean="0">
                          <a:latin typeface="Cambria Math" panose="02040503050406030204" pitchFamily="18" charset="0"/>
                        </a:rPr>
                        <m:t>𝟎</m:t>
                      </m:r>
                    </m:oMath>
                  </m:oMathPara>
                </a14:m>
                <a:endParaRPr lang="en-US" sz="2400" dirty="0"/>
              </a:p>
            </p:txBody>
          </p:sp>
        </mc:Choice>
        <mc:Fallback xmlns="">
          <p:sp>
            <p:nvSpPr>
              <p:cNvPr id="52" name="Rectangle 51"/>
              <p:cNvSpPr>
                <a:spLocks noRot="1" noChangeAspect="1" noMove="1" noResize="1" noEditPoints="1" noAdjustHandles="1" noChangeArrowheads="1" noChangeShapeType="1" noTextEdit="1"/>
              </p:cNvSpPr>
              <p:nvPr/>
            </p:nvSpPr>
            <p:spPr>
              <a:xfrm>
                <a:off x="184827" y="5025806"/>
                <a:ext cx="3777573" cy="48635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p:cNvSpPr/>
              <p:nvPr/>
            </p:nvSpPr>
            <p:spPr>
              <a:xfrm>
                <a:off x="182223" y="5711606"/>
                <a:ext cx="3777573" cy="4863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1" i="1" kern="0" smtClean="0">
                              <a:latin typeface="Cambria Math" panose="02040503050406030204" pitchFamily="18" charset="0"/>
                            </a:rPr>
                          </m:ctrlPr>
                        </m:sSubSupPr>
                        <m:e>
                          <m:r>
                            <a:rPr lang="en-US" sz="2400" b="1" i="1" kern="0">
                              <a:solidFill>
                                <a:schemeClr val="accent2"/>
                              </a:solidFill>
                              <a:latin typeface="Cambria Math"/>
                            </a:rPr>
                            <m:t>𝒇</m:t>
                          </m:r>
                        </m:e>
                        <m:sub>
                          <m:r>
                            <a:rPr lang="en-US" sz="2400" b="1" i="1" kern="0" smtClean="0">
                              <a:latin typeface="Cambria Math" panose="02040503050406030204" pitchFamily="18" charset="0"/>
                            </a:rPr>
                            <m:t>𝑴𝑪</m:t>
                          </m:r>
                          <m:r>
                            <a:rPr lang="en-US" sz="2400" b="1" i="1" kern="0">
                              <a:latin typeface="Cambria Math" panose="02040503050406030204" pitchFamily="18" charset="0"/>
                            </a:rPr>
                            <m:t>+</m:t>
                          </m:r>
                        </m:sub>
                        <m:sup>
                          <m:r>
                            <a:rPr lang="en-US" sz="2400" b="1" i="1" kern="0" smtClean="0">
                              <a:solidFill>
                                <a:schemeClr val="accent1"/>
                              </a:solidFill>
                              <a:latin typeface="Cambria Math" panose="02040503050406030204" pitchFamily="18" charset="0"/>
                            </a:rPr>
                            <m:t>𝑾</m:t>
                          </m:r>
                        </m:sup>
                      </m:sSubSup>
                      <m:d>
                        <m:dPr>
                          <m:begChr m:val="["/>
                          <m:endChr m:val="]"/>
                          <m:ctrlPr>
                            <a:rPr lang="en-US" sz="2400" b="1" i="1" kern="0">
                              <a:latin typeface="Cambria Math" panose="02040503050406030204" pitchFamily="18" charset="0"/>
                            </a:rPr>
                          </m:ctrlPr>
                        </m:dPr>
                        <m:e>
                          <m:r>
                            <a:rPr lang="en-US" sz="2400" b="1" i="1" kern="0" smtClean="0">
                              <a:solidFill>
                                <a:schemeClr val="accent2"/>
                              </a:solidFill>
                              <a:latin typeface="Cambria Math" panose="02040503050406030204" pitchFamily="18" charset="0"/>
                            </a:rPr>
                            <m:t>(</m:t>
                          </m:r>
                          <m:r>
                            <a:rPr lang="en-IN" sz="2400" b="1" i="1" kern="0" smtClean="0">
                              <a:solidFill>
                                <a:schemeClr val="accent2"/>
                              </a:solidFill>
                              <a:latin typeface="Cambria Math" panose="02040503050406030204" pitchFamily="18" charset="0"/>
                            </a:rPr>
                            <m:t>𝟓</m:t>
                          </m:r>
                          <m:r>
                            <a:rPr lang="en-US" sz="2400" b="1" i="1" kern="0" smtClean="0">
                              <a:solidFill>
                                <a:schemeClr val="accent2"/>
                              </a:solidFill>
                              <a:latin typeface="Cambria Math" panose="02040503050406030204" pitchFamily="18" charset="0"/>
                            </a:rPr>
                            <m:t>,</m:t>
                          </m:r>
                          <m:r>
                            <a:rPr lang="en-IN" sz="2400" b="1" i="1" kern="0" smtClean="0">
                              <a:solidFill>
                                <a:schemeClr val="accent2"/>
                              </a:solidFill>
                              <a:latin typeface="Cambria Math" panose="02040503050406030204" pitchFamily="18" charset="0"/>
                            </a:rPr>
                            <m:t>𝟗</m:t>
                          </m:r>
                          <m:r>
                            <a:rPr lang="en-US" sz="2400" b="1" i="1" kern="0" smtClean="0">
                              <a:solidFill>
                                <a:schemeClr val="accent2"/>
                              </a:solidFill>
                              <a:latin typeface="Cambria Math" panose="02040503050406030204" pitchFamily="18" charset="0"/>
                            </a:rPr>
                            <m:t>)</m:t>
                          </m:r>
                        </m:e>
                      </m:d>
                      <m:d>
                        <m:dPr>
                          <m:ctrlPr>
                            <a:rPr lang="en-US" sz="2400" b="1" i="1" kern="0">
                              <a:latin typeface="Cambria Math" panose="02040503050406030204" pitchFamily="18" charset="0"/>
                            </a:rPr>
                          </m:ctrlPr>
                        </m:dPr>
                        <m:e>
                          <m:r>
                            <a:rPr lang="en-US" sz="2400" b="1" i="1" kern="0" smtClean="0">
                              <a:latin typeface="Cambria Math" panose="02040503050406030204" pitchFamily="18" charset="0"/>
                            </a:rPr>
                            <m:t>𝟏</m:t>
                          </m:r>
                          <m:r>
                            <a:rPr lang="en-US" sz="2400" b="1" i="1" kern="0">
                              <a:latin typeface="Cambria Math"/>
                            </a:rPr>
                            <m:t>,</m:t>
                          </m:r>
                          <m:r>
                            <a:rPr lang="en-US" sz="2400" b="1" i="1" kern="0" smtClean="0">
                              <a:latin typeface="Cambria Math" panose="02040503050406030204" pitchFamily="18" charset="0"/>
                            </a:rPr>
                            <m:t>{</m:t>
                          </m:r>
                          <m:r>
                            <a:rPr lang="en-US" sz="2400" b="1" i="1" kern="0" smtClean="0">
                              <a:latin typeface="Cambria Math" panose="02040503050406030204" pitchFamily="18" charset="0"/>
                            </a:rPr>
                            <m:t>𝟏</m:t>
                          </m:r>
                          <m:r>
                            <a:rPr lang="en-US" sz="2400" b="1" i="1" kern="0" smtClean="0">
                              <a:latin typeface="Cambria Math" panose="02040503050406030204" pitchFamily="18" charset="0"/>
                            </a:rPr>
                            <m:t>,</m:t>
                          </m:r>
                          <m:r>
                            <a:rPr lang="en-US" sz="2400" b="1" i="1" kern="0" smtClean="0">
                              <a:latin typeface="Cambria Math" panose="02040503050406030204" pitchFamily="18" charset="0"/>
                            </a:rPr>
                            <m:t>𝟐</m:t>
                          </m:r>
                          <m:r>
                            <a:rPr lang="en-US" sz="2400" b="1" i="1" kern="0" smtClean="0">
                              <a:latin typeface="Cambria Math" panose="02040503050406030204" pitchFamily="18" charset="0"/>
                            </a:rPr>
                            <m:t>}</m:t>
                          </m:r>
                        </m:e>
                      </m:d>
                      <m:r>
                        <a:rPr lang="en-US" sz="2400" b="1" i="1" kern="0" smtClean="0">
                          <a:latin typeface="Cambria Math" panose="02040503050406030204" pitchFamily="18" charset="0"/>
                        </a:rPr>
                        <m:t>=</m:t>
                      </m:r>
                      <m:r>
                        <a:rPr lang="en-US" sz="2400" b="1" i="1" kern="0" smtClean="0">
                          <a:latin typeface="Cambria Math" panose="02040503050406030204" pitchFamily="18" charset="0"/>
                        </a:rPr>
                        <m:t>𝟎</m:t>
                      </m:r>
                    </m:oMath>
                  </m:oMathPara>
                </a14:m>
                <a:endParaRPr lang="en-US" sz="2400" dirty="0"/>
              </a:p>
            </p:txBody>
          </p:sp>
        </mc:Choice>
        <mc:Fallback xmlns="">
          <p:sp>
            <p:nvSpPr>
              <p:cNvPr id="53" name="Rectangle 52"/>
              <p:cNvSpPr>
                <a:spLocks noRot="1" noChangeAspect="1" noMove="1" noResize="1" noEditPoints="1" noAdjustHandles="1" noChangeArrowheads="1" noChangeShapeType="1" noTextEdit="1"/>
              </p:cNvSpPr>
              <p:nvPr/>
            </p:nvSpPr>
            <p:spPr>
              <a:xfrm>
                <a:off x="182223" y="5711606"/>
                <a:ext cx="3777573" cy="48635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851079" y="3263721"/>
                <a:ext cx="6439617" cy="578685"/>
              </a:xfrm>
              <a:prstGeom prst="rect">
                <a:avLst/>
              </a:prstGeom>
            </p:spPr>
            <p:txBody>
              <a:bodyPr wrap="square" rtlCol="0">
                <a:spAutoFit/>
              </a:bodyPr>
              <a:lstStyle/>
              <a:p>
                <a:pPr eaLnBrk="0" hangingPunct="0">
                  <a:spcBef>
                    <a:spcPct val="20000"/>
                  </a:spcBef>
                </a:pPr>
                <a14:m>
                  <m:oMathPara xmlns:m="http://schemas.openxmlformats.org/officeDocument/2006/math">
                    <m:oMathParaPr>
                      <m:jc m:val="centerGroup"/>
                    </m:oMathParaPr>
                    <m:oMath xmlns:m="http://schemas.openxmlformats.org/officeDocument/2006/math">
                      <m:sSubSup>
                        <m:sSubSupPr>
                          <m:ctrlPr>
                            <a:rPr lang="en-US" sz="2800" b="1" i="1" kern="0" smtClean="0">
                              <a:solidFill>
                                <a:schemeClr val="tx1"/>
                              </a:solidFill>
                              <a:latin typeface="Cambria Math" panose="02040503050406030204" pitchFamily="18" charset="0"/>
                            </a:rPr>
                          </m:ctrlPr>
                        </m:sSubSupPr>
                        <m:e>
                          <m:r>
                            <a:rPr lang="en-US" sz="2800" b="1" i="1" kern="0" smtClean="0">
                              <a:solidFill>
                                <a:schemeClr val="accent2"/>
                              </a:solidFill>
                              <a:latin typeface="Cambria Math"/>
                            </a:rPr>
                            <m:t>𝒇</m:t>
                          </m:r>
                        </m:e>
                        <m:sub>
                          <m:r>
                            <a:rPr lang="en-US" sz="2800" b="1" i="1" kern="0" smtClean="0">
                              <a:solidFill>
                                <a:schemeClr val="tx1"/>
                              </a:solidFill>
                              <a:latin typeface="Cambria Math" panose="02040503050406030204" pitchFamily="18" charset="0"/>
                            </a:rPr>
                            <m:t>𝑴𝑪</m:t>
                          </m:r>
                          <m:r>
                            <a:rPr lang="en-US" sz="2800" b="1" i="1" kern="0" smtClean="0">
                              <a:solidFill>
                                <a:schemeClr val="tx1"/>
                              </a:solidFill>
                              <a:latin typeface="Cambria Math" panose="02040503050406030204" pitchFamily="18" charset="0"/>
                            </a:rPr>
                            <m:t>+</m:t>
                          </m:r>
                        </m:sub>
                        <m:sup>
                          <m:r>
                            <a:rPr lang="en-US" sz="2800" b="1" i="1" kern="0" smtClean="0">
                              <a:solidFill>
                                <a:schemeClr val="accent1"/>
                              </a:solidFill>
                              <a:latin typeface="Cambria Math"/>
                            </a:rPr>
                            <m:t>𝑾</m:t>
                          </m:r>
                        </m:sup>
                      </m:sSubSup>
                      <m:d>
                        <m:dPr>
                          <m:begChr m:val="["/>
                          <m:endChr m:val="]"/>
                          <m:ctrlPr>
                            <a:rPr lang="en-US" sz="2800" b="1" i="1" kern="0" smtClean="0">
                              <a:solidFill>
                                <a:schemeClr val="tx1"/>
                              </a:solidFill>
                              <a:latin typeface="Cambria Math" panose="02040503050406030204" pitchFamily="18" charset="0"/>
                            </a:rPr>
                          </m:ctrlPr>
                        </m:dPr>
                        <m:e>
                          <m:r>
                            <a:rPr lang="en-US" sz="2800" b="1" i="1" kern="0" smtClean="0">
                              <a:solidFill>
                                <a:schemeClr val="accent2"/>
                              </a:solidFill>
                              <a:latin typeface="Cambria Math" panose="02040503050406030204" pitchFamily="18" charset="0"/>
                            </a:rPr>
                            <m:t>𝝎</m:t>
                          </m:r>
                        </m:e>
                      </m:d>
                      <m:d>
                        <m:dPr>
                          <m:ctrlPr>
                            <a:rPr lang="en-US" sz="2800" b="1" i="1" kern="0" smtClean="0">
                              <a:solidFill>
                                <a:schemeClr val="tx1"/>
                              </a:solidFill>
                              <a:latin typeface="Cambria Math" panose="02040503050406030204" pitchFamily="18" charset="0"/>
                            </a:rPr>
                          </m:ctrlPr>
                        </m:dPr>
                        <m:e>
                          <m:r>
                            <a:rPr lang="en-US" sz="2800" b="1" i="1" kern="0" smtClean="0">
                              <a:solidFill>
                                <a:schemeClr val="tx1"/>
                              </a:solidFill>
                              <a:latin typeface="Cambria Math"/>
                            </a:rPr>
                            <m:t>𝒊</m:t>
                          </m:r>
                          <m:r>
                            <a:rPr lang="en-US" sz="2800" b="1" i="1" kern="0" smtClean="0">
                              <a:solidFill>
                                <a:schemeClr val="tx1"/>
                              </a:solidFill>
                              <a:latin typeface="Cambria Math"/>
                            </a:rPr>
                            <m:t>,</m:t>
                          </m:r>
                          <m:r>
                            <a:rPr lang="en-US" sz="2800" b="1" i="1" kern="0" smtClean="0">
                              <a:solidFill>
                                <a:schemeClr val="tx1"/>
                              </a:solidFill>
                              <a:latin typeface="Cambria Math"/>
                            </a:rPr>
                            <m:t>𝑺</m:t>
                          </m:r>
                        </m:e>
                      </m:d>
                      <m:r>
                        <a:rPr lang="en-US" sz="2800" b="1" i="1" kern="0" smtClean="0">
                          <a:solidFill>
                            <a:schemeClr val="tx1"/>
                          </a:solidFill>
                          <a:latin typeface="Cambria Math"/>
                        </a:rPr>
                        <m:t>=</m:t>
                      </m:r>
                      <m:sSub>
                        <m:sSubPr>
                          <m:ctrlPr>
                            <a:rPr lang="en-US" sz="2800" b="1" i="1" kern="0">
                              <a:solidFill>
                                <a:schemeClr val="accent2"/>
                              </a:solidFill>
                              <a:latin typeface="Cambria Math" panose="02040503050406030204" pitchFamily="18" charset="0"/>
                            </a:rPr>
                          </m:ctrlPr>
                        </m:sSubPr>
                        <m:e>
                          <m:r>
                            <a:rPr lang="en-US" sz="2800" b="1" i="1" kern="0">
                              <a:solidFill>
                                <a:schemeClr val="accent2"/>
                              </a:solidFill>
                              <a:latin typeface="Cambria Math" panose="02040503050406030204" pitchFamily="18" charset="0"/>
                            </a:rPr>
                            <m:t>𝝎</m:t>
                          </m:r>
                        </m:e>
                        <m:sub>
                          <m:r>
                            <a:rPr lang="en-US" sz="2800" b="1" i="1" kern="0">
                              <a:solidFill>
                                <a:schemeClr val="accent2"/>
                              </a:solidFill>
                              <a:latin typeface="Cambria Math" panose="02040503050406030204" pitchFamily="18" charset="0"/>
                            </a:rPr>
                            <m:t>𝒊</m:t>
                          </m:r>
                        </m:sub>
                      </m:sSub>
                      <m:d>
                        <m:dPr>
                          <m:ctrlPr>
                            <a:rPr lang="en-US" sz="2800" b="1" i="1" kern="0">
                              <a:latin typeface="Cambria Math" panose="02040503050406030204" pitchFamily="18" charset="0"/>
                            </a:rPr>
                          </m:ctrlPr>
                        </m:dPr>
                        <m:e>
                          <m:r>
                            <a:rPr lang="en-US" sz="2800" b="1" i="1" kern="0">
                              <a:solidFill>
                                <a:schemeClr val="accent1"/>
                              </a:solidFill>
                              <a:latin typeface="Cambria Math"/>
                            </a:rPr>
                            <m:t>𝑾</m:t>
                          </m:r>
                          <m:d>
                            <m:dPr>
                              <m:ctrlPr>
                                <a:rPr lang="en-US" sz="2800" b="1" i="1" kern="0">
                                  <a:solidFill>
                                    <a:schemeClr val="accent1"/>
                                  </a:solidFill>
                                  <a:latin typeface="Cambria Math" panose="02040503050406030204" pitchFamily="18" charset="0"/>
                                </a:rPr>
                              </m:ctrlPr>
                            </m:dPr>
                            <m:e>
                              <m:r>
                                <a:rPr lang="en-US" sz="2800" b="1" i="1" kern="0" smtClean="0">
                                  <a:latin typeface="Cambria Math" panose="02040503050406030204" pitchFamily="18" charset="0"/>
                                </a:rPr>
                                <m:t>𝑺</m:t>
                              </m:r>
                            </m:e>
                          </m:d>
                          <m:r>
                            <a:rPr lang="en-US" sz="2800" b="1" i="1" kern="0">
                              <a:latin typeface="Cambria Math"/>
                              <a:ea typeface="Cambria Math"/>
                            </a:rPr>
                            <m:t>−</m:t>
                          </m:r>
                          <m:r>
                            <a:rPr lang="en-US" sz="2800" b="1" i="1" kern="0">
                              <a:solidFill>
                                <a:schemeClr val="accent1"/>
                              </a:solidFill>
                              <a:latin typeface="Cambria Math"/>
                              <a:ea typeface="Cambria Math"/>
                            </a:rPr>
                            <m:t>𝑾</m:t>
                          </m:r>
                          <m:d>
                            <m:dPr>
                              <m:ctrlPr>
                                <a:rPr lang="en-US" sz="2800" b="1" i="1" kern="0">
                                  <a:solidFill>
                                    <a:schemeClr val="accent1"/>
                                  </a:solidFill>
                                  <a:latin typeface="Cambria Math" panose="02040503050406030204" pitchFamily="18" charset="0"/>
                                  <a:ea typeface="Cambria Math"/>
                                </a:rPr>
                              </m:ctrlPr>
                            </m:dPr>
                            <m:e>
                              <m:r>
                                <a:rPr lang="en-US" sz="2800" b="1" i="1" kern="0" smtClean="0">
                                  <a:solidFill>
                                    <a:schemeClr val="tx1"/>
                                  </a:solidFill>
                                  <a:latin typeface="Cambria Math" panose="02040503050406030204" pitchFamily="18" charset="0"/>
                                  <a:ea typeface="Cambria Math"/>
                                </a:rPr>
                                <m:t>𝑺</m:t>
                              </m:r>
                              <m:r>
                                <a:rPr lang="en-US" sz="2800" b="1" i="1" kern="0" smtClean="0">
                                  <a:solidFill>
                                    <a:schemeClr val="tx1"/>
                                  </a:solidFill>
                                  <a:latin typeface="Cambria Math" panose="02040503050406030204" pitchFamily="18" charset="0"/>
                                  <a:ea typeface="Cambria Math"/>
                                </a:rPr>
                                <m:t>−</m:t>
                              </m:r>
                              <m:d>
                                <m:dPr>
                                  <m:begChr m:val="{"/>
                                  <m:endChr m:val="}"/>
                                  <m:ctrlPr>
                                    <a:rPr lang="en-US" sz="2800" b="1" i="1" kern="0" smtClean="0">
                                      <a:solidFill>
                                        <a:schemeClr val="tx1"/>
                                      </a:solidFill>
                                      <a:latin typeface="Cambria Math" panose="02040503050406030204" pitchFamily="18" charset="0"/>
                                      <a:ea typeface="Cambria Math"/>
                                    </a:rPr>
                                  </m:ctrlPr>
                                </m:dPr>
                                <m:e>
                                  <m:r>
                                    <a:rPr lang="en-US" sz="2800" b="1" i="1" kern="0" smtClean="0">
                                      <a:solidFill>
                                        <a:schemeClr val="tx1"/>
                                      </a:solidFill>
                                      <a:latin typeface="Cambria Math" panose="02040503050406030204" pitchFamily="18" charset="0"/>
                                      <a:ea typeface="Cambria Math"/>
                                    </a:rPr>
                                    <m:t>𝒊</m:t>
                                  </m:r>
                                </m:e>
                              </m:d>
                            </m:e>
                          </m:d>
                        </m:e>
                      </m:d>
                    </m:oMath>
                  </m:oMathPara>
                </a14:m>
                <a:endParaRPr lang="en-US" sz="2800" b="1" kern="0" dirty="0">
                  <a:solidFill>
                    <a:schemeClr val="tx1"/>
                  </a:solidFill>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851079" y="3263721"/>
                <a:ext cx="6439617" cy="578685"/>
              </a:xfrm>
              <a:prstGeom prst="rect">
                <a:avLst/>
              </a:prstGeom>
              <a:blipFill rotWithShape="0">
                <a:blip r:embed="rId15"/>
                <a:stretch>
                  <a:fillRect/>
                </a:stretch>
              </a:blipFill>
            </p:spPr>
            <p:txBody>
              <a:bodyPr/>
              <a:lstStyle/>
              <a:p>
                <a:r>
                  <a:rPr lang="en-US">
                    <a:noFill/>
                  </a:rPr>
                  <a:t> </a:t>
                </a:r>
              </a:p>
            </p:txBody>
          </p:sp>
        </mc:Fallback>
      </mc:AlternateContent>
      <p:grpSp>
        <p:nvGrpSpPr>
          <p:cNvPr id="80" name="Group 79"/>
          <p:cNvGrpSpPr/>
          <p:nvPr/>
        </p:nvGrpSpPr>
        <p:grpSpPr>
          <a:xfrm>
            <a:off x="4134971" y="4044833"/>
            <a:ext cx="4930225" cy="2765429"/>
            <a:chOff x="556175" y="933757"/>
            <a:chExt cx="4930225" cy="2765429"/>
          </a:xfrm>
        </p:grpSpPr>
        <p:pic>
          <p:nvPicPr>
            <p:cNvPr id="81" name="Picture 8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82" name="Picture 8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83" name="Group 82"/>
            <p:cNvGrpSpPr/>
            <p:nvPr/>
          </p:nvGrpSpPr>
          <p:grpSpPr>
            <a:xfrm>
              <a:off x="1165774" y="933757"/>
              <a:ext cx="4320626" cy="2765429"/>
              <a:chOff x="1165774" y="933757"/>
              <a:chExt cx="4320626" cy="2765429"/>
            </a:xfrm>
          </p:grpSpPr>
          <p:sp>
            <p:nvSpPr>
              <p:cNvPr id="84" name="Oval 83"/>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85" name="Oval 84"/>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86" name="Oval 85"/>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87" name="Oval 86"/>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88" name="Oval 87"/>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89" name="Straight Connector 88"/>
              <p:cNvCxnSpPr>
                <a:stCxn id="84" idx="6"/>
                <a:endCxn id="88"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90" name="Straight Connector 89"/>
              <p:cNvCxnSpPr>
                <a:stCxn id="86" idx="6"/>
                <a:endCxn id="87"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91" name="Straight Connector 90"/>
              <p:cNvCxnSpPr>
                <a:stCxn id="86" idx="7"/>
                <a:endCxn id="85"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92" name="Straight Connector 91"/>
              <p:cNvCxnSpPr>
                <a:stCxn id="87" idx="1"/>
                <a:endCxn id="95"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93" name="Straight Connector 92"/>
              <p:cNvCxnSpPr>
                <a:stCxn id="85" idx="1"/>
                <a:endCxn id="84"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94" name="Straight Connector 93"/>
              <p:cNvCxnSpPr>
                <a:stCxn id="85" idx="6"/>
                <a:endCxn id="95"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95" name="Oval 94"/>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96" name="Straight Connector 95"/>
              <p:cNvCxnSpPr>
                <a:stCxn id="88" idx="3"/>
                <a:endCxn id="95"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97" name="TextBox 96"/>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98" name="TextBox 97"/>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99" name="TextBox 98"/>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100" name="TextBox 99"/>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101" name="TextBox 100"/>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102" name="TextBox 101"/>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103" name="TextBox 102"/>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104" name="TextBox 103"/>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105" name="TextBox 104"/>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106" name="TextBox 105"/>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107" name="TextBox 106"/>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grpSp>
      <p:sp>
        <p:nvSpPr>
          <p:cNvPr id="2" name="TextBox 1"/>
          <p:cNvSpPr txBox="1"/>
          <p:nvPr/>
        </p:nvSpPr>
        <p:spPr>
          <a:xfrm>
            <a:off x="487883" y="3962400"/>
            <a:ext cx="3166251" cy="400110"/>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000" b="1" kern="0" dirty="0">
                <a:solidFill>
                  <a:schemeClr val="accent6"/>
                </a:solidFill>
                <a:latin typeface="+mn-lt"/>
                <a:cs typeface="+mn-cs"/>
              </a:rPr>
              <a:t>Not “budget-balanced”</a:t>
            </a:r>
            <a:endParaRPr lang="en-US" sz="2000" b="1" kern="0" dirty="0">
              <a:solidFill>
                <a:schemeClr val="accent6"/>
              </a:solidFill>
              <a:latin typeface="+mn-lt"/>
              <a:cs typeface="+mn-cs"/>
            </a:endParaRPr>
          </a:p>
        </p:txBody>
      </p:sp>
      <mc:AlternateContent xmlns:mc="http://schemas.openxmlformats.org/markup-compatibility/2006" xmlns:a14="http://schemas.microsoft.com/office/drawing/2010/main">
        <mc:Choice Requires="a14">
          <p:sp>
            <p:nvSpPr>
              <p:cNvPr id="16" name="TextBox 15"/>
              <p:cNvSpPr txBox="1"/>
              <p:nvPr/>
            </p:nvSpPr>
            <p:spPr>
              <a:xfrm>
                <a:off x="197761" y="4241884"/>
                <a:ext cx="3747244" cy="646331"/>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 xmlns:m="http://schemas.openxmlformats.org/officeDocument/2006/math">
                    <m:r>
                      <a:rPr lang="en-IN" b="1" i="1" kern="0" smtClean="0">
                        <a:latin typeface="Cambria Math" panose="02040503050406030204" pitchFamily="18" charset="0"/>
                        <a:cs typeface="+mn-cs"/>
                      </a:rPr>
                      <m:t>𝑾</m:t>
                    </m:r>
                    <m:d>
                      <m:dPr>
                        <m:ctrlPr>
                          <a:rPr lang="en-IN" b="1" i="1" kern="0" smtClean="0">
                            <a:latin typeface="Cambria Math" panose="02040503050406030204" pitchFamily="18" charset="0"/>
                            <a:cs typeface="+mn-cs"/>
                          </a:rPr>
                        </m:ctrlPr>
                      </m:dPr>
                      <m:e>
                        <m:sSup>
                          <m:sSupPr>
                            <m:ctrlPr>
                              <a:rPr lang="en-IN" b="1" i="1" kern="0" smtClean="0">
                                <a:latin typeface="Cambria Math" panose="02040503050406030204" pitchFamily="18" charset="0"/>
                                <a:cs typeface="+mn-cs"/>
                              </a:rPr>
                            </m:ctrlPr>
                          </m:sSupPr>
                          <m:e>
                            <m:r>
                              <a:rPr lang="en-IN" b="1" i="1" kern="0" smtClean="0">
                                <a:latin typeface="Cambria Math" panose="02040503050406030204" pitchFamily="18" charset="0"/>
                                <a:cs typeface="+mn-cs"/>
                              </a:rPr>
                              <m:t>𝒂</m:t>
                            </m:r>
                          </m:e>
                          <m:sup>
                            <m:r>
                              <a:rPr lang="en-IN" b="1" i="1" kern="0" smtClean="0">
                                <a:latin typeface="Cambria Math" panose="02040503050406030204" pitchFamily="18" charset="0"/>
                                <a:cs typeface="+mn-cs"/>
                              </a:rPr>
                              <m:t>∗</m:t>
                            </m:r>
                          </m:sup>
                        </m:sSup>
                      </m:e>
                    </m:d>
                    <m:r>
                      <a:rPr lang="en-IN" b="1" i="1" kern="0" smtClean="0">
                        <a:latin typeface="Cambria Math" panose="02040503050406030204" pitchFamily="18" charset="0"/>
                        <a:cs typeface="+mn-cs"/>
                      </a:rPr>
                      <m:t>=</m:t>
                    </m:r>
                    <m:r>
                      <a:rPr lang="en-IN" b="1" i="1" kern="0" smtClean="0">
                        <a:latin typeface="Cambria Math" panose="02040503050406030204" pitchFamily="18" charset="0"/>
                        <a:cs typeface="+mn-cs"/>
                      </a:rPr>
                      <m:t>𝟐𝟐</m:t>
                    </m:r>
                  </m:oMath>
                </a14:m>
                <a:r>
                  <a:rPr lang="en-US" b="1" kern="0" dirty="0">
                    <a:cs typeface="+mn-cs"/>
                  </a:rPr>
                  <a:t>, but only</a:t>
                </a:r>
                <a:br>
                  <a:rPr lang="en-US" b="1" kern="0" dirty="0">
                    <a:cs typeface="+mn-cs"/>
                  </a:rPr>
                </a:br>
                <a14:m>
                  <m:oMath xmlns:m="http://schemas.openxmlformats.org/officeDocument/2006/math">
                    <m:sSup>
                      <m:sSupPr>
                        <m:ctrlPr>
                          <a:rPr lang="en-IN" b="1" i="1" kern="0" smtClean="0">
                            <a:latin typeface="Cambria Math" panose="02040503050406030204" pitchFamily="18" charset="0"/>
                            <a:cs typeface="+mn-cs"/>
                          </a:rPr>
                        </m:ctrlPr>
                      </m:sSupPr>
                      <m:e>
                        <m:r>
                          <a:rPr lang="en-IN" b="1" i="1" kern="0" smtClean="0">
                            <a:latin typeface="Cambria Math" panose="02040503050406030204" pitchFamily="18" charset="0"/>
                            <a:cs typeface="+mn-cs"/>
                          </a:rPr>
                          <m:t>𝑾</m:t>
                        </m:r>
                      </m:e>
                      <m:sup>
                        <m:r>
                          <a:rPr lang="en-IN" b="1" i="1" kern="0" smtClean="0">
                            <a:latin typeface="Cambria Math" panose="02040503050406030204" pitchFamily="18" charset="0"/>
                            <a:cs typeface="+mn-cs"/>
                          </a:rPr>
                          <m:t>′</m:t>
                        </m:r>
                      </m:sup>
                    </m:sSup>
                    <m:d>
                      <m:dPr>
                        <m:ctrlPr>
                          <a:rPr lang="en-IN" b="1" i="1" kern="0" smtClean="0">
                            <a:latin typeface="Cambria Math" panose="02040503050406030204" pitchFamily="18" charset="0"/>
                            <a:cs typeface="+mn-cs"/>
                          </a:rPr>
                        </m:ctrlPr>
                      </m:dPr>
                      <m:e>
                        <m:sSup>
                          <m:sSupPr>
                            <m:ctrlPr>
                              <a:rPr lang="en-IN" b="1" i="1" kern="0" smtClean="0">
                                <a:latin typeface="Cambria Math" panose="02040503050406030204" pitchFamily="18" charset="0"/>
                                <a:cs typeface="+mn-cs"/>
                              </a:rPr>
                            </m:ctrlPr>
                          </m:sSupPr>
                          <m:e>
                            <m:r>
                              <a:rPr lang="en-IN" b="1" i="1" kern="0" smtClean="0">
                                <a:latin typeface="Cambria Math" panose="02040503050406030204" pitchFamily="18" charset="0"/>
                                <a:cs typeface="+mn-cs"/>
                              </a:rPr>
                              <m:t>𝒂</m:t>
                            </m:r>
                          </m:e>
                          <m:sup>
                            <m:r>
                              <a:rPr lang="en-IN" b="1" i="1" kern="0" smtClean="0">
                                <a:latin typeface="Cambria Math" panose="02040503050406030204" pitchFamily="18" charset="0"/>
                                <a:cs typeface="+mn-cs"/>
                              </a:rPr>
                              <m:t>∗</m:t>
                            </m:r>
                          </m:sup>
                        </m:sSup>
                      </m:e>
                    </m:d>
                    <m:r>
                      <a:rPr lang="en-IN" b="1" i="1" kern="0" smtClean="0">
                        <a:latin typeface="Cambria Math" panose="02040503050406030204" pitchFamily="18" charset="0"/>
                        <a:cs typeface="+mn-cs"/>
                      </a:rPr>
                      <m:t>=</m:t>
                    </m:r>
                    <m:r>
                      <a:rPr lang="en-IN" b="1" i="1" kern="0" smtClean="0">
                        <a:latin typeface="Cambria Math" panose="02040503050406030204" pitchFamily="18" charset="0"/>
                        <a:cs typeface="+mn-cs"/>
                      </a:rPr>
                      <m:t>𝟖</m:t>
                    </m:r>
                  </m:oMath>
                </a14:m>
                <a:r>
                  <a:rPr lang="en-US" b="1" kern="0" dirty="0">
                    <a:cs typeface="+mn-cs"/>
                  </a:rPr>
                  <a:t> would be recovered.</a:t>
                </a:r>
              </a:p>
            </p:txBody>
          </p:sp>
        </mc:Choice>
        <mc:Fallback xmlns="">
          <p:sp>
            <p:nvSpPr>
              <p:cNvPr id="16" name="TextBox 15"/>
              <p:cNvSpPr txBox="1">
                <a:spLocks noRot="1" noChangeAspect="1" noMove="1" noResize="1" noEditPoints="1" noAdjustHandles="1" noChangeArrowheads="1" noChangeShapeType="1" noTextEdit="1"/>
              </p:cNvSpPr>
              <p:nvPr/>
            </p:nvSpPr>
            <p:spPr>
              <a:xfrm>
                <a:off x="197761" y="4241884"/>
                <a:ext cx="3747244" cy="646331"/>
              </a:xfrm>
              <a:prstGeom prst="rect">
                <a:avLst/>
              </a:prstGeom>
              <a:blipFill rotWithShape="0">
                <a:blip r:embed="rId18"/>
                <a:stretch>
                  <a:fillRect t="-5660" r="-976" b="-14151"/>
                </a:stretch>
              </a:blipFill>
            </p:spPr>
            <p:txBody>
              <a:bodyPr/>
              <a:lstStyle/>
              <a:p>
                <a:r>
                  <a:rPr lang="en-US">
                    <a:noFill/>
                  </a:rPr>
                  <a:t> </a:t>
                </a:r>
              </a:p>
            </p:txBody>
          </p:sp>
        </mc:Fallback>
      </mc:AlternateContent>
    </p:spTree>
    <p:extLst>
      <p:ext uri="{BB962C8B-B14F-4D97-AF65-F5344CB8AC3E}">
        <p14:creationId xmlns:p14="http://schemas.microsoft.com/office/powerpoint/2010/main" val="3301425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4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5"/>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6"/>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1"/>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5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49"/>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p:bldP spid="3" grpId="1"/>
      <p:bldP spid="4" grpId="0"/>
      <p:bldP spid="4" grpId="1"/>
      <p:bldP spid="6" grpId="0" animBg="1"/>
      <p:bldP spid="6" grpId="1" animBg="1"/>
      <p:bldP spid="7" grpId="0" animBg="1"/>
      <p:bldP spid="7" grpId="1" animBg="1"/>
      <p:bldP spid="8" grpId="0"/>
      <p:bldP spid="9" grpId="0"/>
      <p:bldP spid="11" grpId="0" animBg="1"/>
      <p:bldP spid="12" grpId="0" animBg="1"/>
      <p:bldP spid="14" grpId="0"/>
      <p:bldP spid="15" grpId="0"/>
      <p:bldP spid="48" grpId="0"/>
      <p:bldP spid="48" grpId="1"/>
      <p:bldP spid="49" grpId="0"/>
      <p:bldP spid="49" grpId="1"/>
      <p:bldP spid="13" grpId="0"/>
      <p:bldP spid="13" grpId="1"/>
      <p:bldP spid="50" grpId="0"/>
      <p:bldP spid="50" grpId="1"/>
      <p:bldP spid="51" grpId="0"/>
      <p:bldP spid="51" grpId="1"/>
      <p:bldP spid="52" grpId="0"/>
      <p:bldP spid="53" grpId="0"/>
      <p:bldP spid="56" grpId="0"/>
      <p:bldP spid="2"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7" name="Rectangle 16"/>
              <p:cNvSpPr/>
              <p:nvPr/>
            </p:nvSpPr>
            <p:spPr>
              <a:xfrm>
                <a:off x="1629508" y="2426594"/>
                <a:ext cx="6774868" cy="577850"/>
              </a:xfrm>
              <a:prstGeom prst="rect">
                <a:avLst/>
              </a:prstGeom>
            </p:spPr>
            <p:txBody>
              <a:bodyPr wrap="none">
                <a:spAutoFit/>
              </a:bodyPr>
              <a:lstStyle/>
              <a:p>
                <a:pPr lvl="0" eaLnBrk="0" hangingPunct="0">
                  <a:spcBef>
                    <a:spcPct val="20000"/>
                  </a:spcBef>
                </a:pPr>
                <a14:m>
                  <m:oMathPara xmlns:m="http://schemas.openxmlformats.org/officeDocument/2006/math">
                    <m:oMathParaPr>
                      <m:jc m:val="centerGroup"/>
                    </m:oMathParaPr>
                    <m:oMath xmlns:m="http://schemas.openxmlformats.org/officeDocument/2006/math">
                      <m:r>
                        <a:rPr lang="en-US" sz="2800" b="1" i="1" kern="0" smtClean="0">
                          <a:solidFill>
                            <a:prstClr val="white"/>
                          </a:solidFill>
                          <a:latin typeface="Cambria Math"/>
                        </a:rPr>
                        <m:t>𝑮</m:t>
                      </m:r>
                      <m:r>
                        <a:rPr lang="en-US" sz="2800" b="1" i="1" kern="0" smtClean="0">
                          <a:solidFill>
                            <a:prstClr val="white"/>
                          </a:solidFill>
                          <a:latin typeface="Cambria Math"/>
                        </a:rPr>
                        <m:t>=( </m:t>
                      </m:r>
                      <m:r>
                        <a:rPr lang="en-US" sz="2800" b="1" i="1" kern="0" smtClean="0">
                          <a:solidFill>
                            <a:schemeClr val="tx1"/>
                          </a:solidFill>
                          <a:latin typeface="Cambria Math"/>
                        </a:rPr>
                        <m:t>𝑵</m:t>
                      </m:r>
                      <m:r>
                        <a:rPr lang="en-US" sz="2800" b="1" i="1" kern="0" smtClean="0">
                          <a:solidFill>
                            <a:prstClr val="white"/>
                          </a:solidFill>
                          <a:latin typeface="Cambria Math"/>
                        </a:rPr>
                        <m:t>, </m:t>
                      </m:r>
                      <m:r>
                        <a:rPr lang="en-US" sz="2800" b="1" i="1" kern="0" smtClean="0">
                          <a:solidFill>
                            <a:prstClr val="white"/>
                          </a:solidFill>
                          <a:latin typeface="Cambria Math"/>
                        </a:rPr>
                        <m:t>𝑹</m:t>
                      </m:r>
                      <m:r>
                        <a:rPr lang="en-US" sz="2800" b="1" i="1" kern="0" smtClea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prstClr val="white"/>
                                      </a:solidFill>
                                      <a:latin typeface="Cambria Math" panose="02040503050406030204" pitchFamily="18" charset="0"/>
                                      <a:ea typeface="Cambria Math"/>
                                    </a:rPr>
                                  </m:ctrlPr>
                                </m:sSubPr>
                                <m:e>
                                  <m:r>
                                    <a:rPr lang="en-US" sz="2800" b="1" i="1" kern="0">
                                      <a:solidFill>
                                        <a:prstClr val="white"/>
                                      </a:solidFill>
                                      <a:latin typeface="Cambria Math"/>
                                      <a:ea typeface="Cambria Math"/>
                                    </a:rPr>
                                    <m:t>𝓐</m:t>
                                  </m:r>
                                </m:e>
                                <m:sub>
                                  <m:r>
                                    <a:rPr lang="en-US" sz="2800" b="1" i="1" kern="0" smtClean="0">
                                      <a:solidFill>
                                        <a:prstClr val="white"/>
                                      </a:solidFill>
                                      <a:latin typeface="Cambria Math"/>
                                      <a:ea typeface="Cambria Math"/>
                                    </a:rPr>
                                    <m:t>𝒊</m:t>
                                  </m:r>
                                </m:sub>
                              </m:sSub>
                            </m:e>
                          </m:d>
                        </m:e>
                        <m:sub>
                          <m:r>
                            <a:rPr lang="en-US" sz="2800" b="1" i="1" kern="0">
                              <a:solidFill>
                                <a:prstClr val="white"/>
                              </a:solidFill>
                              <a:latin typeface="Cambria Math"/>
                            </a:rPr>
                            <m:t>𝒊</m:t>
                          </m:r>
                          <m:r>
                            <a:rPr lang="en-US" sz="2800" b="1" i="1" kern="0">
                              <a:solidFill>
                                <a:prstClr val="white"/>
                              </a:solidFill>
                              <a:latin typeface="Cambria Math"/>
                            </a:rPr>
                            <m:t>∈</m:t>
                          </m:r>
                          <m:r>
                            <a:rPr lang="en-US" sz="2800" b="1" i="1" kern="0">
                              <a:solidFill>
                                <a:prstClr val="white"/>
                              </a:solidFill>
                              <a:latin typeface="Cambria Math"/>
                            </a:rPr>
                            <m:t>𝑵</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schemeClr val="accent1"/>
                                      </a:solidFill>
                                      <a:latin typeface="Cambria Math" panose="02040503050406030204" pitchFamily="18" charset="0"/>
                                    </a:rPr>
                                  </m:ctrlPr>
                                </m:sSubPr>
                                <m:e>
                                  <m:r>
                                    <a:rPr lang="en-US" sz="2800" b="1" i="1" kern="0" smtClean="0">
                                      <a:solidFill>
                                        <a:schemeClr val="accent1"/>
                                      </a:solidFill>
                                      <a:latin typeface="Cambria Math"/>
                                    </a:rPr>
                                    <m:t>𝑾</m:t>
                                  </m:r>
                                </m:e>
                                <m:sub>
                                  <m:r>
                                    <a:rPr lang="en-US" sz="2800" b="1" i="1" kern="0">
                                      <a:solidFill>
                                        <a:schemeClr val="accent1"/>
                                      </a:solidFill>
                                      <a:latin typeface="Cambria Math"/>
                                    </a:rPr>
                                    <m:t>𝒓</m:t>
                                  </m:r>
                                </m:sub>
                              </m:sSub>
                            </m:e>
                          </m:d>
                        </m:e>
                        <m:sub>
                          <m:r>
                            <a:rPr lang="en-US" sz="2800" b="1" i="1" kern="0">
                              <a:solidFill>
                                <a:prstClr val="white"/>
                              </a:solidFill>
                              <a:latin typeface="Cambria Math"/>
                            </a:rPr>
                            <m:t>𝒓</m:t>
                          </m:r>
                          <m:r>
                            <a:rPr lang="en-US" sz="2800" b="1" i="1" kern="0">
                              <a:solidFill>
                                <a:prstClr val="white"/>
                              </a:solidFill>
                              <a:latin typeface="Cambria Math"/>
                            </a:rPr>
                            <m:t>∈</m:t>
                          </m:r>
                          <m:r>
                            <a:rPr lang="en-US" sz="2800" b="1" i="1" kern="0">
                              <a:solidFill>
                                <a:prstClr val="white"/>
                              </a:solidFill>
                              <a:latin typeface="Cambria Math"/>
                            </a:rPr>
                            <m:t>𝑹</m:t>
                          </m:r>
                        </m:sub>
                      </m:sSub>
                      <m:r>
                        <a:rPr lang="en-US" sz="2800" b="1" i="1" kern="0">
                          <a:solidFill>
                            <a:prstClr val="white"/>
                          </a:solidFill>
                          <a:latin typeface="Cambria Math"/>
                        </a:rPr>
                        <m:t>,</m:t>
                      </m:r>
                      <m:sSub>
                        <m:sSubPr>
                          <m:ctrlPr>
                            <a:rPr lang="en-US" sz="2800" b="1" i="1" kern="0">
                              <a:solidFill>
                                <a:prstClr val="white"/>
                              </a:solidFill>
                              <a:latin typeface="Cambria Math" panose="02040503050406030204" pitchFamily="18" charset="0"/>
                            </a:rPr>
                          </m:ctrlPr>
                        </m:sSubPr>
                        <m:e>
                          <m:d>
                            <m:dPr>
                              <m:begChr m:val="{"/>
                              <m:endChr m:val="}"/>
                              <m:ctrlPr>
                                <a:rPr lang="en-US" sz="2800" b="1" i="1" kern="0">
                                  <a:solidFill>
                                    <a:prstClr val="white"/>
                                  </a:solidFill>
                                  <a:latin typeface="Cambria Math" panose="02040503050406030204" pitchFamily="18" charset="0"/>
                                </a:rPr>
                              </m:ctrlPr>
                            </m:dPr>
                            <m:e>
                              <m:sSup>
                                <m:sSupPr>
                                  <m:ctrlPr>
                                    <a:rPr lang="en-US" sz="2800" b="1" i="1" kern="0" smtClean="0">
                                      <a:solidFill>
                                        <a:schemeClr val="accent2">
                                          <a:lumMod val="60000"/>
                                          <a:lumOff val="40000"/>
                                        </a:schemeClr>
                                      </a:solidFill>
                                      <a:latin typeface="Cambria Math" panose="02040503050406030204" pitchFamily="18" charset="0"/>
                                    </a:rPr>
                                  </m:ctrlPr>
                                </m:sSupPr>
                                <m:e>
                                  <m:r>
                                    <a:rPr lang="en-US" sz="2800" b="1" i="1" kern="0" smtClean="0">
                                      <a:solidFill>
                                        <a:schemeClr val="accent2"/>
                                      </a:solidFill>
                                      <a:latin typeface="Cambria Math"/>
                                    </a:rPr>
                                    <m:t>𝒇</m:t>
                                  </m:r>
                                </m:e>
                                <m:sup>
                                  <m:r>
                                    <a:rPr lang="en-US" sz="2800" b="1" i="1" kern="0" smtClean="0">
                                      <a:solidFill>
                                        <a:schemeClr val="accent1"/>
                                      </a:solidFill>
                                      <a:latin typeface="Cambria Math"/>
                                    </a:rPr>
                                    <m:t>𝑾</m:t>
                                  </m:r>
                                </m:sup>
                              </m:sSup>
                            </m:e>
                          </m:d>
                        </m:e>
                        <m:sub>
                          <m:r>
                            <a:rPr lang="en-US" sz="2800" b="1" i="1" kern="0" smtClean="0">
                              <a:solidFill>
                                <a:schemeClr val="accent1"/>
                              </a:solidFill>
                              <a:latin typeface="Cambria Math"/>
                            </a:rPr>
                            <m:t>𝑾</m:t>
                          </m:r>
                          <m:r>
                            <a:rPr lang="en-US" sz="2800" b="1" i="1" kern="0">
                              <a:solidFill>
                                <a:prstClr val="white"/>
                              </a:solidFill>
                              <a:latin typeface="Cambria Math"/>
                            </a:rPr>
                            <m:t>∈</m:t>
                          </m:r>
                          <m:d>
                            <m:dPr>
                              <m:begChr m:val="{"/>
                              <m:endChr m:val="}"/>
                              <m:ctrlPr>
                                <a:rPr lang="en-US" sz="2800" b="1" i="1" kern="0">
                                  <a:solidFill>
                                    <a:prstClr val="white"/>
                                  </a:solidFill>
                                  <a:latin typeface="Cambria Math" panose="02040503050406030204" pitchFamily="18" charset="0"/>
                                </a:rPr>
                              </m:ctrlPr>
                            </m:dPr>
                            <m:e>
                              <m:sSub>
                                <m:sSubPr>
                                  <m:ctrlPr>
                                    <a:rPr lang="en-US" sz="2800" b="1" i="1" kern="0" smtClean="0">
                                      <a:solidFill>
                                        <a:schemeClr val="accent1"/>
                                      </a:solidFill>
                                      <a:latin typeface="Cambria Math" panose="02040503050406030204" pitchFamily="18" charset="0"/>
                                    </a:rPr>
                                  </m:ctrlPr>
                                </m:sSubPr>
                                <m:e>
                                  <m:r>
                                    <a:rPr lang="en-US" sz="2800" b="1" i="1" kern="0">
                                      <a:solidFill>
                                        <a:schemeClr val="accent1"/>
                                      </a:solidFill>
                                      <a:latin typeface="Cambria Math"/>
                                    </a:rPr>
                                    <m:t>𝑾</m:t>
                                  </m:r>
                                </m:e>
                                <m:sub>
                                  <m:r>
                                    <a:rPr lang="en-US" sz="2800" b="1" i="1" kern="0">
                                      <a:solidFill>
                                        <a:schemeClr val="accent1"/>
                                      </a:solidFill>
                                      <a:latin typeface="Cambria Math"/>
                                    </a:rPr>
                                    <m:t>𝒓</m:t>
                                  </m:r>
                                </m:sub>
                              </m:sSub>
                            </m:e>
                          </m:d>
                        </m:sub>
                      </m:sSub>
                      <m:r>
                        <a:rPr lang="en-US" sz="2800" b="1" i="1" kern="0" smtClean="0">
                          <a:solidFill>
                            <a:prstClr val="white"/>
                          </a:solidFill>
                          <a:latin typeface="Cambria Math"/>
                        </a:rPr>
                        <m:t> </m:t>
                      </m:r>
                      <m:r>
                        <a:rPr lang="en-US" sz="2800" b="1" i="1" kern="0">
                          <a:solidFill>
                            <a:prstClr val="white"/>
                          </a:solidFill>
                          <a:latin typeface="Cambria Math"/>
                        </a:rPr>
                        <m:t>)</m:t>
                      </m:r>
                    </m:oMath>
                  </m:oMathPara>
                </a14:m>
                <a:endParaRPr lang="en-US" sz="2800" b="1" kern="0" dirty="0">
                  <a:solidFill>
                    <a:prstClr val="white"/>
                  </a:solidFill>
                  <a:latin typeface="Century Gothic"/>
                </a:endParaRPr>
              </a:p>
            </p:txBody>
          </p:sp>
        </mc:Choice>
        <mc:Fallback xmlns="">
          <p:sp>
            <p:nvSpPr>
              <p:cNvPr id="17" name="Rectangle 16"/>
              <p:cNvSpPr>
                <a:spLocks noRot="1" noChangeAspect="1" noMove="1" noResize="1" noEditPoints="1" noAdjustHandles="1" noChangeArrowheads="1" noChangeShapeType="1" noTextEdit="1"/>
              </p:cNvSpPr>
              <p:nvPr/>
            </p:nvSpPr>
            <p:spPr>
              <a:xfrm>
                <a:off x="1629508" y="2426594"/>
                <a:ext cx="6774868" cy="577850"/>
              </a:xfrm>
              <a:prstGeom prst="rect">
                <a:avLst/>
              </a:prstGeom>
              <a:blipFill rotWithShape="0">
                <a:blip r:embed="rId3"/>
                <a:stretch>
                  <a:fillRect/>
                </a:stretch>
              </a:blipFill>
            </p:spPr>
            <p:txBody>
              <a:bodyPr/>
              <a:lstStyle/>
              <a:p>
                <a:r>
                  <a:rPr lang="en-US">
                    <a:noFill/>
                  </a:rPr>
                  <a:t> </a:t>
                </a:r>
              </a:p>
            </p:txBody>
          </p:sp>
        </mc:Fallback>
      </mc:AlternateContent>
      <p:sp>
        <p:nvSpPr>
          <p:cNvPr id="26" name="Title 1"/>
          <p:cNvSpPr txBox="1">
            <a:spLocks/>
          </p:cNvSpPr>
          <p:nvPr/>
        </p:nvSpPr>
        <p:spPr bwMode="auto">
          <a:xfrm>
            <a:off x="457200" y="205249"/>
            <a:ext cx="4003875"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pPr algn="l"/>
            <a:r>
              <a:rPr lang="en-US" b="1" dirty="0"/>
              <a:t>“all games”</a:t>
            </a:r>
          </a:p>
        </p:txBody>
      </p:sp>
      <p:sp>
        <p:nvSpPr>
          <p:cNvPr id="7" name="Left Brace 6"/>
          <p:cNvSpPr/>
          <p:nvPr/>
        </p:nvSpPr>
        <p:spPr bwMode="auto">
          <a:xfrm rot="5400000">
            <a:off x="5331364" y="1621964"/>
            <a:ext cx="292488" cy="1295400"/>
          </a:xfrm>
          <a:prstGeom prst="leftBrace">
            <a:avLst>
              <a:gd name="adj1" fmla="val 26162"/>
              <a:gd name="adj2" fmla="val 50000"/>
            </a:avLst>
          </a:prstGeom>
          <a:noFill/>
          <a:ln w="28575" cap="flat" cmpd="sng" algn="ctr">
            <a:solidFill>
              <a:schemeClr val="tx2"/>
            </a:solidFill>
            <a:prstDash val="solid"/>
            <a:round/>
            <a:headEnd type="none" w="med" len="med"/>
            <a:tailEnd type="none" w="med" len="med"/>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8" name="Rectangle 7"/>
              <p:cNvSpPr/>
              <p:nvPr/>
            </p:nvSpPr>
            <p:spPr>
              <a:xfrm>
                <a:off x="4707305" y="1595735"/>
                <a:ext cx="1540605" cy="46166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b="1" i="1" kern="0">
                              <a:solidFill>
                                <a:schemeClr val="accent1"/>
                              </a:solidFill>
                              <a:latin typeface="Cambria Math" panose="02040503050406030204" pitchFamily="18" charset="0"/>
                            </a:rPr>
                          </m:ctrlPr>
                        </m:sSubPr>
                        <m:e>
                          <m:r>
                            <a:rPr lang="en-US" sz="2400" b="1" i="1" kern="0">
                              <a:solidFill>
                                <a:schemeClr val="accent1"/>
                              </a:solidFill>
                              <a:latin typeface="Cambria Math"/>
                            </a:rPr>
                            <m:t>𝑾</m:t>
                          </m:r>
                        </m:e>
                        <m:sub>
                          <m:r>
                            <a:rPr lang="en-US" sz="2400" b="1" i="1" kern="0">
                              <a:solidFill>
                                <a:schemeClr val="accent1"/>
                              </a:solidFill>
                              <a:latin typeface="Cambria Math"/>
                            </a:rPr>
                            <m:t>𝒓</m:t>
                          </m:r>
                        </m:sub>
                      </m:sSub>
                      <m:r>
                        <a:rPr lang="en-US" sz="2400" b="1" i="1" kern="0" smtClean="0">
                          <a:solidFill>
                            <a:schemeClr val="tx1"/>
                          </a:solidFill>
                          <a:latin typeface="Cambria Math" panose="02040503050406030204" pitchFamily="18" charset="0"/>
                        </a:rPr>
                        <m:t>∈</m:t>
                      </m:r>
                      <m:r>
                        <a:rPr lang="en-US" sz="2400" b="1" i="1" kern="0">
                          <a:solidFill>
                            <a:schemeClr val="accent1"/>
                          </a:solidFill>
                          <a:latin typeface="Cambria Math"/>
                          <a:ea typeface="Cambria Math"/>
                        </a:rPr>
                        <m:t>𝕎</m:t>
                      </m:r>
                    </m:oMath>
                  </m:oMathPara>
                </a14:m>
                <a:endParaRPr lang="en-US" sz="2400" dirty="0"/>
              </a:p>
            </p:txBody>
          </p:sp>
        </mc:Choice>
        <mc:Fallback xmlns="">
          <p:sp>
            <p:nvSpPr>
              <p:cNvPr id="8" name="Rectangle 7"/>
              <p:cNvSpPr>
                <a:spLocks noRot="1" noChangeAspect="1" noMove="1" noResize="1" noEditPoints="1" noAdjustHandles="1" noChangeArrowheads="1" noChangeShapeType="1" noTextEdit="1"/>
              </p:cNvSpPr>
              <p:nvPr/>
            </p:nvSpPr>
            <p:spPr>
              <a:xfrm>
                <a:off x="4707305" y="1595735"/>
                <a:ext cx="1540605" cy="461665"/>
              </a:xfrm>
              <a:prstGeom prst="rect">
                <a:avLst/>
              </a:prstGeom>
              <a:blipFill rotWithShape="0">
                <a:blip r:embed="rId4"/>
                <a:stretch>
                  <a:fillRect/>
                </a:stretch>
              </a:blipFill>
            </p:spPr>
            <p:txBody>
              <a:bodyPr/>
              <a:lstStyle/>
              <a:p>
                <a:r>
                  <a:rPr lang="en-US">
                    <a:noFill/>
                  </a:rPr>
                  <a:t> </a:t>
                </a:r>
              </a:p>
            </p:txBody>
          </p:sp>
        </mc:Fallback>
      </mc:AlternateContent>
      <p:sp>
        <p:nvSpPr>
          <p:cNvPr id="27" name="Left Brace 26"/>
          <p:cNvSpPr/>
          <p:nvPr/>
        </p:nvSpPr>
        <p:spPr bwMode="auto">
          <a:xfrm rot="5400000">
            <a:off x="6992865" y="1454665"/>
            <a:ext cx="292488" cy="1629997"/>
          </a:xfrm>
          <a:prstGeom prst="leftBrace">
            <a:avLst>
              <a:gd name="adj1" fmla="val 26162"/>
              <a:gd name="adj2" fmla="val 50000"/>
            </a:avLst>
          </a:prstGeom>
          <a:noFill/>
          <a:ln w="28575" cap="flat" cmpd="sng" algn="ctr">
            <a:solidFill>
              <a:schemeClr val="tx2"/>
            </a:solidFill>
            <a:prstDash val="solid"/>
            <a:round/>
            <a:headEnd type="none" w="med" len="med"/>
            <a:tailEnd type="none" w="med" len="med"/>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28" name="Rectangle 27"/>
              <p:cNvSpPr/>
              <p:nvPr/>
            </p:nvSpPr>
            <p:spPr>
              <a:xfrm>
                <a:off x="6254262" y="1589195"/>
                <a:ext cx="1752600" cy="4682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US" sz="2400" b="1" i="1" kern="0">
                              <a:solidFill>
                                <a:schemeClr val="accent2">
                                  <a:lumMod val="60000"/>
                                  <a:lumOff val="40000"/>
                                </a:schemeClr>
                              </a:solidFill>
                              <a:latin typeface="Cambria Math" panose="02040503050406030204" pitchFamily="18" charset="0"/>
                            </a:rPr>
                          </m:ctrlPr>
                        </m:sSupPr>
                        <m:e>
                          <m:r>
                            <a:rPr lang="en-US" sz="2400" b="1" i="1" kern="0">
                              <a:solidFill>
                                <a:schemeClr val="accent2"/>
                              </a:solidFill>
                              <a:latin typeface="Cambria Math"/>
                            </a:rPr>
                            <m:t>𝒇</m:t>
                          </m:r>
                        </m:e>
                        <m:sup>
                          <m:r>
                            <a:rPr lang="en-US" sz="2400" b="1" i="1" kern="0">
                              <a:solidFill>
                                <a:schemeClr val="accent1"/>
                              </a:solidFill>
                              <a:latin typeface="Cambria Math"/>
                            </a:rPr>
                            <m:t>𝑾</m:t>
                          </m:r>
                        </m:sup>
                      </m:sSup>
                      <m:r>
                        <a:rPr lang="en-US" sz="2400" b="1" i="1" kern="0" smtClean="0">
                          <a:solidFill>
                            <a:schemeClr val="tx1"/>
                          </a:solidFill>
                          <a:latin typeface="Cambria Math" panose="02040503050406030204" pitchFamily="18" charset="0"/>
                        </a:rPr>
                        <m:t>∈</m:t>
                      </m:r>
                      <m:sSup>
                        <m:sSupPr>
                          <m:ctrlPr>
                            <a:rPr lang="en-US" sz="2400" b="1" i="1" kern="0">
                              <a:latin typeface="Cambria Math" panose="02040503050406030204" pitchFamily="18" charset="0"/>
                              <a:ea typeface="Cambria Math"/>
                            </a:rPr>
                          </m:ctrlPr>
                        </m:sSupPr>
                        <m:e>
                          <m:r>
                            <a:rPr lang="en-US" sz="2400" b="1" i="1" kern="0">
                              <a:solidFill>
                                <a:schemeClr val="accent2"/>
                              </a:solidFill>
                              <a:latin typeface="Cambria Math"/>
                              <a:ea typeface="Cambria Math"/>
                            </a:rPr>
                            <m:t>𝒇</m:t>
                          </m:r>
                        </m:e>
                        <m:sup>
                          <m:r>
                            <a:rPr lang="en-US" sz="2400" b="1" i="1" kern="0">
                              <a:solidFill>
                                <a:schemeClr val="accent1"/>
                              </a:solidFill>
                              <a:latin typeface="Cambria Math"/>
                              <a:ea typeface="Cambria Math"/>
                            </a:rPr>
                            <m:t>𝕎</m:t>
                          </m:r>
                        </m:sup>
                      </m:sSup>
                    </m:oMath>
                  </m:oMathPara>
                </a14:m>
                <a:endParaRPr lang="en-US" sz="2400" dirty="0"/>
              </a:p>
            </p:txBody>
          </p:sp>
        </mc:Choice>
        <mc:Fallback xmlns="">
          <p:sp>
            <p:nvSpPr>
              <p:cNvPr id="28" name="Rectangle 27"/>
              <p:cNvSpPr>
                <a:spLocks noRot="1" noChangeAspect="1" noMove="1" noResize="1" noEditPoints="1" noAdjustHandles="1" noChangeArrowheads="1" noChangeShapeType="1" noTextEdit="1"/>
              </p:cNvSpPr>
              <p:nvPr/>
            </p:nvSpPr>
            <p:spPr>
              <a:xfrm>
                <a:off x="6254262" y="1589195"/>
                <a:ext cx="1752600" cy="468205"/>
              </a:xfrm>
              <a:prstGeom prst="rect">
                <a:avLst/>
              </a:prstGeom>
              <a:blipFill rotWithShape="0">
                <a:blip r:embed="rId5"/>
                <a:stretch>
                  <a:fillRect/>
                </a:stretch>
              </a:blipFill>
            </p:spPr>
            <p:txBody>
              <a:bodyPr/>
              <a:lstStyle/>
              <a:p>
                <a:r>
                  <a:rPr lang="en-US">
                    <a:noFill/>
                  </a:rPr>
                  <a:t> </a:t>
                </a:r>
              </a:p>
            </p:txBody>
          </p:sp>
        </mc:Fallback>
      </mc:AlternateContent>
      <p:sp>
        <p:nvSpPr>
          <p:cNvPr id="29" name="Rectangle 28"/>
          <p:cNvSpPr/>
          <p:nvPr/>
        </p:nvSpPr>
        <p:spPr bwMode="auto">
          <a:xfrm>
            <a:off x="3100755" y="2489119"/>
            <a:ext cx="1717430" cy="470958"/>
          </a:xfrm>
          <a:prstGeom prst="rect">
            <a:avLst/>
          </a:prstGeom>
          <a:solidFill>
            <a:schemeClr val="bg1">
              <a:alpha val="50000"/>
            </a:schemeClr>
          </a:solidFill>
          <a:ln w="15875" cap="flat" cmpd="sng" algn="ctr">
            <a:noFill/>
            <a:prstDash val="solid"/>
            <a:round/>
            <a:headEnd type="none" w="med" len="med"/>
            <a:tailEnd type="arrow" w="lg" len="lg"/>
          </a:ln>
          <a:effectLst/>
        </p:spPr>
        <p:txBody>
          <a:bodyPr rtlCol="0" anchor="ctr"/>
          <a:lstStyle/>
          <a:p>
            <a:pPr algn="ctr"/>
            <a:endParaRPr lang="en-US"/>
          </a:p>
        </p:txBody>
      </p:sp>
      <p:sp>
        <p:nvSpPr>
          <p:cNvPr id="30" name="Rectangle 29"/>
          <p:cNvSpPr/>
          <p:nvPr/>
        </p:nvSpPr>
        <p:spPr bwMode="auto">
          <a:xfrm>
            <a:off x="4829909" y="2489119"/>
            <a:ext cx="1382832" cy="470958"/>
          </a:xfrm>
          <a:prstGeom prst="rect">
            <a:avLst/>
          </a:prstGeom>
          <a:solidFill>
            <a:schemeClr val="bg1">
              <a:alpha val="25000"/>
            </a:schemeClr>
          </a:solidFill>
          <a:ln w="15875" cap="flat" cmpd="sng" algn="ctr">
            <a:noFill/>
            <a:prstDash val="solid"/>
            <a:round/>
            <a:headEnd type="none" w="med" len="med"/>
            <a:tailEnd type="arrow" w="lg" len="lg"/>
          </a:ln>
          <a:effectLst/>
        </p:spPr>
        <p:txBody>
          <a:bodyPr rtlCol="0" anchor="ctr"/>
          <a:lstStyle/>
          <a:p>
            <a:pPr algn="ctr"/>
            <a:endParaRPr lang="en-US"/>
          </a:p>
        </p:txBody>
      </p:sp>
      <p:sp>
        <p:nvSpPr>
          <p:cNvPr id="31" name="Double Brace 30"/>
          <p:cNvSpPr/>
          <p:nvPr/>
        </p:nvSpPr>
        <p:spPr bwMode="auto">
          <a:xfrm>
            <a:off x="1553308" y="2415908"/>
            <a:ext cx="6934200" cy="588536"/>
          </a:xfrm>
          <a:prstGeom prst="bracePair">
            <a:avLst/>
          </a:prstGeom>
          <a:noFill/>
          <a:ln w="28575" cap="flat" cmpd="sng" algn="ctr">
            <a:solidFill>
              <a:schemeClr val="tx1"/>
            </a:solidFill>
            <a:prstDash val="solid"/>
            <a:round/>
            <a:headEnd type="none" w="med" len="med"/>
            <a:tailEnd type="none" w="med" len="med"/>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48" name="TextBox 47"/>
              <p:cNvSpPr txBox="1"/>
              <p:nvPr/>
            </p:nvSpPr>
            <p:spPr>
              <a:xfrm>
                <a:off x="511179" y="762000"/>
                <a:ext cx="2232021" cy="578685"/>
              </a:xfrm>
              <a:prstGeom prst="rect">
                <a:avLst/>
              </a:prstGeom>
            </p:spPr>
            <p:txBody>
              <a:bodyPr wrap="none" rtlCol="0">
                <a:spAutoFit/>
              </a:bodyPr>
              <a:lstStyle/>
              <a:p>
                <a:pP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US" sz="2800" b="1" i="1" kern="0" smtClean="0">
                          <a:solidFill>
                            <a:schemeClr val="tx1"/>
                          </a:solidFill>
                          <a:latin typeface="Cambria Math"/>
                          <a:ea typeface="Cambria Math"/>
                        </a:rPr>
                        <m:t>𝓖</m:t>
                      </m:r>
                      <m:d>
                        <m:dPr>
                          <m:ctrlPr>
                            <a:rPr lang="en-US" sz="2800" b="1" i="1" kern="0" smtClean="0">
                              <a:solidFill>
                                <a:schemeClr val="tx1"/>
                              </a:solidFill>
                              <a:latin typeface="Cambria Math" panose="02040503050406030204" pitchFamily="18" charset="0"/>
                              <a:ea typeface="Cambria Math"/>
                            </a:rPr>
                          </m:ctrlPr>
                        </m:dPr>
                        <m:e>
                          <m:r>
                            <a:rPr lang="en-US" sz="2800" b="1" i="1" kern="0">
                              <a:solidFill>
                                <a:schemeClr val="tx1"/>
                              </a:solidFill>
                              <a:latin typeface="Cambria Math"/>
                              <a:ea typeface="Cambria Math"/>
                            </a:rPr>
                            <m:t>𝑵</m:t>
                          </m:r>
                          <m:r>
                            <a:rPr lang="en-US" sz="2800" b="1" i="1" kern="0">
                              <a:solidFill>
                                <a:schemeClr val="tx1"/>
                              </a:solidFill>
                              <a:latin typeface="Cambria Math"/>
                              <a:ea typeface="Cambria Math"/>
                            </a:rPr>
                            <m:t>,</m:t>
                          </m:r>
                          <m:r>
                            <a:rPr lang="en-US" sz="2800" b="1" i="1" kern="0" smtClean="0">
                              <a:solidFill>
                                <a:schemeClr val="accent1"/>
                              </a:solidFill>
                              <a:latin typeface="Cambria Math"/>
                              <a:ea typeface="Cambria Math"/>
                            </a:rPr>
                            <m:t>𝕎</m:t>
                          </m:r>
                          <m:r>
                            <a:rPr lang="en-US" sz="2800" b="1" i="1" kern="0" smtClean="0">
                              <a:solidFill>
                                <a:schemeClr val="tx1"/>
                              </a:solidFill>
                              <a:latin typeface="Cambria Math"/>
                              <a:ea typeface="Cambria Math"/>
                            </a:rPr>
                            <m:t>,</m:t>
                          </m:r>
                          <m:sSup>
                            <m:sSupPr>
                              <m:ctrlPr>
                                <a:rPr lang="en-US" sz="2800" b="1" i="1" kern="0" smtClean="0">
                                  <a:solidFill>
                                    <a:schemeClr val="tx1"/>
                                  </a:solidFill>
                                  <a:latin typeface="Cambria Math" panose="02040503050406030204" pitchFamily="18" charset="0"/>
                                  <a:ea typeface="Cambria Math"/>
                                </a:rPr>
                              </m:ctrlPr>
                            </m:sSupPr>
                            <m:e>
                              <m:r>
                                <a:rPr lang="en-US" sz="2800" b="1" i="1" kern="0" smtClean="0">
                                  <a:solidFill>
                                    <a:schemeClr val="accent2"/>
                                  </a:solidFill>
                                  <a:latin typeface="Cambria Math"/>
                                  <a:ea typeface="Cambria Math"/>
                                </a:rPr>
                                <m:t>𝒇</m:t>
                              </m:r>
                            </m:e>
                            <m:sup>
                              <m:r>
                                <a:rPr lang="en-US" sz="2800" b="1" i="1" kern="0" smtClean="0">
                                  <a:solidFill>
                                    <a:schemeClr val="accent1"/>
                                  </a:solidFill>
                                  <a:latin typeface="Cambria Math"/>
                                  <a:ea typeface="Cambria Math"/>
                                </a:rPr>
                                <m:t>𝕎</m:t>
                              </m:r>
                            </m:sup>
                          </m:sSup>
                        </m:e>
                      </m:d>
                    </m:oMath>
                  </m:oMathPara>
                </a14:m>
                <a:endParaRPr lang="en-US" sz="2800" b="1" kern="0" dirty="0">
                  <a:solidFill>
                    <a:schemeClr val="accent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511179" y="762000"/>
                <a:ext cx="2232021" cy="578685"/>
              </a:xfrm>
              <a:prstGeom prst="rect">
                <a:avLst/>
              </a:prstGeom>
              <a:blipFill rotWithShape="0">
                <a:blip r:embed="rId6"/>
                <a:stretch>
                  <a:fillRect/>
                </a:stretch>
              </a:blipFill>
            </p:spPr>
            <p:txBody>
              <a:bodyPr/>
              <a:lstStyle/>
              <a:p>
                <a:r>
                  <a:rPr lang="en-US">
                    <a:noFill/>
                  </a:rPr>
                  <a:t> </a:t>
                </a:r>
              </a:p>
            </p:txBody>
          </p:sp>
        </mc:Fallback>
      </mc:AlternateContent>
      <p:cxnSp>
        <p:nvCxnSpPr>
          <p:cNvPr id="49" name="Straight Arrow Connector 48"/>
          <p:cNvCxnSpPr/>
          <p:nvPr/>
        </p:nvCxnSpPr>
        <p:spPr bwMode="auto">
          <a:xfrm>
            <a:off x="838200" y="1340685"/>
            <a:ext cx="609600" cy="1148434"/>
          </a:xfrm>
          <a:prstGeom prst="straightConnector1">
            <a:avLst/>
          </a:prstGeom>
          <a:solidFill>
            <a:schemeClr val="accent1"/>
          </a:solidFill>
          <a:ln w="38100" cap="flat" cmpd="sng" algn="ctr">
            <a:solidFill>
              <a:schemeClr val="accent1"/>
            </a:solidFill>
            <a:prstDash val="solid"/>
            <a:round/>
            <a:headEnd type="none" w="med" len="med"/>
            <a:tailEnd type="arrow" w="lg" len="lg"/>
          </a:ln>
          <a:effectLst/>
        </p:spPr>
      </p:cxnSp>
      <p:sp>
        <p:nvSpPr>
          <p:cNvPr id="14" name="Oval 13"/>
          <p:cNvSpPr/>
          <p:nvPr/>
        </p:nvSpPr>
        <p:spPr bwMode="auto">
          <a:xfrm>
            <a:off x="5361341" y="4851125"/>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15" name="Oval 14"/>
          <p:cNvSpPr/>
          <p:nvPr/>
        </p:nvSpPr>
        <p:spPr bwMode="auto">
          <a:xfrm>
            <a:off x="5803301" y="5427735"/>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16" name="Oval 15"/>
          <p:cNvSpPr/>
          <p:nvPr/>
        </p:nvSpPr>
        <p:spPr bwMode="auto">
          <a:xfrm>
            <a:off x="5361341" y="6095705"/>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18" name="Oval 17"/>
          <p:cNvSpPr/>
          <p:nvPr/>
        </p:nvSpPr>
        <p:spPr bwMode="auto">
          <a:xfrm>
            <a:off x="8118226" y="638158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19" name="Oval 18"/>
          <p:cNvSpPr/>
          <p:nvPr/>
        </p:nvSpPr>
        <p:spPr bwMode="auto">
          <a:xfrm>
            <a:off x="8032197" y="4242906"/>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20" name="Straight Connector 19"/>
          <p:cNvCxnSpPr>
            <a:stCxn id="14" idx="6"/>
            <a:endCxn id="19" idx="2"/>
          </p:cNvCxnSpPr>
          <p:nvPr/>
        </p:nvCxnSpPr>
        <p:spPr bwMode="auto">
          <a:xfrm flipV="1">
            <a:off x="5803301" y="4430870"/>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21" name="Straight Connector 20"/>
          <p:cNvCxnSpPr>
            <a:stCxn id="16" idx="6"/>
            <a:endCxn id="18" idx="2"/>
          </p:cNvCxnSpPr>
          <p:nvPr/>
        </p:nvCxnSpPr>
        <p:spPr bwMode="auto">
          <a:xfrm>
            <a:off x="5803301" y="6283669"/>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22" name="Straight Connector 21"/>
          <p:cNvCxnSpPr>
            <a:stCxn id="16" idx="7"/>
            <a:endCxn id="15" idx="3"/>
          </p:cNvCxnSpPr>
          <p:nvPr/>
        </p:nvCxnSpPr>
        <p:spPr bwMode="auto">
          <a:xfrm flipV="1">
            <a:off x="5738577" y="5748609"/>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23" name="Straight Connector 22"/>
          <p:cNvCxnSpPr>
            <a:stCxn id="18" idx="1"/>
            <a:endCxn id="32" idx="5"/>
          </p:cNvCxnSpPr>
          <p:nvPr/>
        </p:nvCxnSpPr>
        <p:spPr bwMode="auto">
          <a:xfrm flipH="1" flipV="1">
            <a:off x="7441693" y="5688895"/>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24" name="Straight Connector 23"/>
          <p:cNvCxnSpPr>
            <a:stCxn id="15" idx="1"/>
            <a:endCxn id="14" idx="5"/>
          </p:cNvCxnSpPr>
          <p:nvPr/>
        </p:nvCxnSpPr>
        <p:spPr bwMode="auto">
          <a:xfrm flipH="1" flipV="1">
            <a:off x="5738577" y="5171999"/>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25" name="Straight Connector 24"/>
          <p:cNvCxnSpPr>
            <a:stCxn id="15" idx="6"/>
            <a:endCxn id="32" idx="2"/>
          </p:cNvCxnSpPr>
          <p:nvPr/>
        </p:nvCxnSpPr>
        <p:spPr bwMode="auto">
          <a:xfrm flipV="1">
            <a:off x="6245261" y="5555985"/>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32" name="Oval 31"/>
          <p:cNvSpPr/>
          <p:nvPr/>
        </p:nvSpPr>
        <p:spPr bwMode="auto">
          <a:xfrm>
            <a:off x="7064457" y="5368021"/>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33" name="Straight Connector 32"/>
          <p:cNvCxnSpPr>
            <a:stCxn id="19" idx="3"/>
            <a:endCxn id="32" idx="7"/>
          </p:cNvCxnSpPr>
          <p:nvPr/>
        </p:nvCxnSpPr>
        <p:spPr bwMode="auto">
          <a:xfrm flipH="1">
            <a:off x="7441693" y="4563780"/>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34" name="TextBox 33"/>
          <p:cNvSpPr txBox="1"/>
          <p:nvPr/>
        </p:nvSpPr>
        <p:spPr>
          <a:xfrm>
            <a:off x="4823375" y="4806005"/>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35" name="TextBox 34"/>
          <p:cNvSpPr txBox="1"/>
          <p:nvPr/>
        </p:nvSpPr>
        <p:spPr>
          <a:xfrm>
            <a:off x="4823374" y="6072475"/>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36" name="TextBox 35"/>
          <p:cNvSpPr txBox="1"/>
          <p:nvPr/>
        </p:nvSpPr>
        <p:spPr>
          <a:xfrm>
            <a:off x="8442122" y="4108154"/>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37" name="TextBox 36"/>
          <p:cNvSpPr txBox="1"/>
          <p:nvPr/>
        </p:nvSpPr>
        <p:spPr>
          <a:xfrm>
            <a:off x="8560186" y="6396335"/>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38" name="TextBox 37"/>
          <p:cNvSpPr txBox="1"/>
          <p:nvPr/>
        </p:nvSpPr>
        <p:spPr>
          <a:xfrm>
            <a:off x="6682023" y="4677066"/>
            <a:ext cx="534777"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12</a:t>
            </a:r>
          </a:p>
        </p:txBody>
      </p:sp>
      <p:sp>
        <p:nvSpPr>
          <p:cNvPr id="39" name="TextBox 38"/>
          <p:cNvSpPr txBox="1"/>
          <p:nvPr/>
        </p:nvSpPr>
        <p:spPr>
          <a:xfrm>
            <a:off x="5673667" y="5025086"/>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40" name="TextBox 39"/>
          <p:cNvSpPr txBox="1"/>
          <p:nvPr/>
        </p:nvSpPr>
        <p:spPr>
          <a:xfrm>
            <a:off x="6403857" y="5108279"/>
            <a:ext cx="534467"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14</a:t>
            </a:r>
          </a:p>
        </p:txBody>
      </p:sp>
      <p:sp>
        <p:nvSpPr>
          <p:cNvPr id="41" name="TextBox 40"/>
          <p:cNvSpPr txBox="1"/>
          <p:nvPr/>
        </p:nvSpPr>
        <p:spPr>
          <a:xfrm>
            <a:off x="7672623" y="4870154"/>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42" name="TextBox 41"/>
          <p:cNvSpPr txBox="1"/>
          <p:nvPr/>
        </p:nvSpPr>
        <p:spPr>
          <a:xfrm>
            <a:off x="5656556" y="5793432"/>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3</a:t>
            </a:r>
          </a:p>
        </p:txBody>
      </p:sp>
      <p:sp>
        <p:nvSpPr>
          <p:cNvPr id="43" name="TextBox 42"/>
          <p:cNvSpPr txBox="1"/>
          <p:nvPr/>
        </p:nvSpPr>
        <p:spPr>
          <a:xfrm>
            <a:off x="6553200" y="6358642"/>
            <a:ext cx="60960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12</a:t>
            </a:r>
          </a:p>
        </p:txBody>
      </p:sp>
      <p:sp>
        <p:nvSpPr>
          <p:cNvPr id="44" name="TextBox 43"/>
          <p:cNvSpPr txBox="1"/>
          <p:nvPr/>
        </p:nvSpPr>
        <p:spPr>
          <a:xfrm>
            <a:off x="7672623" y="5632154"/>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3</a:t>
            </a:r>
          </a:p>
        </p:txBody>
      </p:sp>
      <p:pic>
        <p:nvPicPr>
          <p:cNvPr id="45" name="Picture 4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13775" y="4741457"/>
            <a:ext cx="527170" cy="576372"/>
          </a:xfrm>
          <a:prstGeom prst="rect">
            <a:avLst/>
          </a:prstGeom>
        </p:spPr>
      </p:pic>
      <p:pic>
        <p:nvPicPr>
          <p:cNvPr id="46" name="Picture 4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16406" y="6013154"/>
            <a:ext cx="530769" cy="580308"/>
          </a:xfrm>
          <a:prstGeom prst="rect">
            <a:avLst/>
          </a:prstGeom>
        </p:spPr>
      </p:pic>
      <mc:AlternateContent xmlns:mc="http://schemas.openxmlformats.org/markup-compatibility/2006" xmlns:a14="http://schemas.microsoft.com/office/drawing/2010/main">
        <mc:Choice Requires="a14">
          <p:sp>
            <p:nvSpPr>
              <p:cNvPr id="51" name="TextBox 50"/>
              <p:cNvSpPr txBox="1"/>
              <p:nvPr/>
            </p:nvSpPr>
            <p:spPr>
              <a:xfrm>
                <a:off x="143143" y="3200400"/>
                <a:ext cx="7857857" cy="578685"/>
              </a:xfrm>
              <a:prstGeom prst="rect">
                <a:avLst/>
              </a:prstGeom>
            </p:spPr>
            <p:txBody>
              <a:bodyPr wrap="none" rtlCol="0">
                <a:spAutoFit/>
              </a:bodyPr>
              <a:lstStyle/>
              <a:p>
                <a:pP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r>
                        <a:rPr lang="en-US" sz="2800" b="1" i="1" kern="0" smtClean="0">
                          <a:solidFill>
                            <a:schemeClr val="tx1"/>
                          </a:solidFill>
                          <a:latin typeface="Cambria Math"/>
                          <a:ea typeface="Cambria Math"/>
                        </a:rPr>
                        <m:t>𝓖</m:t>
                      </m:r>
                      <m:d>
                        <m:dPr>
                          <m:ctrlPr>
                            <a:rPr lang="en-US" sz="2800" b="1" i="1" kern="0" smtClean="0">
                              <a:solidFill>
                                <a:schemeClr val="tx1"/>
                              </a:solidFill>
                              <a:latin typeface="Cambria Math" panose="02040503050406030204" pitchFamily="18" charset="0"/>
                              <a:ea typeface="Cambria Math"/>
                            </a:rPr>
                          </m:ctrlPr>
                        </m:dPr>
                        <m:e>
                          <m:d>
                            <m:dPr>
                              <m:begChr m:val="{"/>
                              <m:endChr m:val="}"/>
                              <m:ctrlPr>
                                <a:rPr lang="en-US" sz="2800" b="1" i="1" kern="0" smtClean="0">
                                  <a:solidFill>
                                    <a:schemeClr val="tx1"/>
                                  </a:solidFill>
                                  <a:latin typeface="Cambria Math" panose="02040503050406030204" pitchFamily="18" charset="0"/>
                                  <a:ea typeface="Cambria Math"/>
                                </a:rPr>
                              </m:ctrlPr>
                            </m:dPr>
                            <m:e>
                              <m:r>
                                <a:rPr lang="en-US" sz="2800" b="1" i="1" kern="0" smtClean="0">
                                  <a:solidFill>
                                    <a:schemeClr val="tx1"/>
                                  </a:solidFill>
                                  <a:latin typeface="Cambria Math" panose="02040503050406030204" pitchFamily="18" charset="0"/>
                                  <a:ea typeface="Cambria Math"/>
                                </a:rPr>
                                <m:t>𝟏</m:t>
                              </m:r>
                              <m:r>
                                <a:rPr lang="en-US" sz="2800" b="1" i="1" kern="0" smtClean="0">
                                  <a:solidFill>
                                    <a:schemeClr val="tx1"/>
                                  </a:solidFill>
                                  <a:latin typeface="Cambria Math" panose="02040503050406030204" pitchFamily="18" charset="0"/>
                                  <a:ea typeface="Cambria Math"/>
                                </a:rPr>
                                <m:t>,</m:t>
                              </m:r>
                              <m:r>
                                <a:rPr lang="en-US" sz="2800" b="1" i="1" kern="0" smtClean="0">
                                  <a:solidFill>
                                    <a:schemeClr val="tx1"/>
                                  </a:solidFill>
                                  <a:latin typeface="Cambria Math" panose="02040503050406030204" pitchFamily="18" charset="0"/>
                                  <a:ea typeface="Cambria Math"/>
                                </a:rPr>
                                <m:t>𝟐</m:t>
                              </m:r>
                            </m:e>
                          </m:d>
                          <m:r>
                            <a:rPr lang="en-US" sz="2800" b="1" i="1" kern="0">
                              <a:solidFill>
                                <a:schemeClr val="tx1"/>
                              </a:solidFill>
                              <a:latin typeface="Cambria Math"/>
                              <a:ea typeface="Cambria Math"/>
                            </a:rPr>
                            <m:t>,</m:t>
                          </m:r>
                          <m:d>
                            <m:dPr>
                              <m:begChr m:val="{"/>
                              <m:endChr m:val="}"/>
                              <m:ctrlPr>
                                <a:rPr lang="en-US" sz="2800" b="1" i="1" kern="0" smtClean="0">
                                  <a:solidFill>
                                    <a:schemeClr val="tx1"/>
                                  </a:solidFill>
                                  <a:latin typeface="Cambria Math" panose="02040503050406030204" pitchFamily="18" charset="0"/>
                                  <a:ea typeface="Cambria Math"/>
                                </a:rPr>
                              </m:ctrlPr>
                            </m:dPr>
                            <m:e>
                              <m:sSub>
                                <m:sSubPr>
                                  <m:ctrlPr>
                                    <a:rPr lang="en-US" sz="2800" b="1" i="1" kern="0" smtClean="0">
                                      <a:solidFill>
                                        <a:schemeClr val="accent1"/>
                                      </a:solidFill>
                                      <a:latin typeface="Cambria Math" panose="02040503050406030204" pitchFamily="18" charset="0"/>
                                      <a:ea typeface="Cambria Math"/>
                                    </a:rPr>
                                  </m:ctrlPr>
                                </m:sSubPr>
                                <m:e>
                                  <m:r>
                                    <a:rPr lang="en-US" sz="2800" b="1" i="1" kern="0" smtClean="0">
                                      <a:solidFill>
                                        <a:schemeClr val="accent1"/>
                                      </a:solidFill>
                                      <a:latin typeface="Cambria Math" panose="02040503050406030204" pitchFamily="18" charset="0"/>
                                      <a:ea typeface="Cambria Math"/>
                                    </a:rPr>
                                    <m:t>𝑾</m:t>
                                  </m:r>
                                </m:e>
                                <m:sub>
                                  <m:r>
                                    <a:rPr lang="en-US" sz="2800" b="1" i="1" kern="0" smtClean="0">
                                      <a:solidFill>
                                        <a:schemeClr val="accent1"/>
                                      </a:solidFill>
                                      <a:latin typeface="Cambria Math" panose="02040503050406030204" pitchFamily="18" charset="0"/>
                                      <a:ea typeface="Cambria Math"/>
                                    </a:rPr>
                                    <m:t>𝟏</m:t>
                                  </m:r>
                                </m:sub>
                              </m:sSub>
                              <m:r>
                                <a:rPr lang="en-US" sz="2800" b="1" i="1" kern="0" smtClean="0">
                                  <a:solidFill>
                                    <a:schemeClr val="tx1"/>
                                  </a:solidFill>
                                  <a:latin typeface="Cambria Math" panose="02040503050406030204" pitchFamily="18" charset="0"/>
                                  <a:ea typeface="Cambria Math"/>
                                </a:rPr>
                                <m:t>,</m:t>
                              </m:r>
                              <m:sSub>
                                <m:sSubPr>
                                  <m:ctrlPr>
                                    <a:rPr lang="en-US" sz="2800" b="1" i="1" kern="0" smtClean="0">
                                      <a:solidFill>
                                        <a:schemeClr val="accent1"/>
                                      </a:solidFill>
                                      <a:latin typeface="Cambria Math" panose="02040503050406030204" pitchFamily="18" charset="0"/>
                                      <a:ea typeface="Cambria Math"/>
                                    </a:rPr>
                                  </m:ctrlPr>
                                </m:sSubPr>
                                <m:e>
                                  <m:r>
                                    <a:rPr lang="en-US" sz="2800" b="1" i="1" kern="0" smtClean="0">
                                      <a:solidFill>
                                        <a:schemeClr val="accent1"/>
                                      </a:solidFill>
                                      <a:latin typeface="Cambria Math" panose="02040503050406030204" pitchFamily="18" charset="0"/>
                                      <a:ea typeface="Cambria Math"/>
                                    </a:rPr>
                                    <m:t>𝑾</m:t>
                                  </m:r>
                                </m:e>
                                <m:sub>
                                  <m:r>
                                    <a:rPr lang="en-US" sz="2800" b="1" i="1" kern="0" smtClean="0">
                                      <a:solidFill>
                                        <a:schemeClr val="accent1"/>
                                      </a:solidFill>
                                      <a:latin typeface="Cambria Math" panose="02040503050406030204" pitchFamily="18" charset="0"/>
                                      <a:ea typeface="Cambria Math"/>
                                    </a:rPr>
                                    <m:t>𝟐</m:t>
                                  </m:r>
                                </m:sub>
                              </m:sSub>
                              <m:r>
                                <a:rPr lang="en-IN" sz="2800" b="1" i="1" kern="0" smtClean="0">
                                  <a:solidFill>
                                    <a:schemeClr val="accent1"/>
                                  </a:solidFill>
                                  <a:latin typeface="Cambria Math" panose="02040503050406030204" pitchFamily="18" charset="0"/>
                                  <a:ea typeface="Cambria Math"/>
                                </a:rPr>
                                <m:t>,</m:t>
                              </m:r>
                              <m:sSub>
                                <m:sSubPr>
                                  <m:ctrlPr>
                                    <a:rPr lang="en-IN" sz="2800" b="1" i="1" kern="0" smtClean="0">
                                      <a:solidFill>
                                        <a:schemeClr val="accent1"/>
                                      </a:solidFill>
                                      <a:latin typeface="Cambria Math" panose="02040503050406030204" pitchFamily="18" charset="0"/>
                                      <a:ea typeface="Cambria Math"/>
                                    </a:rPr>
                                  </m:ctrlPr>
                                </m:sSubPr>
                                <m:e>
                                  <m:r>
                                    <a:rPr lang="en-IN" sz="2800" b="1" i="1" kern="0" smtClean="0">
                                      <a:solidFill>
                                        <a:schemeClr val="accent1"/>
                                      </a:solidFill>
                                      <a:latin typeface="Cambria Math" panose="02040503050406030204" pitchFamily="18" charset="0"/>
                                      <a:ea typeface="Cambria Math"/>
                                    </a:rPr>
                                    <m:t>𝑾</m:t>
                                  </m:r>
                                </m:e>
                                <m:sub>
                                  <m:r>
                                    <a:rPr lang="en-IN" sz="2800" b="1" i="1" kern="0" smtClean="0">
                                      <a:solidFill>
                                        <a:schemeClr val="accent1"/>
                                      </a:solidFill>
                                      <a:latin typeface="Cambria Math" panose="02040503050406030204" pitchFamily="18" charset="0"/>
                                      <a:ea typeface="Cambria Math"/>
                                    </a:rPr>
                                    <m:t>𝟑</m:t>
                                  </m:r>
                                </m:sub>
                              </m:sSub>
                              <m:r>
                                <a:rPr lang="en-IN" sz="2800" b="1" i="1" kern="0" smtClean="0">
                                  <a:solidFill>
                                    <a:schemeClr val="accent1"/>
                                  </a:solidFill>
                                  <a:latin typeface="Cambria Math" panose="02040503050406030204" pitchFamily="18" charset="0"/>
                                  <a:ea typeface="Cambria Math"/>
                                </a:rPr>
                                <m:t>,</m:t>
                              </m:r>
                              <m:sSub>
                                <m:sSubPr>
                                  <m:ctrlPr>
                                    <a:rPr lang="en-IN" sz="2800" b="1" i="1" kern="0" smtClean="0">
                                      <a:solidFill>
                                        <a:schemeClr val="accent1"/>
                                      </a:solidFill>
                                      <a:latin typeface="Cambria Math" panose="02040503050406030204" pitchFamily="18" charset="0"/>
                                      <a:ea typeface="Cambria Math"/>
                                    </a:rPr>
                                  </m:ctrlPr>
                                </m:sSubPr>
                                <m:e>
                                  <m:r>
                                    <a:rPr lang="en-IN" sz="2800" b="1" i="1" kern="0" smtClean="0">
                                      <a:solidFill>
                                        <a:schemeClr val="accent1"/>
                                      </a:solidFill>
                                      <a:latin typeface="Cambria Math" panose="02040503050406030204" pitchFamily="18" charset="0"/>
                                      <a:ea typeface="Cambria Math"/>
                                    </a:rPr>
                                    <m:t>𝑾</m:t>
                                  </m:r>
                                </m:e>
                                <m:sub>
                                  <m:r>
                                    <a:rPr lang="en-IN" sz="2800" b="1" i="1" kern="0" smtClean="0">
                                      <a:solidFill>
                                        <a:schemeClr val="accent1"/>
                                      </a:solidFill>
                                      <a:latin typeface="Cambria Math" panose="02040503050406030204" pitchFamily="18" charset="0"/>
                                      <a:ea typeface="Cambria Math"/>
                                    </a:rPr>
                                    <m:t>𝟒</m:t>
                                  </m:r>
                                </m:sub>
                              </m:sSub>
                            </m:e>
                          </m:d>
                          <m:r>
                            <a:rPr lang="en-US" sz="2800" b="1" i="1" kern="0" smtClean="0">
                              <a:solidFill>
                                <a:schemeClr val="tx1"/>
                              </a:solidFill>
                              <a:latin typeface="Cambria Math"/>
                              <a:ea typeface="Cambria Math"/>
                            </a:rPr>
                            <m:t>,</m:t>
                          </m:r>
                          <m:d>
                            <m:dPr>
                              <m:begChr m:val="{"/>
                              <m:endChr m:val="}"/>
                              <m:ctrlPr>
                                <a:rPr lang="en-US" sz="2800" b="1" i="1" kern="0" smtClean="0">
                                  <a:solidFill>
                                    <a:schemeClr val="tx1"/>
                                  </a:solidFill>
                                  <a:latin typeface="Cambria Math" panose="02040503050406030204" pitchFamily="18" charset="0"/>
                                  <a:ea typeface="Cambria Math"/>
                                </a:rPr>
                              </m:ctrlPr>
                            </m:dPr>
                            <m:e>
                              <m:sSup>
                                <m:sSupPr>
                                  <m:ctrlPr>
                                    <a:rPr lang="en-US" sz="2800" b="1" i="1" kern="0" smtClean="0">
                                      <a:solidFill>
                                        <a:schemeClr val="tx1"/>
                                      </a:solidFill>
                                      <a:latin typeface="Cambria Math" panose="02040503050406030204" pitchFamily="18" charset="0"/>
                                      <a:ea typeface="Cambria Math"/>
                                    </a:rPr>
                                  </m:ctrlPr>
                                </m:sSupPr>
                                <m:e>
                                  <m:r>
                                    <a:rPr lang="en-US" sz="2800" b="1" i="1" kern="0" smtClean="0">
                                      <a:solidFill>
                                        <a:schemeClr val="accent2"/>
                                      </a:solidFill>
                                      <a:latin typeface="Cambria Math"/>
                                      <a:ea typeface="Cambria Math"/>
                                    </a:rPr>
                                    <m:t>𝒇</m:t>
                                  </m:r>
                                </m:e>
                                <m:sup>
                                  <m:sSub>
                                    <m:sSubPr>
                                      <m:ctrlPr>
                                        <a:rPr lang="en-US" sz="2800" b="1" i="1" kern="0" smtClean="0">
                                          <a:solidFill>
                                            <a:schemeClr val="accent1"/>
                                          </a:solidFill>
                                          <a:latin typeface="Cambria Math" panose="02040503050406030204" pitchFamily="18" charset="0"/>
                                          <a:ea typeface="Cambria Math"/>
                                        </a:rPr>
                                      </m:ctrlPr>
                                    </m:sSubPr>
                                    <m:e>
                                      <m:r>
                                        <a:rPr lang="en-US" sz="2800" b="1" i="1" kern="0" smtClean="0">
                                          <a:solidFill>
                                            <a:schemeClr val="accent1"/>
                                          </a:solidFill>
                                          <a:latin typeface="Cambria Math" panose="02040503050406030204" pitchFamily="18" charset="0"/>
                                          <a:ea typeface="Cambria Math"/>
                                        </a:rPr>
                                        <m:t>𝑾</m:t>
                                      </m:r>
                                    </m:e>
                                    <m:sub>
                                      <m:r>
                                        <a:rPr lang="en-US" sz="2800" b="1" i="1" kern="0" smtClean="0">
                                          <a:solidFill>
                                            <a:schemeClr val="accent1"/>
                                          </a:solidFill>
                                          <a:latin typeface="Cambria Math" panose="02040503050406030204" pitchFamily="18" charset="0"/>
                                          <a:ea typeface="Cambria Math"/>
                                        </a:rPr>
                                        <m:t>𝟏</m:t>
                                      </m:r>
                                    </m:sub>
                                  </m:sSub>
                                </m:sup>
                              </m:sSup>
                              <m:r>
                                <a:rPr lang="en-US" sz="2800" b="1" i="1" kern="0" smtClean="0">
                                  <a:solidFill>
                                    <a:schemeClr val="tx1"/>
                                  </a:solidFill>
                                  <a:latin typeface="Cambria Math" panose="02040503050406030204" pitchFamily="18" charset="0"/>
                                  <a:ea typeface="Cambria Math"/>
                                </a:rPr>
                                <m:t>,</m:t>
                              </m:r>
                              <m:sSup>
                                <m:sSupPr>
                                  <m:ctrlPr>
                                    <a:rPr lang="en-US" sz="2800" b="1" i="1" kern="0" smtClean="0">
                                      <a:solidFill>
                                        <a:schemeClr val="accent1"/>
                                      </a:solidFill>
                                      <a:latin typeface="Cambria Math" panose="02040503050406030204" pitchFamily="18" charset="0"/>
                                      <a:ea typeface="Cambria Math"/>
                                    </a:rPr>
                                  </m:ctrlPr>
                                </m:sSupPr>
                                <m:e>
                                  <m:r>
                                    <a:rPr lang="en-US" sz="2800" b="1" i="1" kern="0" smtClean="0">
                                      <a:solidFill>
                                        <a:schemeClr val="accent2"/>
                                      </a:solidFill>
                                      <a:latin typeface="Cambria Math" panose="02040503050406030204" pitchFamily="18" charset="0"/>
                                      <a:ea typeface="Cambria Math"/>
                                    </a:rPr>
                                    <m:t>𝒇</m:t>
                                  </m:r>
                                </m:e>
                                <m:sup>
                                  <m:sSub>
                                    <m:sSubPr>
                                      <m:ctrlPr>
                                        <a:rPr lang="en-US" sz="2800" b="1" i="1" kern="0" smtClean="0">
                                          <a:solidFill>
                                            <a:schemeClr val="accent1"/>
                                          </a:solidFill>
                                          <a:latin typeface="Cambria Math" panose="02040503050406030204" pitchFamily="18" charset="0"/>
                                          <a:ea typeface="Cambria Math"/>
                                        </a:rPr>
                                      </m:ctrlPr>
                                    </m:sSubPr>
                                    <m:e>
                                      <m:r>
                                        <a:rPr lang="en-US" sz="2800" b="1" i="1" kern="0" smtClean="0">
                                          <a:solidFill>
                                            <a:schemeClr val="accent1"/>
                                          </a:solidFill>
                                          <a:latin typeface="Cambria Math" panose="02040503050406030204" pitchFamily="18" charset="0"/>
                                          <a:ea typeface="Cambria Math"/>
                                        </a:rPr>
                                        <m:t>𝑾</m:t>
                                      </m:r>
                                    </m:e>
                                    <m:sub>
                                      <m:r>
                                        <a:rPr lang="en-US" sz="2800" b="1" i="1" kern="0" smtClean="0">
                                          <a:solidFill>
                                            <a:schemeClr val="accent1"/>
                                          </a:solidFill>
                                          <a:latin typeface="Cambria Math" panose="02040503050406030204" pitchFamily="18" charset="0"/>
                                          <a:ea typeface="Cambria Math"/>
                                        </a:rPr>
                                        <m:t>𝟐</m:t>
                                      </m:r>
                                    </m:sub>
                                  </m:sSub>
                                </m:sup>
                              </m:sSup>
                              <m:r>
                                <a:rPr lang="en-IN" sz="2800" b="1" i="1" kern="0" smtClean="0">
                                  <a:solidFill>
                                    <a:schemeClr val="accent1"/>
                                  </a:solidFill>
                                  <a:latin typeface="Cambria Math" panose="02040503050406030204" pitchFamily="18" charset="0"/>
                                  <a:ea typeface="Cambria Math"/>
                                </a:rPr>
                                <m:t>,</m:t>
                              </m:r>
                              <m:sSup>
                                <m:sSupPr>
                                  <m:ctrlPr>
                                    <a:rPr lang="en-US" sz="2800" b="1" i="1" kern="0">
                                      <a:latin typeface="Cambria Math" panose="02040503050406030204" pitchFamily="18" charset="0"/>
                                      <a:ea typeface="Cambria Math"/>
                                    </a:rPr>
                                  </m:ctrlPr>
                                </m:sSupPr>
                                <m:e>
                                  <m:r>
                                    <a:rPr lang="en-US" sz="2800" b="1" i="1" kern="0">
                                      <a:solidFill>
                                        <a:schemeClr val="accent2"/>
                                      </a:solidFill>
                                      <a:latin typeface="Cambria Math"/>
                                      <a:ea typeface="Cambria Math"/>
                                    </a:rPr>
                                    <m:t>𝒇</m:t>
                                  </m:r>
                                </m:e>
                                <m:sup>
                                  <m:sSub>
                                    <m:sSubPr>
                                      <m:ctrlPr>
                                        <a:rPr lang="en-US" sz="2800" b="1" i="1" kern="0">
                                          <a:solidFill>
                                            <a:schemeClr val="accent1"/>
                                          </a:solidFill>
                                          <a:latin typeface="Cambria Math" panose="02040503050406030204" pitchFamily="18" charset="0"/>
                                          <a:ea typeface="Cambria Math"/>
                                        </a:rPr>
                                      </m:ctrlPr>
                                    </m:sSubPr>
                                    <m:e>
                                      <m:r>
                                        <a:rPr lang="en-US" sz="2800" b="1" i="1" kern="0">
                                          <a:solidFill>
                                            <a:schemeClr val="accent1"/>
                                          </a:solidFill>
                                          <a:latin typeface="Cambria Math" panose="02040503050406030204" pitchFamily="18" charset="0"/>
                                          <a:ea typeface="Cambria Math"/>
                                        </a:rPr>
                                        <m:t>𝑾</m:t>
                                      </m:r>
                                    </m:e>
                                    <m:sub>
                                      <m:r>
                                        <a:rPr lang="en-IN" sz="2800" b="1" i="1" kern="0" smtClean="0">
                                          <a:solidFill>
                                            <a:schemeClr val="accent1"/>
                                          </a:solidFill>
                                          <a:latin typeface="Cambria Math" panose="02040503050406030204" pitchFamily="18" charset="0"/>
                                          <a:ea typeface="Cambria Math"/>
                                        </a:rPr>
                                        <m:t>𝟑</m:t>
                                      </m:r>
                                    </m:sub>
                                  </m:sSub>
                                </m:sup>
                              </m:sSup>
                              <m:r>
                                <a:rPr lang="en-US" sz="2800" b="1" i="1" kern="0">
                                  <a:latin typeface="Cambria Math" panose="02040503050406030204" pitchFamily="18" charset="0"/>
                                  <a:ea typeface="Cambria Math"/>
                                </a:rPr>
                                <m:t>,</m:t>
                              </m:r>
                              <m:sSup>
                                <m:sSupPr>
                                  <m:ctrlPr>
                                    <a:rPr lang="en-US" sz="2800" b="1" i="1" kern="0">
                                      <a:solidFill>
                                        <a:schemeClr val="accent1"/>
                                      </a:solidFill>
                                      <a:latin typeface="Cambria Math" panose="02040503050406030204" pitchFamily="18" charset="0"/>
                                      <a:ea typeface="Cambria Math"/>
                                    </a:rPr>
                                  </m:ctrlPr>
                                </m:sSupPr>
                                <m:e>
                                  <m:r>
                                    <a:rPr lang="en-US" sz="2800" b="1" i="1" kern="0">
                                      <a:solidFill>
                                        <a:schemeClr val="accent2"/>
                                      </a:solidFill>
                                      <a:latin typeface="Cambria Math" panose="02040503050406030204" pitchFamily="18" charset="0"/>
                                      <a:ea typeface="Cambria Math"/>
                                    </a:rPr>
                                    <m:t>𝒇</m:t>
                                  </m:r>
                                </m:e>
                                <m:sup>
                                  <m:sSub>
                                    <m:sSubPr>
                                      <m:ctrlPr>
                                        <a:rPr lang="en-US" sz="2800" b="1" i="1" kern="0">
                                          <a:solidFill>
                                            <a:schemeClr val="accent1"/>
                                          </a:solidFill>
                                          <a:latin typeface="Cambria Math" panose="02040503050406030204" pitchFamily="18" charset="0"/>
                                          <a:ea typeface="Cambria Math"/>
                                        </a:rPr>
                                      </m:ctrlPr>
                                    </m:sSubPr>
                                    <m:e>
                                      <m:r>
                                        <a:rPr lang="en-US" sz="2800" b="1" i="1" kern="0">
                                          <a:solidFill>
                                            <a:schemeClr val="accent1"/>
                                          </a:solidFill>
                                          <a:latin typeface="Cambria Math" panose="02040503050406030204" pitchFamily="18" charset="0"/>
                                          <a:ea typeface="Cambria Math"/>
                                        </a:rPr>
                                        <m:t>𝑾</m:t>
                                      </m:r>
                                    </m:e>
                                    <m:sub>
                                      <m:r>
                                        <a:rPr lang="en-IN" sz="2800" b="1" i="1" kern="0" smtClean="0">
                                          <a:solidFill>
                                            <a:schemeClr val="accent1"/>
                                          </a:solidFill>
                                          <a:latin typeface="Cambria Math" panose="02040503050406030204" pitchFamily="18" charset="0"/>
                                          <a:ea typeface="Cambria Math"/>
                                        </a:rPr>
                                        <m:t>𝟒</m:t>
                                      </m:r>
                                    </m:sub>
                                  </m:sSub>
                                </m:sup>
                              </m:sSup>
                            </m:e>
                          </m:d>
                        </m:e>
                      </m:d>
                    </m:oMath>
                  </m:oMathPara>
                </a14:m>
                <a:endParaRPr lang="en-US" sz="2800" b="1" kern="0" dirty="0">
                  <a:solidFill>
                    <a:schemeClr val="accent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143143" y="3200400"/>
                <a:ext cx="7857857" cy="578685"/>
              </a:xfrm>
              <a:prstGeom prst="rect">
                <a:avLst/>
              </a:prstGeom>
              <a:blipFill rotWithShape="0">
                <a:blip r:embed="rId9"/>
                <a:stretch>
                  <a:fillRect/>
                </a:stretch>
              </a:blipFill>
            </p:spPr>
            <p:txBody>
              <a:bodyPr/>
              <a:lstStyle/>
              <a:p>
                <a:r>
                  <a:rPr lang="en-US">
                    <a:noFill/>
                  </a:rPr>
                  <a:t> </a:t>
                </a:r>
              </a:p>
            </p:txBody>
          </p:sp>
        </mc:Fallback>
      </mc:AlternateContent>
      <p:cxnSp>
        <p:nvCxnSpPr>
          <p:cNvPr id="3" name="Straight Arrow Connector 2"/>
          <p:cNvCxnSpPr/>
          <p:nvPr/>
        </p:nvCxnSpPr>
        <p:spPr bwMode="auto">
          <a:xfrm>
            <a:off x="2037853" y="3779085"/>
            <a:ext cx="0" cy="436064"/>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4" name="TextBox 3"/>
          <p:cNvSpPr txBox="1"/>
          <p:nvPr/>
        </p:nvSpPr>
        <p:spPr>
          <a:xfrm>
            <a:off x="1872574" y="4191000"/>
            <a:ext cx="357790"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400" b="1" kern="0" dirty="0"/>
              <a:t>1</a:t>
            </a:r>
            <a:endParaRPr lang="en-US" sz="2400" b="1" kern="0" dirty="0">
              <a:latin typeface="+mn-lt"/>
              <a:cs typeface="+mn-cs"/>
            </a:endParaRPr>
          </a:p>
        </p:txBody>
      </p:sp>
      <p:cxnSp>
        <p:nvCxnSpPr>
          <p:cNvPr id="52" name="Straight Arrow Connector 51"/>
          <p:cNvCxnSpPr/>
          <p:nvPr/>
        </p:nvCxnSpPr>
        <p:spPr bwMode="auto">
          <a:xfrm flipH="1">
            <a:off x="2714648" y="3779085"/>
            <a:ext cx="0" cy="436063"/>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53" name="TextBox 52"/>
          <p:cNvSpPr txBox="1"/>
          <p:nvPr/>
        </p:nvSpPr>
        <p:spPr>
          <a:xfrm>
            <a:off x="2546569" y="4191000"/>
            <a:ext cx="357790"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54" name="TextBox 53"/>
          <p:cNvSpPr txBox="1"/>
          <p:nvPr/>
        </p:nvSpPr>
        <p:spPr>
          <a:xfrm>
            <a:off x="8560158" y="6396335"/>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5" name="TextBox 54"/>
          <p:cNvSpPr txBox="1"/>
          <p:nvPr/>
        </p:nvSpPr>
        <p:spPr>
          <a:xfrm>
            <a:off x="8433544" y="4114800"/>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6" name="TextBox 55"/>
          <p:cNvSpPr txBox="1"/>
          <p:nvPr/>
        </p:nvSpPr>
        <p:spPr>
          <a:xfrm>
            <a:off x="6682023" y="468058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6403857" y="5111800"/>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8" name="TextBox 57"/>
          <p:cNvSpPr txBox="1"/>
          <p:nvPr/>
        </p:nvSpPr>
        <p:spPr>
          <a:xfrm>
            <a:off x="6553200" y="6362163"/>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9" name="TextBox 58"/>
          <p:cNvSpPr txBox="1"/>
          <p:nvPr/>
        </p:nvSpPr>
        <p:spPr>
          <a:xfrm>
            <a:off x="5686546" y="5018853"/>
            <a:ext cx="537488"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12</a:t>
            </a:r>
          </a:p>
        </p:txBody>
      </p:sp>
      <p:sp>
        <p:nvSpPr>
          <p:cNvPr id="60" name="TextBox 59"/>
          <p:cNvSpPr txBox="1"/>
          <p:nvPr/>
        </p:nvSpPr>
        <p:spPr>
          <a:xfrm>
            <a:off x="7685502" y="4863921"/>
            <a:ext cx="559038"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12</a:t>
            </a:r>
          </a:p>
        </p:txBody>
      </p:sp>
      <p:sp>
        <p:nvSpPr>
          <p:cNvPr id="61" name="TextBox 60"/>
          <p:cNvSpPr txBox="1"/>
          <p:nvPr/>
        </p:nvSpPr>
        <p:spPr>
          <a:xfrm>
            <a:off x="5669435" y="5787199"/>
            <a:ext cx="54158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14</a:t>
            </a:r>
          </a:p>
        </p:txBody>
      </p:sp>
      <p:sp>
        <p:nvSpPr>
          <p:cNvPr id="62" name="TextBox 61"/>
          <p:cNvSpPr txBox="1"/>
          <p:nvPr/>
        </p:nvSpPr>
        <p:spPr>
          <a:xfrm>
            <a:off x="7685502" y="5625921"/>
            <a:ext cx="54465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14</a:t>
            </a:r>
          </a:p>
        </p:txBody>
      </p:sp>
      <p:cxnSp>
        <p:nvCxnSpPr>
          <p:cNvPr id="73" name="Straight Connector 72"/>
          <p:cNvCxnSpPr/>
          <p:nvPr/>
        </p:nvCxnSpPr>
        <p:spPr bwMode="auto">
          <a:xfrm>
            <a:off x="5792331" y="5034430"/>
            <a:ext cx="2314925" cy="153046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77" name="Oval 76"/>
          <p:cNvSpPr/>
          <p:nvPr/>
        </p:nvSpPr>
        <p:spPr bwMode="auto">
          <a:xfrm>
            <a:off x="7494645" y="524026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78" name="Straight Connector 77"/>
          <p:cNvCxnSpPr>
            <a:endCxn id="77" idx="7"/>
          </p:cNvCxnSpPr>
          <p:nvPr/>
        </p:nvCxnSpPr>
        <p:spPr bwMode="auto">
          <a:xfrm flipH="1">
            <a:off x="7871881" y="4559121"/>
            <a:ext cx="214070" cy="7361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85" name="Straight Connector 84"/>
          <p:cNvCxnSpPr>
            <a:stCxn id="77" idx="3"/>
          </p:cNvCxnSpPr>
          <p:nvPr/>
        </p:nvCxnSpPr>
        <p:spPr bwMode="auto">
          <a:xfrm flipH="1">
            <a:off x="5727607" y="5561136"/>
            <a:ext cx="1831762" cy="584963"/>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90" name="TextBox 89"/>
          <p:cNvSpPr txBox="1"/>
          <p:nvPr/>
        </p:nvSpPr>
        <p:spPr>
          <a:xfrm>
            <a:off x="5803005" y="5164062"/>
            <a:ext cx="530915"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12</a:t>
            </a:r>
          </a:p>
        </p:txBody>
      </p:sp>
      <p:sp>
        <p:nvSpPr>
          <p:cNvPr id="92" name="TextBox 91"/>
          <p:cNvSpPr txBox="1"/>
          <p:nvPr/>
        </p:nvSpPr>
        <p:spPr>
          <a:xfrm>
            <a:off x="5955405" y="5591039"/>
            <a:ext cx="357790"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t>1</a:t>
            </a:r>
            <a:endParaRPr lang="en-US" sz="2400" b="1" kern="0" dirty="0">
              <a:latin typeface="+mn-lt"/>
              <a:cs typeface="+mn-cs"/>
            </a:endParaRPr>
          </a:p>
        </p:txBody>
      </p:sp>
      <p:sp>
        <p:nvSpPr>
          <p:cNvPr id="93" name="TextBox 92"/>
          <p:cNvSpPr txBox="1"/>
          <p:nvPr/>
        </p:nvSpPr>
        <p:spPr>
          <a:xfrm>
            <a:off x="7963021" y="4783062"/>
            <a:ext cx="35458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cxnSp>
        <p:nvCxnSpPr>
          <p:cNvPr id="63" name="Straight Arrow Connector 62"/>
          <p:cNvCxnSpPr/>
          <p:nvPr/>
        </p:nvCxnSpPr>
        <p:spPr bwMode="auto">
          <a:xfrm>
            <a:off x="3409453" y="3783856"/>
            <a:ext cx="0" cy="436064"/>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64" name="TextBox 63"/>
          <p:cNvSpPr txBox="1"/>
          <p:nvPr/>
        </p:nvSpPr>
        <p:spPr>
          <a:xfrm>
            <a:off x="3151431" y="4195771"/>
            <a:ext cx="530915"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cxnSp>
        <p:nvCxnSpPr>
          <p:cNvPr id="65" name="Straight Arrow Connector 64"/>
          <p:cNvCxnSpPr/>
          <p:nvPr/>
        </p:nvCxnSpPr>
        <p:spPr bwMode="auto">
          <a:xfrm flipH="1">
            <a:off x="4086248" y="3783856"/>
            <a:ext cx="0" cy="436063"/>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
        <p:nvSpPr>
          <p:cNvPr id="66" name="TextBox 65"/>
          <p:cNvSpPr txBox="1"/>
          <p:nvPr/>
        </p:nvSpPr>
        <p:spPr>
          <a:xfrm>
            <a:off x="3837231" y="4195771"/>
            <a:ext cx="530915"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Tree>
    <p:extLst>
      <p:ext uri="{BB962C8B-B14F-4D97-AF65-F5344CB8AC3E}">
        <p14:creationId xmlns:p14="http://schemas.microsoft.com/office/powerpoint/2010/main" val="305997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par>
                                <p:cTn id="57" presetID="1" presetClass="entr" presetSubtype="0" fill="hold" grpId="1" nodeType="with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par>
                                <p:cTn id="59" presetID="1" presetClass="entr" presetSubtype="0" fill="hold" grpId="1" nodeType="with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2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2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4"/>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4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xit" presetSubtype="0" fill="hold" grpId="0" nodeType="clickEffect">
                                  <p:stCondLst>
                                    <p:cond delay="0"/>
                                  </p:stCondLst>
                                  <p:childTnLst>
                                    <p:set>
                                      <p:cBhvr>
                                        <p:cTn id="108" dur="1" fill="hold">
                                          <p:stCondLst>
                                            <p:cond delay="0"/>
                                          </p:stCondLst>
                                        </p:cTn>
                                        <p:tgtEl>
                                          <p:spTgt spid="36"/>
                                        </p:tgtEl>
                                        <p:attrNameLst>
                                          <p:attrName>style.visibility</p:attrName>
                                        </p:attrNameLst>
                                      </p:cBhvr>
                                      <p:to>
                                        <p:strVal val="hidden"/>
                                      </p:to>
                                    </p:set>
                                  </p:childTnLst>
                                </p:cTn>
                              </p:par>
                              <p:par>
                                <p:cTn id="109" presetID="1" presetClass="exit" presetSubtype="0" fill="hold" grpId="0" nodeType="withEffect">
                                  <p:stCondLst>
                                    <p:cond delay="0"/>
                                  </p:stCondLst>
                                  <p:childTnLst>
                                    <p:set>
                                      <p:cBhvr>
                                        <p:cTn id="110" dur="1" fill="hold">
                                          <p:stCondLst>
                                            <p:cond delay="0"/>
                                          </p:stCondLst>
                                        </p:cTn>
                                        <p:tgtEl>
                                          <p:spTgt spid="37"/>
                                        </p:tgtEl>
                                        <p:attrNameLst>
                                          <p:attrName>style.visibility</p:attrName>
                                        </p:attrNameLst>
                                      </p:cBhvr>
                                      <p:to>
                                        <p:strVal val="hidden"/>
                                      </p:to>
                                    </p:set>
                                  </p:childTnLst>
                                </p:cTn>
                              </p:par>
                              <p:par>
                                <p:cTn id="111" presetID="1" presetClass="entr" presetSubtype="0"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5"/>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38"/>
                                        </p:tgtEl>
                                        <p:attrNameLst>
                                          <p:attrName>style.visibility</p:attrName>
                                        </p:attrNameLst>
                                      </p:cBhvr>
                                      <p:to>
                                        <p:strVal val="hidden"/>
                                      </p:to>
                                    </p:set>
                                  </p:childTnLst>
                                </p:cTn>
                              </p:par>
                              <p:par>
                                <p:cTn id="119" presetID="1" presetClass="exit" presetSubtype="0" fill="hold" grpId="0" nodeType="withEffect">
                                  <p:stCondLst>
                                    <p:cond delay="0"/>
                                  </p:stCondLst>
                                  <p:childTnLst>
                                    <p:set>
                                      <p:cBhvr>
                                        <p:cTn id="120" dur="1" fill="hold">
                                          <p:stCondLst>
                                            <p:cond delay="0"/>
                                          </p:stCondLst>
                                        </p:cTn>
                                        <p:tgtEl>
                                          <p:spTgt spid="40"/>
                                        </p:tgtEl>
                                        <p:attrNameLst>
                                          <p:attrName>style.visibility</p:attrName>
                                        </p:attrNameLst>
                                      </p:cBhvr>
                                      <p:to>
                                        <p:strVal val="hidden"/>
                                      </p:to>
                                    </p:set>
                                  </p:childTnLst>
                                </p:cTn>
                              </p:par>
                              <p:par>
                                <p:cTn id="121" presetID="1" presetClass="exit" presetSubtype="0" fill="hold" grpId="0" nodeType="withEffect">
                                  <p:stCondLst>
                                    <p:cond delay="0"/>
                                  </p:stCondLst>
                                  <p:childTnLst>
                                    <p:set>
                                      <p:cBhvr>
                                        <p:cTn id="122" dur="1" fill="hold">
                                          <p:stCondLst>
                                            <p:cond delay="0"/>
                                          </p:stCondLst>
                                        </p:cTn>
                                        <p:tgtEl>
                                          <p:spTgt spid="43"/>
                                        </p:tgtEl>
                                        <p:attrNameLst>
                                          <p:attrName>style.visibility</p:attrName>
                                        </p:attrNameLst>
                                      </p:cBhvr>
                                      <p:to>
                                        <p:strVal val="hidden"/>
                                      </p:to>
                                    </p:set>
                                  </p:childTnLst>
                                </p:cTn>
                              </p:par>
                              <p:par>
                                <p:cTn id="123" presetID="1" presetClass="entr" presetSubtype="0" fill="hold" grpId="0" nodeType="withEffect">
                                  <p:stCondLst>
                                    <p:cond delay="0"/>
                                  </p:stCondLst>
                                  <p:childTnLst>
                                    <p:set>
                                      <p:cBhvr>
                                        <p:cTn id="124" dur="1" fill="hold">
                                          <p:stCondLst>
                                            <p:cond delay="0"/>
                                          </p:stCondLst>
                                        </p:cTn>
                                        <p:tgtEl>
                                          <p:spTgt spid="5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57"/>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5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xit" presetSubtype="0" fill="hold" grpId="1" nodeType="clickEffect">
                                  <p:stCondLst>
                                    <p:cond delay="0"/>
                                  </p:stCondLst>
                                  <p:childTnLst>
                                    <p:set>
                                      <p:cBhvr>
                                        <p:cTn id="132" dur="1" fill="hold">
                                          <p:stCondLst>
                                            <p:cond delay="0"/>
                                          </p:stCondLst>
                                        </p:cTn>
                                        <p:tgtEl>
                                          <p:spTgt spid="39"/>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41"/>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42"/>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4"/>
                                        </p:tgtEl>
                                        <p:attrNameLst>
                                          <p:attrName>style.visibility</p:attrName>
                                        </p:attrNameLst>
                                      </p:cBhvr>
                                      <p:to>
                                        <p:strVal val="hidden"/>
                                      </p:to>
                                    </p:set>
                                  </p:childTnLst>
                                </p:cTn>
                              </p:par>
                              <p:par>
                                <p:cTn id="139" presetID="1" presetClass="exit" presetSubtype="0" fill="hold" grpId="1" nodeType="withEffect">
                                  <p:stCondLst>
                                    <p:cond delay="0"/>
                                  </p:stCondLst>
                                  <p:childTnLst>
                                    <p:set>
                                      <p:cBhvr>
                                        <p:cTn id="140" dur="1" fill="hold">
                                          <p:stCondLst>
                                            <p:cond delay="0"/>
                                          </p:stCondLst>
                                        </p:cTn>
                                        <p:tgtEl>
                                          <p:spTgt spid="56"/>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57"/>
                                        </p:tgtEl>
                                        <p:attrNameLst>
                                          <p:attrName>style.visibility</p:attrName>
                                        </p:attrNameLst>
                                      </p:cBhvr>
                                      <p:to>
                                        <p:strVal val="hidden"/>
                                      </p:to>
                                    </p:set>
                                  </p:childTnLst>
                                </p:cTn>
                              </p:par>
                              <p:par>
                                <p:cTn id="143" presetID="1" presetClass="exit" presetSubtype="0" fill="hold" grpId="1" nodeType="withEffect">
                                  <p:stCondLst>
                                    <p:cond delay="0"/>
                                  </p:stCondLst>
                                  <p:childTnLst>
                                    <p:set>
                                      <p:cBhvr>
                                        <p:cTn id="144" dur="1" fill="hold">
                                          <p:stCondLst>
                                            <p:cond delay="0"/>
                                          </p:stCondLst>
                                        </p:cTn>
                                        <p:tgtEl>
                                          <p:spTgt spid="58"/>
                                        </p:tgtEl>
                                        <p:attrNameLst>
                                          <p:attrName>style.visibility</p:attrName>
                                        </p:attrNameLst>
                                      </p:cBhvr>
                                      <p:to>
                                        <p:strVal val="hidden"/>
                                      </p:to>
                                    </p:set>
                                  </p:childTnLst>
                                </p:cTn>
                              </p:par>
                              <p:par>
                                <p:cTn id="145" presetID="1" presetClass="entr" presetSubtype="0" fill="hold" grpId="2" nodeType="withEffect">
                                  <p:stCondLst>
                                    <p:cond delay="0"/>
                                  </p:stCondLst>
                                  <p:childTnLst>
                                    <p:set>
                                      <p:cBhvr>
                                        <p:cTn id="146" dur="1" fill="hold">
                                          <p:stCondLst>
                                            <p:cond delay="0"/>
                                          </p:stCondLst>
                                        </p:cTn>
                                        <p:tgtEl>
                                          <p:spTgt spid="38"/>
                                        </p:tgtEl>
                                        <p:attrNameLst>
                                          <p:attrName>style.visibility</p:attrName>
                                        </p:attrNameLst>
                                      </p:cBhvr>
                                      <p:to>
                                        <p:strVal val="visible"/>
                                      </p:to>
                                    </p:set>
                                  </p:childTnLst>
                                </p:cTn>
                              </p:par>
                              <p:par>
                                <p:cTn id="147" presetID="1" presetClass="entr" presetSubtype="0" fill="hold" grpId="2" nodeType="withEffect">
                                  <p:stCondLst>
                                    <p:cond delay="0"/>
                                  </p:stCondLst>
                                  <p:childTnLst>
                                    <p:set>
                                      <p:cBhvr>
                                        <p:cTn id="148" dur="1" fill="hold">
                                          <p:stCondLst>
                                            <p:cond delay="0"/>
                                          </p:stCondLst>
                                        </p:cTn>
                                        <p:tgtEl>
                                          <p:spTgt spid="40"/>
                                        </p:tgtEl>
                                        <p:attrNameLst>
                                          <p:attrName>style.visibility</p:attrName>
                                        </p:attrNameLst>
                                      </p:cBhvr>
                                      <p:to>
                                        <p:strVal val="visible"/>
                                      </p:to>
                                    </p:set>
                                  </p:childTnLst>
                                </p:cTn>
                              </p:par>
                              <p:par>
                                <p:cTn id="149" presetID="1" presetClass="entr" presetSubtype="0" fill="hold" grpId="2" nodeType="withEffect">
                                  <p:stCondLst>
                                    <p:cond delay="0"/>
                                  </p:stCondLst>
                                  <p:childTnLst>
                                    <p:set>
                                      <p:cBhvr>
                                        <p:cTn id="150" dur="1" fill="hold">
                                          <p:stCondLst>
                                            <p:cond delay="0"/>
                                          </p:stCondLst>
                                        </p:cTn>
                                        <p:tgtEl>
                                          <p:spTgt spid="43"/>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62"/>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60"/>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5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61"/>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3" nodeType="clickEffect">
                                  <p:stCondLst>
                                    <p:cond delay="0"/>
                                  </p:stCondLst>
                                  <p:childTnLst>
                                    <p:set>
                                      <p:cBhvr>
                                        <p:cTn id="162" dur="1" fill="hold">
                                          <p:stCondLst>
                                            <p:cond delay="0"/>
                                          </p:stCondLst>
                                        </p:cTn>
                                        <p:tgtEl>
                                          <p:spTgt spid="40"/>
                                        </p:tgtEl>
                                        <p:attrNameLst>
                                          <p:attrName>style.visibility</p:attrName>
                                        </p:attrNameLst>
                                      </p:cBhvr>
                                      <p:to>
                                        <p:strVal val="hidden"/>
                                      </p:to>
                                    </p:set>
                                  </p:childTnLst>
                                </p:cTn>
                              </p:par>
                              <p:par>
                                <p:cTn id="163" presetID="1" presetClass="exit" presetSubtype="0" fill="hold" grpId="1" nodeType="withEffect">
                                  <p:stCondLst>
                                    <p:cond delay="0"/>
                                  </p:stCondLst>
                                  <p:childTnLst>
                                    <p:set>
                                      <p:cBhvr>
                                        <p:cTn id="164" dur="1" fill="hold">
                                          <p:stCondLst>
                                            <p:cond delay="0"/>
                                          </p:stCondLst>
                                        </p:cTn>
                                        <p:tgtEl>
                                          <p:spTgt spid="15"/>
                                        </p:tgtEl>
                                        <p:attrNameLst>
                                          <p:attrName>style.visibility</p:attrName>
                                        </p:attrNameLst>
                                      </p:cBhvr>
                                      <p:to>
                                        <p:strVal val="hidden"/>
                                      </p:to>
                                    </p:set>
                                  </p:childTnLst>
                                </p:cTn>
                              </p:par>
                              <p:par>
                                <p:cTn id="165" presetID="1" presetClass="exit" presetSubtype="0" fill="hold" nodeType="withEffect">
                                  <p:stCondLst>
                                    <p:cond delay="0"/>
                                  </p:stCondLst>
                                  <p:childTnLst>
                                    <p:set>
                                      <p:cBhvr>
                                        <p:cTn id="166" dur="1" fill="hold">
                                          <p:stCondLst>
                                            <p:cond delay="0"/>
                                          </p:stCondLst>
                                        </p:cTn>
                                        <p:tgtEl>
                                          <p:spTgt spid="22"/>
                                        </p:tgtEl>
                                        <p:attrNameLst>
                                          <p:attrName>style.visibility</p:attrName>
                                        </p:attrNameLst>
                                      </p:cBhvr>
                                      <p:to>
                                        <p:strVal val="hidden"/>
                                      </p:to>
                                    </p:set>
                                  </p:childTnLst>
                                </p:cTn>
                              </p:par>
                              <p:par>
                                <p:cTn id="167" presetID="1" presetClass="exit" presetSubtype="0" fill="hold" nodeType="withEffect">
                                  <p:stCondLst>
                                    <p:cond delay="0"/>
                                  </p:stCondLst>
                                  <p:childTnLst>
                                    <p:set>
                                      <p:cBhvr>
                                        <p:cTn id="168" dur="1" fill="hold">
                                          <p:stCondLst>
                                            <p:cond delay="0"/>
                                          </p:stCondLst>
                                        </p:cTn>
                                        <p:tgtEl>
                                          <p:spTgt spid="23"/>
                                        </p:tgtEl>
                                        <p:attrNameLst>
                                          <p:attrName>style.visibility</p:attrName>
                                        </p:attrNameLst>
                                      </p:cBhvr>
                                      <p:to>
                                        <p:strVal val="hidden"/>
                                      </p:to>
                                    </p:set>
                                  </p:childTnLst>
                                </p:cTn>
                              </p:par>
                              <p:par>
                                <p:cTn id="169" presetID="1" presetClass="exit" presetSubtype="0" fill="hold" nodeType="withEffect">
                                  <p:stCondLst>
                                    <p:cond delay="0"/>
                                  </p:stCondLst>
                                  <p:childTnLst>
                                    <p:set>
                                      <p:cBhvr>
                                        <p:cTn id="170" dur="1" fill="hold">
                                          <p:stCondLst>
                                            <p:cond delay="0"/>
                                          </p:stCondLst>
                                        </p:cTn>
                                        <p:tgtEl>
                                          <p:spTgt spid="24"/>
                                        </p:tgtEl>
                                        <p:attrNameLst>
                                          <p:attrName>style.visibility</p:attrName>
                                        </p:attrNameLst>
                                      </p:cBhvr>
                                      <p:to>
                                        <p:strVal val="hidden"/>
                                      </p:to>
                                    </p:set>
                                  </p:childTnLst>
                                </p:cTn>
                              </p:par>
                              <p:par>
                                <p:cTn id="171" presetID="1" presetClass="exit" presetSubtype="0" fill="hold" nodeType="withEffect">
                                  <p:stCondLst>
                                    <p:cond delay="0"/>
                                  </p:stCondLst>
                                  <p:childTnLst>
                                    <p:set>
                                      <p:cBhvr>
                                        <p:cTn id="172" dur="1" fill="hold">
                                          <p:stCondLst>
                                            <p:cond delay="0"/>
                                          </p:stCondLst>
                                        </p:cTn>
                                        <p:tgtEl>
                                          <p:spTgt spid="25"/>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32"/>
                                        </p:tgtEl>
                                        <p:attrNameLst>
                                          <p:attrName>style.visibility</p:attrName>
                                        </p:attrNameLst>
                                      </p:cBhvr>
                                      <p:to>
                                        <p:strVal val="hidden"/>
                                      </p:to>
                                    </p:set>
                                  </p:childTnLst>
                                </p:cTn>
                              </p:par>
                              <p:par>
                                <p:cTn id="175" presetID="1" presetClass="exit" presetSubtype="0" fill="hold" nodeType="withEffect">
                                  <p:stCondLst>
                                    <p:cond delay="0"/>
                                  </p:stCondLst>
                                  <p:childTnLst>
                                    <p:set>
                                      <p:cBhvr>
                                        <p:cTn id="176" dur="1" fill="hold">
                                          <p:stCondLst>
                                            <p:cond delay="0"/>
                                          </p:stCondLst>
                                        </p:cTn>
                                        <p:tgtEl>
                                          <p:spTgt spid="33"/>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62"/>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60"/>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59"/>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61"/>
                                        </p:tgtEl>
                                        <p:attrNameLst>
                                          <p:attrName>style.visibility</p:attrName>
                                        </p:attrNameLst>
                                      </p:cBhvr>
                                      <p:to>
                                        <p:strVal val="hidden"/>
                                      </p:to>
                                    </p:set>
                                  </p:childTnLst>
                                </p:cTn>
                              </p:par>
                              <p:par>
                                <p:cTn id="185" presetID="1" presetClass="entr" presetSubtype="0" fill="hold" nodeType="withEffect">
                                  <p:stCondLst>
                                    <p:cond delay="0"/>
                                  </p:stCondLst>
                                  <p:childTnLst>
                                    <p:set>
                                      <p:cBhvr>
                                        <p:cTn id="186" dur="1" fill="hold">
                                          <p:stCondLst>
                                            <p:cond delay="0"/>
                                          </p:stCondLst>
                                        </p:cTn>
                                        <p:tgtEl>
                                          <p:spTgt spid="73"/>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77"/>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7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85"/>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9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92"/>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7" grpId="0" animBg="1"/>
      <p:bldP spid="28" grpId="0"/>
      <p:bldP spid="29" grpId="0" animBg="1"/>
      <p:bldP spid="30" grpId="0" animBg="1"/>
      <p:bldP spid="31" grpId="0" animBg="1"/>
      <p:bldP spid="48" grpId="0"/>
      <p:bldP spid="14" grpId="0" animBg="1"/>
      <p:bldP spid="15" grpId="0" animBg="1"/>
      <p:bldP spid="15" grpId="1" animBg="1"/>
      <p:bldP spid="16" grpId="0" animBg="1"/>
      <p:bldP spid="18" grpId="0" animBg="1"/>
      <p:bldP spid="19" grpId="0" animBg="1"/>
      <p:bldP spid="32" grpId="0" animBg="1"/>
      <p:bldP spid="32" grpId="1" animBg="1"/>
      <p:bldP spid="34" grpId="0"/>
      <p:bldP spid="35" grpId="0"/>
      <p:bldP spid="36" grpId="0"/>
      <p:bldP spid="36" grpId="1"/>
      <p:bldP spid="37" grpId="0"/>
      <p:bldP spid="37" grpId="1"/>
      <p:bldP spid="38" grpId="0"/>
      <p:bldP spid="38" grpId="1"/>
      <p:bldP spid="38" grpId="2"/>
      <p:bldP spid="39" grpId="0"/>
      <p:bldP spid="39" grpId="1"/>
      <p:bldP spid="40" grpId="0"/>
      <p:bldP spid="40" grpId="1"/>
      <p:bldP spid="40" grpId="2"/>
      <p:bldP spid="40" grpId="3"/>
      <p:bldP spid="41" grpId="0"/>
      <p:bldP spid="41" grpId="1"/>
      <p:bldP spid="42" grpId="0"/>
      <p:bldP spid="42" grpId="1"/>
      <p:bldP spid="43" grpId="0"/>
      <p:bldP spid="43" grpId="1"/>
      <p:bldP spid="43" grpId="2"/>
      <p:bldP spid="44" grpId="0"/>
      <p:bldP spid="44" grpId="1"/>
      <p:bldP spid="51" grpId="0"/>
      <p:bldP spid="4" grpId="0"/>
      <p:bldP spid="53" grpId="0"/>
      <p:bldP spid="54" grpId="0"/>
      <p:bldP spid="55" grpId="0"/>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77" grpId="0" animBg="1"/>
      <p:bldP spid="90" grpId="0"/>
      <p:bldP spid="92" grpId="0"/>
      <p:bldP spid="93" grpId="0"/>
      <p:bldP spid="64" grpId="0"/>
      <p:bldP spid="6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Oval 70"/>
          <p:cNvSpPr>
            <a:spLocks noChangeAspect="1"/>
          </p:cNvSpPr>
          <p:nvPr/>
        </p:nvSpPr>
        <p:spPr bwMode="auto">
          <a:xfrm>
            <a:off x="5158550" y="4451054"/>
            <a:ext cx="3605155" cy="2155707"/>
          </a:xfrm>
          <a:prstGeom prst="ellipse">
            <a:avLst/>
          </a:prstGeom>
          <a:noFill/>
          <a:ln w="28575" cap="flat" cmpd="sng" algn="ctr">
            <a:solidFill>
              <a:schemeClr val="tx2"/>
            </a:solidFill>
            <a:prstDash val="sysDash"/>
            <a:round/>
            <a:headEnd type="none" w="med" len="med"/>
            <a:tailEnd type="arrow" w="lg" len="lg"/>
          </a:ln>
          <a:effectLst/>
        </p:spPr>
        <p:txBody>
          <a:bodyPr rtlCol="0" anchor="ctr"/>
          <a:lstStyle/>
          <a:p>
            <a:pPr algn="ctr"/>
            <a:endParaRPr lang="en-US"/>
          </a:p>
        </p:txBody>
      </p:sp>
      <p:sp>
        <p:nvSpPr>
          <p:cNvPr id="72" name="Rectangle 71"/>
          <p:cNvSpPr/>
          <p:nvPr/>
        </p:nvSpPr>
        <p:spPr bwMode="auto">
          <a:xfrm rot="852918">
            <a:off x="5090989" y="4193082"/>
            <a:ext cx="1334295" cy="2231695"/>
          </a:xfrm>
          <a:prstGeom prst="rect">
            <a:avLst/>
          </a:prstGeom>
          <a:solidFill>
            <a:schemeClr val="bg1"/>
          </a:solidFill>
          <a:ln w="63500" cap="flat" cmpd="sng" algn="ctr">
            <a:solidFill>
              <a:schemeClr val="bg1"/>
            </a:solidFill>
            <a:prstDash val="solid"/>
            <a:round/>
            <a:headEnd type="none" w="med" len="med"/>
            <a:tailEnd type="arrow" w="lg" len="lg"/>
          </a:ln>
          <a:effectLst/>
        </p:spPr>
        <p:txBody>
          <a:bodyPr rtlCol="0" anchor="ctr"/>
          <a:lstStyle/>
          <a:p>
            <a:pPr algn="ctr"/>
            <a:endParaRPr lang="en-US"/>
          </a:p>
        </p:txBody>
      </p:sp>
      <p:cxnSp>
        <p:nvCxnSpPr>
          <p:cNvPr id="73" name="Straight Connector 72"/>
          <p:cNvCxnSpPr/>
          <p:nvPr/>
        </p:nvCxnSpPr>
        <p:spPr bwMode="auto">
          <a:xfrm flipH="1">
            <a:off x="6181764" y="4447894"/>
            <a:ext cx="523435" cy="2096440"/>
          </a:xfrm>
          <a:prstGeom prst="line">
            <a:avLst/>
          </a:prstGeom>
          <a:solidFill>
            <a:schemeClr val="accent1"/>
          </a:solidFill>
          <a:ln w="28575" cap="flat" cmpd="sng" algn="ctr">
            <a:solidFill>
              <a:schemeClr val="tx2"/>
            </a:solidFill>
            <a:prstDash val="sysDash"/>
            <a:round/>
            <a:headEnd type="none" w="med" len="med"/>
            <a:tailEnd type="none" w="med" len="med"/>
          </a:ln>
          <a:effectLst/>
        </p:spPr>
      </p:cxnSp>
      <p:grpSp>
        <p:nvGrpSpPr>
          <p:cNvPr id="12" name="Group 11"/>
          <p:cNvGrpSpPr/>
          <p:nvPr/>
        </p:nvGrpSpPr>
        <p:grpSpPr>
          <a:xfrm>
            <a:off x="5044300" y="4247339"/>
            <a:ext cx="3794900" cy="2458261"/>
            <a:chOff x="5044300" y="4247339"/>
            <a:chExt cx="3794900" cy="2458261"/>
          </a:xfrm>
        </p:grpSpPr>
        <p:sp>
          <p:nvSpPr>
            <p:cNvPr id="74" name="TextBox 73"/>
            <p:cNvSpPr txBox="1"/>
            <p:nvPr/>
          </p:nvSpPr>
          <p:spPr>
            <a:xfrm>
              <a:off x="5052647" y="4843713"/>
              <a:ext cx="1365838"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6"/>
                  </a:solidFill>
                </a:rPr>
                <a:t>don‘t guarantee PNE in all games</a:t>
              </a:r>
            </a:p>
          </p:txBody>
        </p:sp>
        <p:sp>
          <p:nvSpPr>
            <p:cNvPr id="75" name="TextBox 74"/>
            <p:cNvSpPr txBox="1"/>
            <p:nvPr/>
          </p:nvSpPr>
          <p:spPr>
            <a:xfrm>
              <a:off x="6635162" y="4613551"/>
              <a:ext cx="1365838" cy="923330"/>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2"/>
                  </a:solidFill>
                </a:rPr>
                <a:t>guarantee PNE in all games</a:t>
              </a:r>
            </a:p>
          </p:txBody>
        </p:sp>
        <p:sp>
          <p:nvSpPr>
            <p:cNvPr id="76" name="Oval 75"/>
            <p:cNvSpPr/>
            <p:nvPr/>
          </p:nvSpPr>
          <p:spPr bwMode="auto">
            <a:xfrm>
              <a:off x="5044300" y="4394965"/>
              <a:ext cx="3794900" cy="2269165"/>
            </a:xfrm>
            <a:prstGeom prst="ellipse">
              <a:avLst/>
            </a:prstGeom>
            <a:noFill/>
            <a:ln w="28575"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77" name="Straight Connector 76"/>
            <p:cNvCxnSpPr/>
            <p:nvPr/>
          </p:nvCxnSpPr>
          <p:spPr bwMode="auto">
            <a:xfrm flipH="1">
              <a:off x="6068379" y="4247339"/>
              <a:ext cx="606636" cy="2458261"/>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78" name="Rectangle 77"/>
              <p:cNvSpPr/>
              <p:nvPr/>
            </p:nvSpPr>
            <p:spPr>
              <a:xfrm>
                <a:off x="6324601" y="5727633"/>
                <a:ext cx="1745414" cy="675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b="1" i="1" kern="0" smtClean="0">
                              <a:solidFill>
                                <a:prstClr val="white"/>
                              </a:solidFill>
                              <a:latin typeface="Cambria Math" panose="02040503050406030204" pitchFamily="18" charset="0"/>
                            </a:rPr>
                          </m:ctrlPr>
                        </m:sSubSupPr>
                        <m:e>
                          <m:r>
                            <a:rPr lang="en-US" sz="3200" b="1" i="1" kern="0" smtClean="0">
                              <a:solidFill>
                                <a:schemeClr val="accent2"/>
                              </a:solidFill>
                              <a:latin typeface="Cambria Math"/>
                            </a:rPr>
                            <m:t>𝒇</m:t>
                          </m:r>
                        </m:e>
                        <m:sub>
                          <m:r>
                            <a:rPr lang="en-US" sz="3200" b="1" i="1" kern="0">
                              <a:solidFill>
                                <a:prstClr val="white"/>
                              </a:solidFill>
                              <a:latin typeface="Cambria Math" panose="02040503050406030204" pitchFamily="18" charset="0"/>
                            </a:rPr>
                            <m:t>𝑺𝑽</m:t>
                          </m:r>
                          <m:r>
                            <a:rPr lang="en-US" sz="3200" b="1" i="1" kern="0">
                              <a:solidFill>
                                <a:prstClr val="white"/>
                              </a:solidFill>
                              <a:latin typeface="Cambria Math" panose="02040503050406030204" pitchFamily="18" charset="0"/>
                            </a:rPr>
                            <m:t>+</m:t>
                          </m:r>
                        </m:sub>
                        <m:sup>
                          <m:sSup>
                            <m:sSupPr>
                              <m:ctrlPr>
                                <a:rPr lang="en-US" sz="3200" b="1" i="1" kern="0" smtClean="0">
                                  <a:solidFill>
                                    <a:schemeClr val="accent1"/>
                                  </a:solidFill>
                                  <a:latin typeface="Cambria Math" panose="02040503050406030204" pitchFamily="18" charset="0"/>
                                  <a:ea typeface="Cambria Math"/>
                                </a:rPr>
                              </m:ctrlPr>
                            </m:sSupPr>
                            <m:e>
                              <m:r>
                                <a:rPr lang="en-US" sz="3200" b="1" i="1" kern="0">
                                  <a:solidFill>
                                    <a:schemeClr val="accent1"/>
                                  </a:solidFill>
                                  <a:latin typeface="Cambria Math"/>
                                  <a:ea typeface="Cambria Math"/>
                                </a:rPr>
                                <m:t>𝕎</m:t>
                              </m:r>
                            </m:e>
                            <m:sup>
                              <m:r>
                                <a:rPr lang="en-US" sz="3200" b="1" i="1" kern="0" smtClean="0">
                                  <a:solidFill>
                                    <a:schemeClr val="accent1"/>
                                  </a:solidFill>
                                  <a:latin typeface="Cambria Math" panose="02040503050406030204" pitchFamily="18" charset="0"/>
                                  <a:ea typeface="Cambria Math"/>
                                </a:rPr>
                                <m:t>′</m:t>
                              </m:r>
                            </m:sup>
                          </m:sSup>
                        </m:sup>
                      </m:sSubSup>
                      <m:r>
                        <a:rPr lang="en-US" sz="3200" b="1" i="1" kern="0">
                          <a:solidFill>
                            <a:prstClr val="white"/>
                          </a:solidFill>
                          <a:latin typeface="Cambria Math" panose="02040503050406030204" pitchFamily="18" charset="0"/>
                        </a:rPr>
                        <m:t>[</m:t>
                      </m:r>
                      <m:r>
                        <a:rPr lang="en-US" sz="3200" b="1" i="1" kern="0">
                          <a:solidFill>
                            <a:schemeClr val="accent2"/>
                          </a:solidFill>
                          <a:latin typeface="Cambria Math" panose="02040503050406030204" pitchFamily="18" charset="0"/>
                        </a:rPr>
                        <m:t>𝝎</m:t>
                      </m:r>
                      <m:r>
                        <a:rPr lang="en-US" sz="3200" b="1" i="1" kern="0">
                          <a:solidFill>
                            <a:prstClr val="white"/>
                          </a:solidFill>
                          <a:latin typeface="Cambria Math" panose="02040503050406030204" pitchFamily="18" charset="0"/>
                        </a:rPr>
                        <m:t>]</m:t>
                      </m:r>
                    </m:oMath>
                  </m:oMathPara>
                </a14:m>
                <a:endParaRPr lang="en-US" sz="3200" dirty="0"/>
              </a:p>
            </p:txBody>
          </p:sp>
        </mc:Choice>
        <mc:Fallback xmlns="">
          <p:sp>
            <p:nvSpPr>
              <p:cNvPr id="78" name="Rectangle 77"/>
              <p:cNvSpPr>
                <a:spLocks noRot="1" noChangeAspect="1" noMove="1" noResize="1" noEditPoints="1" noAdjustHandles="1" noChangeArrowheads="1" noChangeShapeType="1" noTextEdit="1"/>
              </p:cNvSpPr>
              <p:nvPr/>
            </p:nvSpPr>
            <p:spPr>
              <a:xfrm>
                <a:off x="6324601" y="5727633"/>
                <a:ext cx="1745414" cy="675249"/>
              </a:xfrm>
              <a:prstGeom prst="rect">
                <a:avLst/>
              </a:prstGeom>
              <a:blipFill rotWithShape="0">
                <a:blip r:embed="rId3"/>
                <a:stretch>
                  <a:fillRect/>
                </a:stretch>
              </a:blipFill>
            </p:spPr>
            <p:txBody>
              <a:bodyPr/>
              <a:lstStyle/>
              <a:p>
                <a:r>
                  <a:rPr lang="en-US">
                    <a:noFill/>
                  </a:rPr>
                  <a:t> </a:t>
                </a:r>
              </a:p>
            </p:txBody>
          </p:sp>
        </mc:Fallback>
      </mc:AlternateContent>
      <p:sp>
        <p:nvSpPr>
          <p:cNvPr id="25" name="Title 1"/>
          <p:cNvSpPr txBox="1">
            <a:spLocks/>
          </p:cNvSpPr>
          <p:nvPr/>
        </p:nvSpPr>
        <p:spPr bwMode="auto">
          <a:xfrm>
            <a:off x="304800" y="76200"/>
            <a:ext cx="5600577"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pPr algn="l"/>
            <a:r>
              <a:rPr lang="en-US" b="1" dirty="0">
                <a:solidFill>
                  <a:schemeClr val="accent1"/>
                </a:solidFill>
              </a:rPr>
              <a:t>The inspiration for our work</a:t>
            </a:r>
          </a:p>
        </p:txBody>
      </p:sp>
      <p:sp>
        <p:nvSpPr>
          <p:cNvPr id="27" name="Rectangle 26"/>
          <p:cNvSpPr/>
          <p:nvPr/>
        </p:nvSpPr>
        <p:spPr>
          <a:xfrm>
            <a:off x="304800" y="540057"/>
            <a:ext cx="4724400" cy="369332"/>
          </a:xfrm>
          <a:prstGeom prst="rect">
            <a:avLst/>
          </a:prstGeom>
        </p:spPr>
        <p:txBody>
          <a:bodyPr wrap="square">
            <a:spAutoFit/>
          </a:bodyPr>
          <a:lstStyle/>
          <a:p>
            <a:pPr lvl="0" eaLnBrk="0" hangingPunct="0">
              <a:spcBef>
                <a:spcPct val="20000"/>
              </a:spcBef>
            </a:pPr>
            <a:r>
              <a:rPr lang="en-US" b="1" kern="0" dirty="0">
                <a:solidFill>
                  <a:schemeClr val="accent2"/>
                </a:solidFill>
              </a:rPr>
              <a:t>[ Chen, </a:t>
            </a:r>
            <a:r>
              <a:rPr lang="en-US" b="1" kern="0" dirty="0" err="1">
                <a:solidFill>
                  <a:schemeClr val="accent2"/>
                </a:solidFill>
              </a:rPr>
              <a:t>Roughgarden</a:t>
            </a:r>
            <a:r>
              <a:rPr lang="en-US" b="1" kern="0" dirty="0">
                <a:solidFill>
                  <a:schemeClr val="accent2"/>
                </a:solidFill>
              </a:rPr>
              <a:t>, and Valiant 2010 ]</a:t>
            </a:r>
          </a:p>
        </p:txBody>
      </p:sp>
      <p:cxnSp>
        <p:nvCxnSpPr>
          <p:cNvPr id="29" name="Straight Arrow Connector 28"/>
          <p:cNvCxnSpPr>
            <a:stCxn id="28" idx="5"/>
          </p:cNvCxnSpPr>
          <p:nvPr/>
        </p:nvCxnSpPr>
        <p:spPr bwMode="auto">
          <a:xfrm>
            <a:off x="7716661" y="2753157"/>
            <a:ext cx="353354" cy="471656"/>
          </a:xfrm>
          <a:prstGeom prst="straightConnector1">
            <a:avLst/>
          </a:prstGeom>
          <a:solidFill>
            <a:schemeClr val="accent1"/>
          </a:solidFill>
          <a:ln w="28575" cap="flat" cmpd="sng" algn="ctr">
            <a:solidFill>
              <a:schemeClr val="accent1"/>
            </a:solidFill>
            <a:prstDash val="solid"/>
            <a:round/>
            <a:headEnd type="none" w="med" len="med"/>
            <a:tailEnd type="arrow" w="lg" len="lg"/>
          </a:ln>
          <a:effectLst/>
        </p:spPr>
      </p:cxnSp>
      <p:sp>
        <p:nvSpPr>
          <p:cNvPr id="30" name="TextBox 29"/>
          <p:cNvSpPr txBox="1"/>
          <p:nvPr/>
        </p:nvSpPr>
        <p:spPr>
          <a:xfrm>
            <a:off x="7696200" y="3239869"/>
            <a:ext cx="1371600" cy="646331"/>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1"/>
                </a:solidFill>
                <a:latin typeface="+mn-lt"/>
                <a:cs typeface="+mn-cs"/>
              </a:rPr>
              <a:t>budget-balanced</a:t>
            </a:r>
          </a:p>
        </p:txBody>
      </p:sp>
      <p:sp>
        <p:nvSpPr>
          <p:cNvPr id="28" name="Oval 27"/>
          <p:cNvSpPr>
            <a:spLocks noChangeAspect="1"/>
          </p:cNvSpPr>
          <p:nvPr/>
        </p:nvSpPr>
        <p:spPr bwMode="auto">
          <a:xfrm>
            <a:off x="6400800" y="1980353"/>
            <a:ext cx="1541627" cy="905396"/>
          </a:xfrm>
          <a:prstGeom prst="ellipse">
            <a:avLst/>
          </a:prstGeom>
          <a:noFill/>
          <a:ln w="28575" cap="flat" cmpd="sng" algn="ctr">
            <a:solidFill>
              <a:schemeClr val="accent1"/>
            </a:solidFill>
            <a:prstDash val="sysDash"/>
            <a:round/>
            <a:headEnd type="none" w="med" len="med"/>
            <a:tailEnd type="arrow" w="lg" len="lg"/>
          </a:ln>
          <a:effectLst/>
        </p:spPr>
        <p:txBody>
          <a:bodyPr rtlCol="0" anchor="ctr"/>
          <a:lstStyle/>
          <a:p>
            <a:pPr algn="ctr"/>
            <a:endParaRPr lang="en-US" dirty="0"/>
          </a:p>
        </p:txBody>
      </p:sp>
      <p:sp>
        <p:nvSpPr>
          <p:cNvPr id="62" name="Oval 61"/>
          <p:cNvSpPr>
            <a:spLocks noChangeAspect="1"/>
          </p:cNvSpPr>
          <p:nvPr/>
        </p:nvSpPr>
        <p:spPr bwMode="auto">
          <a:xfrm>
            <a:off x="6400800" y="1983107"/>
            <a:ext cx="1541627" cy="902642"/>
          </a:xfrm>
          <a:prstGeom prst="ellipse">
            <a:avLst/>
          </a:prstGeom>
          <a:noFill/>
          <a:ln w="28575" cap="flat" cmpd="sng" algn="ctr">
            <a:solidFill>
              <a:schemeClr val="accent1"/>
            </a:solidFill>
            <a:prstDash val="solid"/>
            <a:round/>
            <a:headEnd type="none" w="med" len="med"/>
            <a:tailEnd type="arrow" w="lg" len="lg"/>
          </a:ln>
          <a:effectLst/>
        </p:spPr>
        <p:txBody>
          <a:bodyPr rtlCol="0" anchor="ctr"/>
          <a:lstStyle/>
          <a:p>
            <a:pPr algn="ctr"/>
            <a:endParaRPr lang="en-US" dirty="0"/>
          </a:p>
        </p:txBody>
      </p:sp>
      <p:sp>
        <p:nvSpPr>
          <p:cNvPr id="4" name="Oval 3"/>
          <p:cNvSpPr/>
          <p:nvPr/>
        </p:nvSpPr>
        <p:spPr bwMode="auto">
          <a:xfrm rot="21357990">
            <a:off x="6307756" y="1864161"/>
            <a:ext cx="2066642" cy="1093813"/>
          </a:xfrm>
          <a:prstGeom prst="ellipse">
            <a:avLst/>
          </a:prstGeom>
          <a:noFill/>
          <a:ln w="28575" cap="flat" cmpd="sng" algn="ctr">
            <a:solidFill>
              <a:schemeClr val="tx2"/>
            </a:solidFill>
            <a:prstDash val="sysDash"/>
            <a:round/>
            <a:headEnd type="none" w="med" len="med"/>
            <a:tailEnd type="arrow" w="lg" len="lg"/>
          </a:ln>
          <a:effectLst/>
        </p:spPr>
        <p:txBody>
          <a:bodyPr rtlCol="0" anchor="ctr"/>
          <a:lstStyle/>
          <a:p>
            <a:pPr algn="ctr"/>
            <a:endParaRPr lang="en-US"/>
          </a:p>
        </p:txBody>
      </p:sp>
      <p:cxnSp>
        <p:nvCxnSpPr>
          <p:cNvPr id="34" name="Straight Arrow Connector 33"/>
          <p:cNvCxnSpPr>
            <a:stCxn id="4" idx="3"/>
            <a:endCxn id="35" idx="0"/>
          </p:cNvCxnSpPr>
          <p:nvPr/>
        </p:nvCxnSpPr>
        <p:spPr bwMode="auto">
          <a:xfrm flipH="1">
            <a:off x="5837336" y="2848226"/>
            <a:ext cx="802085" cy="668721"/>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
        <p:nvSpPr>
          <p:cNvPr id="35" name="TextBox 34"/>
          <p:cNvSpPr txBox="1"/>
          <p:nvPr/>
        </p:nvSpPr>
        <p:spPr>
          <a:xfrm>
            <a:off x="4267200" y="3516947"/>
            <a:ext cx="3140271" cy="369332"/>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tx2"/>
                </a:solidFill>
                <a:latin typeface="+mn-lt"/>
                <a:cs typeface="+mn-cs"/>
              </a:rPr>
              <a:t>guarantee potential game</a:t>
            </a:r>
          </a:p>
        </p:txBody>
      </p:sp>
      <mc:AlternateContent xmlns:mc="http://schemas.openxmlformats.org/markup-compatibility/2006" xmlns:a14="http://schemas.microsoft.com/office/drawing/2010/main">
        <mc:Choice Requires="a14">
          <p:sp>
            <p:nvSpPr>
              <p:cNvPr id="39" name="TextBox 38"/>
              <p:cNvSpPr txBox="1"/>
              <p:nvPr/>
            </p:nvSpPr>
            <p:spPr>
              <a:xfrm>
                <a:off x="304800" y="1066800"/>
                <a:ext cx="2286000" cy="430887"/>
              </a:xfrm>
              <a:prstGeom prst="rect">
                <a:avLst/>
              </a:prstGeom>
              <a:ln w="28575">
                <a:solidFill>
                  <a:schemeClr val="tx2"/>
                </a:solidFill>
              </a:ln>
            </p:spPr>
            <p:txBody>
              <a:bodyPr wrap="square" rtlCol="0">
                <a:spAutoFit/>
              </a:bodyPr>
              <a:lstStyle/>
              <a:p>
                <a:pPr lvl="0" eaLnBrk="0" hangingPunct="0">
                  <a:spcBef>
                    <a:spcPct val="20000"/>
                  </a:spcBef>
                </a:pPr>
                <a:r>
                  <a:rPr lang="en-US" sz="2200" b="1" i="1" kern="0" dirty="0">
                    <a:solidFill>
                      <a:schemeClr val="tx1"/>
                    </a:solidFill>
                    <a:latin typeface="Century Gothic"/>
                  </a:rPr>
                  <a:t>There exists</a:t>
                </a:r>
                <a:r>
                  <a:rPr lang="en-US" sz="2200" b="1" kern="0" dirty="0">
                    <a:latin typeface="Century Gothic"/>
                  </a:rPr>
                  <a:t> </a:t>
                </a:r>
                <a14:m>
                  <m:oMath xmlns:m="http://schemas.openxmlformats.org/officeDocument/2006/math">
                    <m:r>
                      <a:rPr lang="en-US" sz="2200" b="1" i="1" kern="0">
                        <a:solidFill>
                          <a:schemeClr val="accent1"/>
                        </a:solidFill>
                        <a:latin typeface="Cambria Math" panose="02040503050406030204" pitchFamily="18" charset="0"/>
                        <a:ea typeface="Cambria Math" panose="02040503050406030204" pitchFamily="18" charset="0"/>
                      </a:rPr>
                      <m:t>𝕎</m:t>
                    </m:r>
                  </m:oMath>
                </a14:m>
                <a:r>
                  <a:rPr lang="en-US" sz="2200" b="1" kern="0" dirty="0">
                    <a:solidFill>
                      <a:schemeClr val="tx1"/>
                    </a:solidFill>
                    <a:latin typeface="Century Gothic"/>
                  </a:rPr>
                  <a:t> :</a:t>
                </a:r>
              </a:p>
            </p:txBody>
          </p:sp>
        </mc:Choice>
        <mc:Fallback xmlns="">
          <p:sp>
            <p:nvSpPr>
              <p:cNvPr id="39" name="TextBox 38"/>
              <p:cNvSpPr txBox="1">
                <a:spLocks noRot="1" noChangeAspect="1" noMove="1" noResize="1" noEditPoints="1" noAdjustHandles="1" noChangeArrowheads="1" noChangeShapeType="1" noTextEdit="1"/>
              </p:cNvSpPr>
              <p:nvPr/>
            </p:nvSpPr>
            <p:spPr>
              <a:xfrm>
                <a:off x="304800" y="1066800"/>
                <a:ext cx="2286000" cy="430887"/>
              </a:xfrm>
              <a:prstGeom prst="rect">
                <a:avLst/>
              </a:prstGeom>
              <a:blipFill rotWithShape="0">
                <a:blip r:embed="rId4"/>
                <a:stretch>
                  <a:fillRect l="-2895" t="-6579" r="-1053" b="-21053"/>
                </a:stretch>
              </a:blipFill>
              <a:ln w="28575">
                <a:solidFill>
                  <a:schemeClr val="tx2"/>
                </a:solidFill>
              </a:ln>
            </p:spPr>
            <p:txBody>
              <a:bodyPr/>
              <a:lstStyle/>
              <a:p>
                <a:r>
                  <a:rPr lang="en-US">
                    <a:noFill/>
                  </a:rPr>
                  <a:t> </a:t>
                </a:r>
              </a:p>
            </p:txBody>
          </p:sp>
        </mc:Fallback>
      </mc:AlternateContent>
      <p:sp>
        <p:nvSpPr>
          <p:cNvPr id="51" name="TextBox 50"/>
          <p:cNvSpPr txBox="1"/>
          <p:nvPr/>
        </p:nvSpPr>
        <p:spPr>
          <a:xfrm>
            <a:off x="5052647" y="1282175"/>
            <a:ext cx="1365838"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6"/>
                </a:solidFill>
              </a:rPr>
              <a:t>don‘t guarantee PNE in all games</a:t>
            </a:r>
          </a:p>
        </p:txBody>
      </p:sp>
      <p:sp>
        <p:nvSpPr>
          <p:cNvPr id="52" name="TextBox 51"/>
          <p:cNvSpPr txBox="1"/>
          <p:nvPr/>
        </p:nvSpPr>
        <p:spPr>
          <a:xfrm>
            <a:off x="6635162" y="922538"/>
            <a:ext cx="1365838" cy="923329"/>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2"/>
                </a:solidFill>
              </a:rPr>
              <a:t>guarantee PNE in all games</a:t>
            </a:r>
          </a:p>
        </p:txBody>
      </p:sp>
      <p:sp>
        <p:nvSpPr>
          <p:cNvPr id="53" name="Oval 52"/>
          <p:cNvSpPr/>
          <p:nvPr/>
        </p:nvSpPr>
        <p:spPr bwMode="auto">
          <a:xfrm>
            <a:off x="5044300" y="833427"/>
            <a:ext cx="3794900" cy="2269164"/>
          </a:xfrm>
          <a:prstGeom prst="ellipse">
            <a:avLst/>
          </a:prstGeom>
          <a:noFill/>
          <a:ln w="28575"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55" name="Straight Connector 54"/>
          <p:cNvCxnSpPr/>
          <p:nvPr/>
        </p:nvCxnSpPr>
        <p:spPr bwMode="auto">
          <a:xfrm flipH="1">
            <a:off x="6068379" y="685800"/>
            <a:ext cx="606636" cy="2458261"/>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57" name="Rectangle 56"/>
              <p:cNvSpPr/>
              <p:nvPr/>
            </p:nvSpPr>
            <p:spPr>
              <a:xfrm>
                <a:off x="6435969" y="2112430"/>
                <a:ext cx="1547667" cy="551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b="1" i="1" kern="0" smtClean="0">
                              <a:solidFill>
                                <a:prstClr val="white"/>
                              </a:solidFill>
                              <a:latin typeface="Cambria Math" panose="02040503050406030204" pitchFamily="18" charset="0"/>
                            </a:rPr>
                          </m:ctrlPr>
                        </m:sSubSupPr>
                        <m:e>
                          <m:r>
                            <a:rPr lang="en-US" sz="2800" b="1" i="1" kern="0" smtClean="0">
                              <a:solidFill>
                                <a:schemeClr val="accent2"/>
                              </a:solidFill>
                              <a:latin typeface="Cambria Math"/>
                            </a:rPr>
                            <m:t>𝒇</m:t>
                          </m:r>
                        </m:e>
                        <m:sub>
                          <m:r>
                            <a:rPr lang="en-US" sz="2800" b="1" i="1" kern="0">
                              <a:solidFill>
                                <a:prstClr val="white"/>
                              </a:solidFill>
                              <a:latin typeface="Cambria Math" panose="02040503050406030204" pitchFamily="18" charset="0"/>
                            </a:rPr>
                            <m:t>𝑺𝑽</m:t>
                          </m:r>
                          <m:r>
                            <a:rPr lang="en-US" sz="2800" b="1" i="1" kern="0">
                              <a:solidFill>
                                <a:prstClr val="white"/>
                              </a:solidFill>
                              <a:latin typeface="Cambria Math" panose="02040503050406030204" pitchFamily="18" charset="0"/>
                            </a:rPr>
                            <m:t>+</m:t>
                          </m:r>
                        </m:sub>
                        <m:sup>
                          <m:r>
                            <a:rPr lang="en-US" sz="2800" b="1" i="1" kern="0">
                              <a:solidFill>
                                <a:schemeClr val="accent1"/>
                              </a:solidFill>
                              <a:latin typeface="Cambria Math"/>
                              <a:ea typeface="Cambria Math"/>
                            </a:rPr>
                            <m:t>𝕎</m:t>
                          </m:r>
                        </m:sup>
                      </m:sSubSup>
                      <m:r>
                        <a:rPr lang="en-US" sz="2800" b="1" i="1" kern="0">
                          <a:solidFill>
                            <a:prstClr val="white"/>
                          </a:solidFill>
                          <a:latin typeface="Cambria Math" panose="02040503050406030204" pitchFamily="18" charset="0"/>
                        </a:rPr>
                        <m:t>[</m:t>
                      </m:r>
                      <m:r>
                        <a:rPr lang="en-US" sz="2800" b="1" i="1" kern="0">
                          <a:solidFill>
                            <a:schemeClr val="accent2"/>
                          </a:solidFill>
                          <a:latin typeface="Cambria Math" panose="02040503050406030204" pitchFamily="18" charset="0"/>
                        </a:rPr>
                        <m:t>𝝎</m:t>
                      </m:r>
                      <m:r>
                        <a:rPr lang="en-US" sz="2800" b="1" i="1" kern="0">
                          <a:solidFill>
                            <a:prstClr val="white"/>
                          </a:solidFill>
                          <a:latin typeface="Cambria Math" panose="02040503050406030204" pitchFamily="18" charset="0"/>
                        </a:rPr>
                        <m:t>]</m:t>
                      </m:r>
                    </m:oMath>
                  </m:oMathPara>
                </a14:m>
                <a:endParaRPr lang="en-US" sz="2800" dirty="0"/>
              </a:p>
            </p:txBody>
          </p:sp>
        </mc:Choice>
        <mc:Fallback xmlns="">
          <p:sp>
            <p:nvSpPr>
              <p:cNvPr id="57" name="Rectangle 56"/>
              <p:cNvSpPr>
                <a:spLocks noRot="1" noChangeAspect="1" noMove="1" noResize="1" noEditPoints="1" noAdjustHandles="1" noChangeArrowheads="1" noChangeShapeType="1" noTextEdit="1"/>
              </p:cNvSpPr>
              <p:nvPr/>
            </p:nvSpPr>
            <p:spPr>
              <a:xfrm>
                <a:off x="6435969" y="2112430"/>
                <a:ext cx="1547667" cy="551177"/>
              </a:xfrm>
              <a:prstGeom prst="rect">
                <a:avLst/>
              </a:prstGeom>
              <a:blipFill rotWithShape="0">
                <a:blip r:embed="rId5"/>
                <a:stretch>
                  <a:fillRect/>
                </a:stretch>
              </a:blipFill>
            </p:spPr>
            <p:txBody>
              <a:bodyPr/>
              <a:lstStyle/>
              <a:p>
                <a:r>
                  <a:rPr lang="en-US">
                    <a:noFill/>
                  </a:rPr>
                  <a:t> </a:t>
                </a:r>
              </a:p>
            </p:txBody>
          </p:sp>
        </mc:Fallback>
      </mc:AlternateContent>
      <p:sp>
        <p:nvSpPr>
          <p:cNvPr id="63" name="Title 1"/>
          <p:cNvSpPr txBox="1">
            <a:spLocks/>
          </p:cNvSpPr>
          <p:nvPr/>
        </p:nvSpPr>
        <p:spPr bwMode="auto">
          <a:xfrm>
            <a:off x="303772" y="2895600"/>
            <a:ext cx="4279951"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pPr algn="l"/>
            <a:r>
              <a:rPr lang="en-US" b="1" dirty="0"/>
              <a:t>Our characterization</a:t>
            </a:r>
          </a:p>
        </p:txBody>
      </p:sp>
      <mc:AlternateContent xmlns:mc="http://schemas.openxmlformats.org/markup-compatibility/2006" xmlns:a14="http://schemas.microsoft.com/office/drawing/2010/main">
        <mc:Choice Requires="a14">
          <p:sp>
            <p:nvSpPr>
              <p:cNvPr id="64" name="TextBox 63"/>
              <p:cNvSpPr txBox="1"/>
              <p:nvPr/>
            </p:nvSpPr>
            <p:spPr>
              <a:xfrm>
                <a:off x="299259" y="3657600"/>
                <a:ext cx="1756280" cy="430887"/>
              </a:xfrm>
              <a:prstGeom prst="rect">
                <a:avLst/>
              </a:prstGeom>
              <a:ln w="28575">
                <a:solidFill>
                  <a:schemeClr val="tx2"/>
                </a:solidFill>
              </a:ln>
            </p:spPr>
            <p:txBody>
              <a:bodyPr wrap="square" rtlCol="0">
                <a:spAutoFit/>
              </a:bodyPr>
              <a:lstStyle/>
              <a:p>
                <a:pPr lvl="0" eaLnBrk="0" hangingPunct="0">
                  <a:spcBef>
                    <a:spcPct val="20000"/>
                  </a:spcBef>
                </a:pPr>
                <a:r>
                  <a:rPr lang="en-US" sz="2200" b="1" i="1" kern="0" dirty="0">
                    <a:solidFill>
                      <a:schemeClr val="tx1"/>
                    </a:solidFill>
                    <a:latin typeface="Century Gothic"/>
                  </a:rPr>
                  <a:t>For any</a:t>
                </a:r>
                <a:r>
                  <a:rPr lang="en-US" sz="2200" b="1" kern="0" dirty="0">
                    <a:latin typeface="Century Gothic"/>
                  </a:rPr>
                  <a:t> </a:t>
                </a:r>
                <a14:m>
                  <m:oMath xmlns:m="http://schemas.openxmlformats.org/officeDocument/2006/math">
                    <m:r>
                      <a:rPr lang="en-US" sz="2200" b="1" i="1" kern="0">
                        <a:solidFill>
                          <a:schemeClr val="accent1"/>
                        </a:solidFill>
                        <a:latin typeface="Cambria Math" panose="02040503050406030204" pitchFamily="18" charset="0"/>
                        <a:ea typeface="Cambria Math" panose="02040503050406030204" pitchFamily="18" charset="0"/>
                      </a:rPr>
                      <m:t>𝕎</m:t>
                    </m:r>
                  </m:oMath>
                </a14:m>
                <a:r>
                  <a:rPr lang="en-US" sz="2200" b="1" kern="0" dirty="0">
                    <a:solidFill>
                      <a:schemeClr val="tx1"/>
                    </a:solidFill>
                    <a:latin typeface="Century Gothic"/>
                  </a:rPr>
                  <a:t> :</a:t>
                </a:r>
              </a:p>
            </p:txBody>
          </p:sp>
        </mc:Choice>
        <mc:Fallback xmlns="">
          <p:sp>
            <p:nvSpPr>
              <p:cNvPr id="64" name="TextBox 63"/>
              <p:cNvSpPr txBox="1">
                <a:spLocks noRot="1" noChangeAspect="1" noMove="1" noResize="1" noEditPoints="1" noAdjustHandles="1" noChangeArrowheads="1" noChangeShapeType="1" noTextEdit="1"/>
              </p:cNvSpPr>
              <p:nvPr/>
            </p:nvSpPr>
            <p:spPr>
              <a:xfrm>
                <a:off x="299259" y="3657600"/>
                <a:ext cx="1756280" cy="430887"/>
              </a:xfrm>
              <a:prstGeom prst="rect">
                <a:avLst/>
              </a:prstGeom>
              <a:blipFill rotWithShape="0">
                <a:blip r:embed="rId6"/>
                <a:stretch>
                  <a:fillRect l="-3754" t="-6579" r="-341" b="-21053"/>
                </a:stretch>
              </a:blipFill>
              <a:ln w="28575">
                <a:solidFill>
                  <a:schemeClr val="tx2"/>
                </a:solidFill>
              </a:ln>
            </p:spPr>
            <p:txBody>
              <a:bodyPr/>
              <a:lstStyle/>
              <a:p>
                <a:r>
                  <a:rPr lang="en-US">
                    <a:noFill/>
                  </a:rPr>
                  <a:t> </a:t>
                </a:r>
              </a:p>
            </p:txBody>
          </p:sp>
        </mc:Fallback>
      </mc:AlternateContent>
      <p:sp>
        <p:nvSpPr>
          <p:cNvPr id="42" name="TextBox 41"/>
          <p:cNvSpPr txBox="1"/>
          <p:nvPr/>
        </p:nvSpPr>
        <p:spPr>
          <a:xfrm>
            <a:off x="6872282" y="1905000"/>
            <a:ext cx="595318" cy="1032716"/>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6600" b="1" kern="0" dirty="0">
                <a:solidFill>
                  <a:schemeClr val="accent1"/>
                </a:solidFill>
                <a:latin typeface="+mj-lt"/>
                <a:cs typeface="+mn-cs"/>
              </a:rPr>
              <a:t>?</a:t>
            </a:r>
          </a:p>
        </p:txBody>
      </p:sp>
      <mc:AlternateContent xmlns:mc="http://schemas.openxmlformats.org/markup-compatibility/2006" xmlns:a14="http://schemas.microsoft.com/office/drawing/2010/main">
        <mc:Choice Requires="a14">
          <p:sp>
            <p:nvSpPr>
              <p:cNvPr id="43" name="Rectangle 42"/>
              <p:cNvSpPr/>
              <p:nvPr/>
            </p:nvSpPr>
            <p:spPr>
              <a:xfrm>
                <a:off x="7821896" y="3810000"/>
                <a:ext cx="1093504"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b="1" i="1" kern="0">
                              <a:solidFill>
                                <a:schemeClr val="accent1"/>
                              </a:solidFill>
                              <a:latin typeface="Cambria Math" panose="02040503050406030204" pitchFamily="18" charset="0"/>
                            </a:rPr>
                          </m:ctrlPr>
                        </m:sSupPr>
                        <m:e>
                          <m:r>
                            <a:rPr lang="en-US" b="1" i="1" kern="0">
                              <a:solidFill>
                                <a:schemeClr val="accent1"/>
                              </a:solidFill>
                              <a:latin typeface="Cambria Math"/>
                              <a:ea typeface="Cambria Math"/>
                            </a:rPr>
                            <m:t>𝕎</m:t>
                          </m:r>
                        </m:e>
                        <m:sup>
                          <m:r>
                            <a:rPr lang="en-US" b="1" i="1" kern="0">
                              <a:solidFill>
                                <a:schemeClr val="accent1"/>
                              </a:solidFill>
                              <a:latin typeface="Cambria Math"/>
                            </a:rPr>
                            <m:t>′</m:t>
                          </m:r>
                        </m:sup>
                      </m:sSup>
                      <m:r>
                        <a:rPr lang="en-US" b="1" i="1" kern="0">
                          <a:latin typeface="Cambria Math"/>
                        </a:rPr>
                        <m:t>=</m:t>
                      </m:r>
                      <m:r>
                        <a:rPr lang="en-US" b="1" i="1" kern="0">
                          <a:solidFill>
                            <a:schemeClr val="accent1"/>
                          </a:solidFill>
                          <a:latin typeface="Cambria Math"/>
                          <a:ea typeface="Cambria Math"/>
                        </a:rPr>
                        <m:t>𝕎</m:t>
                      </m:r>
                    </m:oMath>
                  </m:oMathPara>
                </a14:m>
                <a:endParaRPr lang="en-US" dirty="0"/>
              </a:p>
            </p:txBody>
          </p:sp>
        </mc:Choice>
        <mc:Fallback xmlns="">
          <p:sp>
            <p:nvSpPr>
              <p:cNvPr id="43" name="Rectangle 42"/>
              <p:cNvSpPr>
                <a:spLocks noRot="1" noChangeAspect="1" noMove="1" noResize="1" noEditPoints="1" noAdjustHandles="1" noChangeArrowheads="1" noChangeShapeType="1" noTextEdit="1"/>
              </p:cNvSpPr>
              <p:nvPr/>
            </p:nvSpPr>
            <p:spPr>
              <a:xfrm>
                <a:off x="7821896" y="3810000"/>
                <a:ext cx="1093504" cy="369332"/>
              </a:xfrm>
              <a:prstGeom prst="rect">
                <a:avLst/>
              </a:prstGeom>
              <a:blipFill rotWithShape="0">
                <a:blip r:embed="rId7"/>
                <a:stretch>
                  <a:fillRect/>
                </a:stretch>
              </a:blipFill>
            </p:spPr>
            <p:txBody>
              <a:bodyPr/>
              <a:lstStyle/>
              <a:p>
                <a:r>
                  <a:rPr lang="en-US">
                    <a:noFill/>
                  </a:rPr>
                  <a:t> </a:t>
                </a:r>
              </a:p>
            </p:txBody>
          </p:sp>
        </mc:Fallback>
      </mc:AlternateContent>
      <p:sp>
        <p:nvSpPr>
          <p:cNvPr id="44" name="TextBox 43"/>
          <p:cNvSpPr txBox="1"/>
          <p:nvPr/>
        </p:nvSpPr>
        <p:spPr>
          <a:xfrm>
            <a:off x="2786324" y="5921514"/>
            <a:ext cx="2014276" cy="646331"/>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1"/>
                </a:solidFill>
              </a:rPr>
              <a:t>actual welfare distributed</a:t>
            </a:r>
          </a:p>
        </p:txBody>
      </p:sp>
      <p:sp>
        <p:nvSpPr>
          <p:cNvPr id="45" name="Freeform 44"/>
          <p:cNvSpPr/>
          <p:nvPr/>
        </p:nvSpPr>
        <p:spPr bwMode="auto">
          <a:xfrm>
            <a:off x="4482339" y="5743081"/>
            <a:ext cx="2262554" cy="745697"/>
          </a:xfrm>
          <a:custGeom>
            <a:avLst/>
            <a:gdLst>
              <a:gd name="connsiteX0" fmla="*/ 2262554 w 2262554"/>
              <a:gd name="connsiteY0" fmla="*/ 87860 h 745697"/>
              <a:gd name="connsiteX1" fmla="*/ 2063261 w 2262554"/>
              <a:gd name="connsiteY1" fmla="*/ 52690 h 745697"/>
              <a:gd name="connsiteX2" fmla="*/ 1137138 w 2262554"/>
              <a:gd name="connsiteY2" fmla="*/ 709183 h 745697"/>
              <a:gd name="connsiteX3" fmla="*/ 0 w 2262554"/>
              <a:gd name="connsiteY3" fmla="*/ 603675 h 745697"/>
            </a:gdLst>
            <a:ahLst/>
            <a:cxnLst>
              <a:cxn ang="0">
                <a:pos x="connsiteX0" y="connsiteY0"/>
              </a:cxn>
              <a:cxn ang="0">
                <a:pos x="connsiteX1" y="connsiteY1"/>
              </a:cxn>
              <a:cxn ang="0">
                <a:pos x="connsiteX2" y="connsiteY2"/>
              </a:cxn>
              <a:cxn ang="0">
                <a:pos x="connsiteX3" y="connsiteY3"/>
              </a:cxn>
            </a:cxnLst>
            <a:rect l="l" t="t" r="r" b="b"/>
            <a:pathLst>
              <a:path w="2262554" h="745697">
                <a:moveTo>
                  <a:pt x="2262554" y="87860"/>
                </a:moveTo>
                <a:cubicBezTo>
                  <a:pt x="2256692" y="18498"/>
                  <a:pt x="2250830" y="-50864"/>
                  <a:pt x="2063261" y="52690"/>
                </a:cubicBezTo>
                <a:cubicBezTo>
                  <a:pt x="1875692" y="156244"/>
                  <a:pt x="1481015" y="617352"/>
                  <a:pt x="1137138" y="709183"/>
                </a:cubicBezTo>
                <a:cubicBezTo>
                  <a:pt x="793261" y="801014"/>
                  <a:pt x="396630" y="702344"/>
                  <a:pt x="0" y="603675"/>
                </a:cubicBezTo>
              </a:path>
            </a:pathLst>
          </a:custGeom>
          <a:noFill/>
          <a:ln w="28575" cap="flat" cmpd="sng" algn="ctr">
            <a:solidFill>
              <a:schemeClr val="accent1"/>
            </a:solidFill>
            <a:prstDash val="solid"/>
            <a:round/>
            <a:headEnd type="none" w="med" len="med"/>
            <a:tailEnd type="arrow" w="lg" len="lg"/>
          </a:ln>
          <a:effectLst/>
        </p:spPr>
        <p:txBody>
          <a:bodyPr rtlCol="0" anchor="ctr"/>
          <a:lstStyle/>
          <a:p>
            <a:pPr algn="ctr"/>
            <a:endParaRPr lang="en-US"/>
          </a:p>
        </p:txBody>
      </p:sp>
      <p:sp>
        <p:nvSpPr>
          <p:cNvPr id="47" name="Freeform 46"/>
          <p:cNvSpPr/>
          <p:nvPr/>
        </p:nvSpPr>
        <p:spPr bwMode="auto">
          <a:xfrm>
            <a:off x="7174522" y="4185138"/>
            <a:ext cx="1207477" cy="1625094"/>
          </a:xfrm>
          <a:custGeom>
            <a:avLst/>
            <a:gdLst>
              <a:gd name="connsiteX0" fmla="*/ 0 w 937846"/>
              <a:gd name="connsiteY0" fmla="*/ 1957754 h 1965063"/>
              <a:gd name="connsiteX1" fmla="*/ 574431 w 937846"/>
              <a:gd name="connsiteY1" fmla="*/ 1664677 h 1965063"/>
              <a:gd name="connsiteX2" fmla="*/ 937846 w 937846"/>
              <a:gd name="connsiteY2" fmla="*/ 0 h 1965063"/>
            </a:gdLst>
            <a:ahLst/>
            <a:cxnLst>
              <a:cxn ang="0">
                <a:pos x="connsiteX0" y="connsiteY0"/>
              </a:cxn>
              <a:cxn ang="0">
                <a:pos x="connsiteX1" y="connsiteY1"/>
              </a:cxn>
              <a:cxn ang="0">
                <a:pos x="connsiteX2" y="connsiteY2"/>
              </a:cxn>
            </a:cxnLst>
            <a:rect l="l" t="t" r="r" b="b"/>
            <a:pathLst>
              <a:path w="937846" h="1965063">
                <a:moveTo>
                  <a:pt x="0" y="1957754"/>
                </a:moveTo>
                <a:cubicBezTo>
                  <a:pt x="209061" y="1974361"/>
                  <a:pt x="418123" y="1990969"/>
                  <a:pt x="574431" y="1664677"/>
                </a:cubicBezTo>
                <a:cubicBezTo>
                  <a:pt x="730739" y="1338385"/>
                  <a:pt x="834292" y="669192"/>
                  <a:pt x="937846" y="0"/>
                </a:cubicBezTo>
              </a:path>
            </a:pathLst>
          </a:custGeom>
          <a:noFill/>
          <a:ln w="28575" cap="flat" cmpd="sng" algn="ctr">
            <a:solidFill>
              <a:schemeClr val="accent1"/>
            </a:solidFill>
            <a:prstDash val="solid"/>
            <a:round/>
            <a:headEnd type="none" w="med" len="med"/>
            <a:tailEnd type="arrow" w="lg" len="lg"/>
          </a:ln>
          <a:effectLst/>
        </p:spPr>
        <p:txBody>
          <a:bodyPr rtlCol="0" anchor="ctr"/>
          <a:lstStyle/>
          <a:p>
            <a:pPr algn="ctr"/>
            <a:endParaRPr lang="en-US"/>
          </a:p>
        </p:txBody>
      </p:sp>
      <p:cxnSp>
        <p:nvCxnSpPr>
          <p:cNvPr id="54" name="Straight Arrow Connector 53"/>
          <p:cNvCxnSpPr>
            <a:stCxn id="71" idx="0"/>
          </p:cNvCxnSpPr>
          <p:nvPr/>
        </p:nvCxnSpPr>
        <p:spPr bwMode="auto">
          <a:xfrm flipH="1" flipV="1">
            <a:off x="6760097" y="3909606"/>
            <a:ext cx="201031" cy="541448"/>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
        <p:nvSpPr>
          <p:cNvPr id="59" name="TextBox 58"/>
          <p:cNvSpPr txBox="1"/>
          <p:nvPr/>
        </p:nvSpPr>
        <p:spPr>
          <a:xfrm>
            <a:off x="6872282" y="5521404"/>
            <a:ext cx="595318" cy="1107996"/>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6600" b="1" kern="0" dirty="0">
                <a:solidFill>
                  <a:schemeClr val="tx2"/>
                </a:solidFill>
                <a:latin typeface="+mj-lt"/>
                <a:cs typeface="+mn-cs"/>
              </a:rPr>
              <a:t>?</a:t>
            </a:r>
          </a:p>
        </p:txBody>
      </p:sp>
    </p:spTree>
    <p:extLst>
      <p:ext uri="{BB962C8B-B14F-4D97-AF65-F5344CB8AC3E}">
        <p14:creationId xmlns:p14="http://schemas.microsoft.com/office/powerpoint/2010/main" val="1160720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42"/>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5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45"/>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4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47"/>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8" grpId="0"/>
      <p:bldP spid="30" grpId="0"/>
      <p:bldP spid="28" grpId="0" animBg="1"/>
      <p:bldP spid="28" grpId="1" animBg="1"/>
      <p:bldP spid="62" grpId="0" animBg="1"/>
      <p:bldP spid="4" grpId="0" animBg="1"/>
      <p:bldP spid="35" grpId="0"/>
      <p:bldP spid="39" grpId="0" animBg="1"/>
      <p:bldP spid="57" grpId="0"/>
      <p:bldP spid="63" grpId="0"/>
      <p:bldP spid="64" grpId="0" animBg="1"/>
      <p:bldP spid="42" grpId="0"/>
      <p:bldP spid="42" grpId="1"/>
      <p:bldP spid="43" grpId="0"/>
      <p:bldP spid="43" grpId="1"/>
      <p:bldP spid="44" grpId="0"/>
      <p:bldP spid="44" grpId="1"/>
      <p:bldP spid="45" grpId="0" animBg="1"/>
      <p:bldP spid="45" grpId="1" animBg="1"/>
      <p:bldP spid="47" grpId="0" animBg="1"/>
      <p:bldP spid="47" grpId="1" animBg="1"/>
      <p:bldP spid="59" grpId="0"/>
      <p:bldP spid="59"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04800" y="4193082"/>
            <a:ext cx="3794900" cy="2512518"/>
            <a:chOff x="3399622" y="1709888"/>
            <a:chExt cx="5058578" cy="3503118"/>
          </a:xfrm>
        </p:grpSpPr>
        <p:sp>
          <p:nvSpPr>
            <p:cNvPr id="37" name="Oval 36"/>
            <p:cNvSpPr>
              <a:spLocks noChangeAspect="1"/>
            </p:cNvSpPr>
            <p:nvPr/>
          </p:nvSpPr>
          <p:spPr bwMode="auto">
            <a:xfrm>
              <a:off x="3551916" y="2069570"/>
              <a:ext cx="4805649" cy="3005628"/>
            </a:xfrm>
            <a:prstGeom prst="ellipse">
              <a:avLst/>
            </a:prstGeom>
            <a:noFill/>
            <a:ln w="28575" cap="flat" cmpd="sng" algn="ctr">
              <a:solidFill>
                <a:schemeClr val="tx2"/>
              </a:solidFill>
              <a:prstDash val="sysDash"/>
              <a:round/>
              <a:headEnd type="none" w="med" len="med"/>
              <a:tailEnd type="arrow" w="lg" len="lg"/>
            </a:ln>
            <a:effectLst/>
          </p:spPr>
          <p:txBody>
            <a:bodyPr rtlCol="0" anchor="ctr"/>
            <a:lstStyle/>
            <a:p>
              <a:pPr algn="ctr"/>
              <a:endParaRPr lang="en-US"/>
            </a:p>
          </p:txBody>
        </p:sp>
        <p:sp>
          <p:nvSpPr>
            <p:cNvPr id="38" name="Rectangle 37"/>
            <p:cNvSpPr/>
            <p:nvPr/>
          </p:nvSpPr>
          <p:spPr bwMode="auto">
            <a:xfrm rot="852918">
              <a:off x="3461858" y="1709888"/>
              <a:ext cx="1778607" cy="3111576"/>
            </a:xfrm>
            <a:prstGeom prst="rect">
              <a:avLst/>
            </a:prstGeom>
            <a:solidFill>
              <a:schemeClr val="bg1"/>
            </a:solidFill>
            <a:ln w="63500" cap="flat" cmpd="sng" algn="ctr">
              <a:solidFill>
                <a:schemeClr val="bg1"/>
              </a:solidFill>
              <a:prstDash val="solid"/>
              <a:round/>
              <a:headEnd type="none" w="med" len="med"/>
              <a:tailEnd type="arrow" w="lg" len="lg"/>
            </a:ln>
            <a:effectLst/>
          </p:spPr>
          <p:txBody>
            <a:bodyPr rtlCol="0" anchor="ctr"/>
            <a:lstStyle/>
            <a:p>
              <a:pPr algn="ctr"/>
              <a:endParaRPr lang="en-US"/>
            </a:p>
          </p:txBody>
        </p:sp>
        <p:cxnSp>
          <p:nvCxnSpPr>
            <p:cNvPr id="40" name="Straight Connector 39"/>
            <p:cNvCxnSpPr/>
            <p:nvPr/>
          </p:nvCxnSpPr>
          <p:spPr bwMode="auto">
            <a:xfrm flipH="1">
              <a:off x="4915854" y="2065164"/>
              <a:ext cx="697735" cy="2922995"/>
            </a:xfrm>
            <a:prstGeom prst="line">
              <a:avLst/>
            </a:prstGeom>
            <a:solidFill>
              <a:schemeClr val="accent1"/>
            </a:solidFill>
            <a:ln w="28575" cap="flat" cmpd="sng" algn="ctr">
              <a:solidFill>
                <a:schemeClr val="tx2"/>
              </a:solidFill>
              <a:prstDash val="sysDash"/>
              <a:round/>
              <a:headEnd type="none" w="med" len="med"/>
              <a:tailEnd type="none" w="med" len="med"/>
            </a:ln>
            <a:effectLst/>
          </p:spPr>
        </p:cxnSp>
        <p:sp>
          <p:nvSpPr>
            <p:cNvPr id="41" name="TextBox 40"/>
            <p:cNvSpPr txBox="1"/>
            <p:nvPr/>
          </p:nvSpPr>
          <p:spPr>
            <a:xfrm>
              <a:off x="3410748" y="2617041"/>
              <a:ext cx="1820654" cy="1673578"/>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6"/>
                  </a:solidFill>
                </a:rPr>
                <a:t>don‘t guarantee PNE in all games</a:t>
              </a:r>
            </a:p>
          </p:txBody>
        </p:sp>
        <p:sp>
          <p:nvSpPr>
            <p:cNvPr id="46" name="TextBox 45"/>
            <p:cNvSpPr txBox="1"/>
            <p:nvPr/>
          </p:nvSpPr>
          <p:spPr>
            <a:xfrm>
              <a:off x="5520231" y="2296134"/>
              <a:ext cx="1820654" cy="1287367"/>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2"/>
                  </a:solidFill>
                </a:rPr>
                <a:t>guarantee PNE in all games</a:t>
              </a:r>
            </a:p>
          </p:txBody>
        </p:sp>
        <p:sp>
          <p:nvSpPr>
            <p:cNvPr id="48" name="Oval 47"/>
            <p:cNvSpPr/>
            <p:nvPr/>
          </p:nvSpPr>
          <p:spPr bwMode="auto">
            <a:xfrm>
              <a:off x="3399622" y="1991367"/>
              <a:ext cx="5058578" cy="3163819"/>
            </a:xfrm>
            <a:prstGeom prst="ellipse">
              <a:avLst/>
            </a:prstGeom>
            <a:noFill/>
            <a:ln w="28575"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49" name="Straight Connector 48"/>
            <p:cNvCxnSpPr/>
            <p:nvPr/>
          </p:nvCxnSpPr>
          <p:spPr bwMode="auto">
            <a:xfrm flipH="1">
              <a:off x="4764713" y="1785536"/>
              <a:ext cx="808642" cy="3427470"/>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50" name="Rectangle 49"/>
                <p:cNvSpPr/>
                <p:nvPr/>
              </p:nvSpPr>
              <p:spPr>
                <a:xfrm>
                  <a:off x="5106255" y="3849460"/>
                  <a:ext cx="2456970" cy="941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b="1" i="1" kern="0" smtClean="0">
                                <a:solidFill>
                                  <a:prstClr val="white"/>
                                </a:solidFill>
                                <a:latin typeface="Cambria Math" panose="02040503050406030204" pitchFamily="18" charset="0"/>
                              </a:rPr>
                            </m:ctrlPr>
                          </m:sSubSupPr>
                          <m:e>
                            <m:r>
                              <a:rPr lang="en-US" sz="3200" b="1" i="1" kern="0" smtClean="0">
                                <a:solidFill>
                                  <a:schemeClr val="accent2"/>
                                </a:solidFill>
                                <a:latin typeface="Cambria Math"/>
                              </a:rPr>
                              <m:t>𝒇</m:t>
                            </m:r>
                          </m:e>
                          <m:sub>
                            <m:r>
                              <a:rPr lang="en-US" sz="3200" b="1" i="1" kern="0" smtClean="0">
                                <a:solidFill>
                                  <a:prstClr val="white"/>
                                </a:solidFill>
                                <a:latin typeface="Cambria Math" panose="02040503050406030204" pitchFamily="18" charset="0"/>
                              </a:rPr>
                              <m:t>𝑴𝑪</m:t>
                            </m:r>
                            <m:r>
                              <a:rPr lang="en-US" sz="3200" b="1" i="1" kern="0">
                                <a:solidFill>
                                  <a:prstClr val="white"/>
                                </a:solidFill>
                                <a:latin typeface="Cambria Math" panose="02040503050406030204" pitchFamily="18" charset="0"/>
                              </a:rPr>
                              <m:t>+</m:t>
                            </m:r>
                          </m:sub>
                          <m:sup>
                            <m:sSup>
                              <m:sSupPr>
                                <m:ctrlPr>
                                  <a:rPr lang="en-US" sz="3200" b="1" i="1" kern="0" smtClean="0">
                                    <a:solidFill>
                                      <a:schemeClr val="accent1"/>
                                    </a:solidFill>
                                    <a:latin typeface="Cambria Math" panose="02040503050406030204" pitchFamily="18" charset="0"/>
                                    <a:ea typeface="Cambria Math"/>
                                  </a:rPr>
                                </m:ctrlPr>
                              </m:sSupPr>
                              <m:e>
                                <m:r>
                                  <a:rPr lang="en-US" sz="3200" b="1" i="1" kern="0">
                                    <a:solidFill>
                                      <a:schemeClr val="accent1"/>
                                    </a:solidFill>
                                    <a:latin typeface="Cambria Math"/>
                                    <a:ea typeface="Cambria Math"/>
                                  </a:rPr>
                                  <m:t>𝕎</m:t>
                                </m:r>
                              </m:e>
                              <m:sup>
                                <m:r>
                                  <a:rPr lang="en-US" sz="3200" b="1" i="1" kern="0" smtClean="0">
                                    <a:solidFill>
                                      <a:schemeClr val="accent1"/>
                                    </a:solidFill>
                                    <a:latin typeface="Cambria Math" panose="02040503050406030204" pitchFamily="18" charset="0"/>
                                    <a:ea typeface="Cambria Math"/>
                                  </a:rPr>
                                  <m:t>′′</m:t>
                                </m:r>
                              </m:sup>
                            </m:sSup>
                          </m:sup>
                        </m:sSubSup>
                        <m:r>
                          <a:rPr lang="en-US" sz="3200" b="1" i="1" kern="0">
                            <a:solidFill>
                              <a:prstClr val="white"/>
                            </a:solidFill>
                            <a:latin typeface="Cambria Math" panose="02040503050406030204" pitchFamily="18" charset="0"/>
                          </a:rPr>
                          <m:t>[</m:t>
                        </m:r>
                        <m:r>
                          <a:rPr lang="en-US" sz="3200" b="1" i="1" kern="0">
                            <a:solidFill>
                              <a:schemeClr val="accent2"/>
                            </a:solidFill>
                            <a:latin typeface="Cambria Math" panose="02040503050406030204" pitchFamily="18" charset="0"/>
                          </a:rPr>
                          <m:t>𝝎</m:t>
                        </m:r>
                        <m:r>
                          <a:rPr lang="en-US" sz="3200" b="1" i="1" kern="0">
                            <a:solidFill>
                              <a:prstClr val="white"/>
                            </a:solidFill>
                            <a:latin typeface="Cambria Math" panose="02040503050406030204" pitchFamily="18" charset="0"/>
                          </a:rPr>
                          <m:t>]</m:t>
                        </m:r>
                      </m:oMath>
                    </m:oMathPara>
                  </a14:m>
                  <a:endParaRPr lang="en-US" sz="3200" dirty="0"/>
                </a:p>
              </p:txBody>
            </p:sp>
          </mc:Choice>
          <mc:Fallback xmlns="">
            <p:sp>
              <p:nvSpPr>
                <p:cNvPr id="50" name="Rectangle 49"/>
                <p:cNvSpPr>
                  <a:spLocks noRot="1" noChangeAspect="1" noMove="1" noResize="1" noEditPoints="1" noAdjustHandles="1" noChangeArrowheads="1" noChangeShapeType="1" noTextEdit="1"/>
                </p:cNvSpPr>
                <p:nvPr/>
              </p:nvSpPr>
              <p:spPr>
                <a:xfrm>
                  <a:off x="5106255" y="3849460"/>
                  <a:ext cx="2456970" cy="941477"/>
                </a:xfrm>
                <a:prstGeom prst="rect">
                  <a:avLst/>
                </a:prstGeom>
                <a:blipFill rotWithShape="0">
                  <a:blip r:embed="rId3"/>
                  <a:stretch>
                    <a:fillRect/>
                  </a:stretch>
                </a:blipFill>
              </p:spPr>
              <p:txBody>
                <a:bodyPr/>
                <a:lstStyle/>
                <a:p>
                  <a:r>
                    <a:rPr lang="en-US">
                      <a:noFill/>
                    </a:rPr>
                    <a:t> </a:t>
                  </a:r>
                </a:p>
              </p:txBody>
            </p:sp>
          </mc:Fallback>
        </mc:AlternateContent>
      </p:grpSp>
      <p:sp>
        <p:nvSpPr>
          <p:cNvPr id="71" name="Oval 70"/>
          <p:cNvSpPr>
            <a:spLocks noChangeAspect="1"/>
          </p:cNvSpPr>
          <p:nvPr/>
        </p:nvSpPr>
        <p:spPr bwMode="auto">
          <a:xfrm>
            <a:off x="5158550" y="4451054"/>
            <a:ext cx="3605155" cy="2155707"/>
          </a:xfrm>
          <a:prstGeom prst="ellipse">
            <a:avLst/>
          </a:prstGeom>
          <a:noFill/>
          <a:ln w="28575" cap="flat" cmpd="sng" algn="ctr">
            <a:solidFill>
              <a:schemeClr val="tx2"/>
            </a:solidFill>
            <a:prstDash val="sysDash"/>
            <a:round/>
            <a:headEnd type="none" w="med" len="med"/>
            <a:tailEnd type="arrow" w="lg" len="lg"/>
          </a:ln>
          <a:effectLst/>
        </p:spPr>
        <p:txBody>
          <a:bodyPr rtlCol="0" anchor="ctr"/>
          <a:lstStyle/>
          <a:p>
            <a:pPr algn="ctr"/>
            <a:endParaRPr lang="en-US"/>
          </a:p>
        </p:txBody>
      </p:sp>
      <p:sp>
        <p:nvSpPr>
          <p:cNvPr id="72" name="Rectangle 71"/>
          <p:cNvSpPr/>
          <p:nvPr/>
        </p:nvSpPr>
        <p:spPr bwMode="auto">
          <a:xfrm rot="852918">
            <a:off x="5090989" y="4193082"/>
            <a:ext cx="1334295" cy="2231695"/>
          </a:xfrm>
          <a:prstGeom prst="rect">
            <a:avLst/>
          </a:prstGeom>
          <a:solidFill>
            <a:schemeClr val="bg1"/>
          </a:solidFill>
          <a:ln w="63500" cap="flat" cmpd="sng" algn="ctr">
            <a:solidFill>
              <a:schemeClr val="bg1"/>
            </a:solidFill>
            <a:prstDash val="solid"/>
            <a:round/>
            <a:headEnd type="none" w="med" len="med"/>
            <a:tailEnd type="arrow" w="lg" len="lg"/>
          </a:ln>
          <a:effectLst/>
        </p:spPr>
        <p:txBody>
          <a:bodyPr rtlCol="0" anchor="ctr"/>
          <a:lstStyle/>
          <a:p>
            <a:pPr algn="ctr"/>
            <a:endParaRPr lang="en-US"/>
          </a:p>
        </p:txBody>
      </p:sp>
      <p:cxnSp>
        <p:nvCxnSpPr>
          <p:cNvPr id="73" name="Straight Connector 72"/>
          <p:cNvCxnSpPr/>
          <p:nvPr/>
        </p:nvCxnSpPr>
        <p:spPr bwMode="auto">
          <a:xfrm flipH="1">
            <a:off x="6181764" y="4447894"/>
            <a:ext cx="523435" cy="2096440"/>
          </a:xfrm>
          <a:prstGeom prst="line">
            <a:avLst/>
          </a:prstGeom>
          <a:solidFill>
            <a:schemeClr val="accent1"/>
          </a:solidFill>
          <a:ln w="28575" cap="flat" cmpd="sng" algn="ctr">
            <a:solidFill>
              <a:schemeClr val="tx2"/>
            </a:solidFill>
            <a:prstDash val="sysDash"/>
            <a:round/>
            <a:headEnd type="none" w="med" len="med"/>
            <a:tailEnd type="none" w="med" len="med"/>
          </a:ln>
          <a:effectLst/>
        </p:spPr>
      </p:cxnSp>
      <p:grpSp>
        <p:nvGrpSpPr>
          <p:cNvPr id="12" name="Group 11"/>
          <p:cNvGrpSpPr/>
          <p:nvPr/>
        </p:nvGrpSpPr>
        <p:grpSpPr>
          <a:xfrm>
            <a:off x="5044300" y="4247339"/>
            <a:ext cx="3794900" cy="2458261"/>
            <a:chOff x="5044300" y="4247339"/>
            <a:chExt cx="3794900" cy="2458261"/>
          </a:xfrm>
        </p:grpSpPr>
        <p:sp>
          <p:nvSpPr>
            <p:cNvPr id="74" name="TextBox 73"/>
            <p:cNvSpPr txBox="1"/>
            <p:nvPr/>
          </p:nvSpPr>
          <p:spPr>
            <a:xfrm>
              <a:off x="5052647" y="4843713"/>
              <a:ext cx="1365838"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6"/>
                  </a:solidFill>
                </a:rPr>
                <a:t>don‘t guarantee PNE in all games</a:t>
              </a:r>
            </a:p>
          </p:txBody>
        </p:sp>
        <p:sp>
          <p:nvSpPr>
            <p:cNvPr id="75" name="TextBox 74"/>
            <p:cNvSpPr txBox="1"/>
            <p:nvPr/>
          </p:nvSpPr>
          <p:spPr>
            <a:xfrm>
              <a:off x="6635162" y="4613551"/>
              <a:ext cx="1365838" cy="923330"/>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2"/>
                  </a:solidFill>
                </a:rPr>
                <a:t>guarantee PNE in all games</a:t>
              </a:r>
            </a:p>
          </p:txBody>
        </p:sp>
        <p:sp>
          <p:nvSpPr>
            <p:cNvPr id="76" name="Oval 75"/>
            <p:cNvSpPr/>
            <p:nvPr/>
          </p:nvSpPr>
          <p:spPr bwMode="auto">
            <a:xfrm>
              <a:off x="5044300" y="4394965"/>
              <a:ext cx="3794900" cy="2269165"/>
            </a:xfrm>
            <a:prstGeom prst="ellipse">
              <a:avLst/>
            </a:prstGeom>
            <a:noFill/>
            <a:ln w="28575"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77" name="Straight Connector 76"/>
            <p:cNvCxnSpPr/>
            <p:nvPr/>
          </p:nvCxnSpPr>
          <p:spPr bwMode="auto">
            <a:xfrm flipH="1">
              <a:off x="6068379" y="4247339"/>
              <a:ext cx="606636" cy="2458261"/>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78" name="Rectangle 77"/>
              <p:cNvSpPr/>
              <p:nvPr/>
            </p:nvSpPr>
            <p:spPr>
              <a:xfrm>
                <a:off x="6324601" y="5727633"/>
                <a:ext cx="1745414" cy="675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b="1" i="1" kern="0" smtClean="0">
                              <a:solidFill>
                                <a:prstClr val="white"/>
                              </a:solidFill>
                              <a:latin typeface="Cambria Math" panose="02040503050406030204" pitchFamily="18" charset="0"/>
                            </a:rPr>
                          </m:ctrlPr>
                        </m:sSubSupPr>
                        <m:e>
                          <m:r>
                            <a:rPr lang="en-US" sz="3200" b="1" i="1" kern="0" smtClean="0">
                              <a:solidFill>
                                <a:schemeClr val="accent2"/>
                              </a:solidFill>
                              <a:latin typeface="Cambria Math"/>
                            </a:rPr>
                            <m:t>𝒇</m:t>
                          </m:r>
                        </m:e>
                        <m:sub>
                          <m:r>
                            <a:rPr lang="en-US" sz="3200" b="1" i="1" kern="0">
                              <a:solidFill>
                                <a:prstClr val="white"/>
                              </a:solidFill>
                              <a:latin typeface="Cambria Math" panose="02040503050406030204" pitchFamily="18" charset="0"/>
                            </a:rPr>
                            <m:t>𝑺𝑽</m:t>
                          </m:r>
                          <m:r>
                            <a:rPr lang="en-US" sz="3200" b="1" i="1" kern="0">
                              <a:solidFill>
                                <a:prstClr val="white"/>
                              </a:solidFill>
                              <a:latin typeface="Cambria Math" panose="02040503050406030204" pitchFamily="18" charset="0"/>
                            </a:rPr>
                            <m:t>+</m:t>
                          </m:r>
                        </m:sub>
                        <m:sup>
                          <m:sSup>
                            <m:sSupPr>
                              <m:ctrlPr>
                                <a:rPr lang="en-US" sz="3200" b="1" i="1" kern="0" smtClean="0">
                                  <a:solidFill>
                                    <a:schemeClr val="accent1"/>
                                  </a:solidFill>
                                  <a:latin typeface="Cambria Math" panose="02040503050406030204" pitchFamily="18" charset="0"/>
                                  <a:ea typeface="Cambria Math"/>
                                </a:rPr>
                              </m:ctrlPr>
                            </m:sSupPr>
                            <m:e>
                              <m:r>
                                <a:rPr lang="en-US" sz="3200" b="1" i="1" kern="0">
                                  <a:solidFill>
                                    <a:schemeClr val="accent1"/>
                                  </a:solidFill>
                                  <a:latin typeface="Cambria Math"/>
                                  <a:ea typeface="Cambria Math"/>
                                </a:rPr>
                                <m:t>𝕎</m:t>
                              </m:r>
                            </m:e>
                            <m:sup>
                              <m:r>
                                <a:rPr lang="en-US" sz="3200" b="1" i="1" kern="0" smtClean="0">
                                  <a:solidFill>
                                    <a:schemeClr val="accent1"/>
                                  </a:solidFill>
                                  <a:latin typeface="Cambria Math" panose="02040503050406030204" pitchFamily="18" charset="0"/>
                                  <a:ea typeface="Cambria Math"/>
                                </a:rPr>
                                <m:t>′</m:t>
                              </m:r>
                            </m:sup>
                          </m:sSup>
                        </m:sup>
                      </m:sSubSup>
                      <m:r>
                        <a:rPr lang="en-US" sz="3200" b="1" i="1" kern="0">
                          <a:solidFill>
                            <a:prstClr val="white"/>
                          </a:solidFill>
                          <a:latin typeface="Cambria Math" panose="02040503050406030204" pitchFamily="18" charset="0"/>
                        </a:rPr>
                        <m:t>[</m:t>
                      </m:r>
                      <m:r>
                        <a:rPr lang="en-US" sz="3200" b="1" i="1" kern="0">
                          <a:solidFill>
                            <a:schemeClr val="accent2"/>
                          </a:solidFill>
                          <a:latin typeface="Cambria Math" panose="02040503050406030204" pitchFamily="18" charset="0"/>
                        </a:rPr>
                        <m:t>𝝎</m:t>
                      </m:r>
                      <m:r>
                        <a:rPr lang="en-US" sz="3200" b="1" i="1" kern="0">
                          <a:solidFill>
                            <a:prstClr val="white"/>
                          </a:solidFill>
                          <a:latin typeface="Cambria Math" panose="02040503050406030204" pitchFamily="18" charset="0"/>
                        </a:rPr>
                        <m:t>]</m:t>
                      </m:r>
                    </m:oMath>
                  </m:oMathPara>
                </a14:m>
                <a:endParaRPr lang="en-US" sz="3200" dirty="0"/>
              </a:p>
            </p:txBody>
          </p:sp>
        </mc:Choice>
        <mc:Fallback xmlns="">
          <p:sp>
            <p:nvSpPr>
              <p:cNvPr id="78" name="Rectangle 77"/>
              <p:cNvSpPr>
                <a:spLocks noRot="1" noChangeAspect="1" noMove="1" noResize="1" noEditPoints="1" noAdjustHandles="1" noChangeArrowheads="1" noChangeShapeType="1" noTextEdit="1"/>
              </p:cNvSpPr>
              <p:nvPr/>
            </p:nvSpPr>
            <p:spPr>
              <a:xfrm>
                <a:off x="6324601" y="5727633"/>
                <a:ext cx="1745414" cy="675249"/>
              </a:xfrm>
              <a:prstGeom prst="rect">
                <a:avLst/>
              </a:prstGeom>
              <a:blipFill rotWithShape="0">
                <a:blip r:embed="rId4"/>
                <a:stretch>
                  <a:fillRect/>
                </a:stretch>
              </a:blipFill>
            </p:spPr>
            <p:txBody>
              <a:bodyPr/>
              <a:lstStyle/>
              <a:p>
                <a:r>
                  <a:rPr lang="en-US">
                    <a:noFill/>
                  </a:rPr>
                  <a:t> </a:t>
                </a:r>
              </a:p>
            </p:txBody>
          </p:sp>
        </mc:Fallback>
      </mc:AlternateContent>
      <p:sp>
        <p:nvSpPr>
          <p:cNvPr id="25" name="Title 1"/>
          <p:cNvSpPr txBox="1">
            <a:spLocks/>
          </p:cNvSpPr>
          <p:nvPr/>
        </p:nvSpPr>
        <p:spPr bwMode="auto">
          <a:xfrm>
            <a:off x="304800" y="76200"/>
            <a:ext cx="5600577"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pPr algn="l"/>
            <a:r>
              <a:rPr lang="en-US" b="1" dirty="0">
                <a:solidFill>
                  <a:schemeClr val="accent1"/>
                </a:solidFill>
              </a:rPr>
              <a:t>The inspiration for our work</a:t>
            </a:r>
          </a:p>
        </p:txBody>
      </p:sp>
      <p:sp>
        <p:nvSpPr>
          <p:cNvPr id="27" name="Rectangle 26"/>
          <p:cNvSpPr/>
          <p:nvPr/>
        </p:nvSpPr>
        <p:spPr>
          <a:xfrm>
            <a:off x="304800" y="540057"/>
            <a:ext cx="4724400" cy="369332"/>
          </a:xfrm>
          <a:prstGeom prst="rect">
            <a:avLst/>
          </a:prstGeom>
        </p:spPr>
        <p:txBody>
          <a:bodyPr wrap="square">
            <a:spAutoFit/>
          </a:bodyPr>
          <a:lstStyle/>
          <a:p>
            <a:pPr lvl="0" eaLnBrk="0" hangingPunct="0">
              <a:spcBef>
                <a:spcPct val="20000"/>
              </a:spcBef>
            </a:pPr>
            <a:r>
              <a:rPr lang="en-US" b="1" kern="0" dirty="0">
                <a:solidFill>
                  <a:schemeClr val="accent2"/>
                </a:solidFill>
              </a:rPr>
              <a:t>[ Chen, </a:t>
            </a:r>
            <a:r>
              <a:rPr lang="en-US" b="1" kern="0" dirty="0" err="1">
                <a:solidFill>
                  <a:schemeClr val="accent2"/>
                </a:solidFill>
              </a:rPr>
              <a:t>Roughgarden</a:t>
            </a:r>
            <a:r>
              <a:rPr lang="en-US" b="1" kern="0" dirty="0">
                <a:solidFill>
                  <a:schemeClr val="accent2"/>
                </a:solidFill>
              </a:rPr>
              <a:t>, and Valiant 2010 ]</a:t>
            </a:r>
          </a:p>
        </p:txBody>
      </p:sp>
      <p:cxnSp>
        <p:nvCxnSpPr>
          <p:cNvPr id="29" name="Straight Arrow Connector 28"/>
          <p:cNvCxnSpPr/>
          <p:nvPr/>
        </p:nvCxnSpPr>
        <p:spPr bwMode="auto">
          <a:xfrm>
            <a:off x="7716661" y="2753157"/>
            <a:ext cx="353354" cy="471656"/>
          </a:xfrm>
          <a:prstGeom prst="straightConnector1">
            <a:avLst/>
          </a:prstGeom>
          <a:solidFill>
            <a:schemeClr val="accent1"/>
          </a:solidFill>
          <a:ln w="28575" cap="flat" cmpd="sng" algn="ctr">
            <a:solidFill>
              <a:schemeClr val="accent1"/>
            </a:solidFill>
            <a:prstDash val="solid"/>
            <a:round/>
            <a:headEnd type="none" w="med" len="med"/>
            <a:tailEnd type="arrow" w="lg" len="lg"/>
          </a:ln>
          <a:effectLst/>
        </p:spPr>
      </p:cxnSp>
      <p:sp>
        <p:nvSpPr>
          <p:cNvPr id="30" name="TextBox 29"/>
          <p:cNvSpPr txBox="1"/>
          <p:nvPr/>
        </p:nvSpPr>
        <p:spPr>
          <a:xfrm>
            <a:off x="7696200" y="3239869"/>
            <a:ext cx="1371600" cy="646331"/>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1"/>
                </a:solidFill>
                <a:latin typeface="+mn-lt"/>
                <a:cs typeface="+mn-cs"/>
              </a:rPr>
              <a:t>budget-balanced</a:t>
            </a:r>
          </a:p>
        </p:txBody>
      </p:sp>
      <p:sp>
        <p:nvSpPr>
          <p:cNvPr id="62" name="Oval 61"/>
          <p:cNvSpPr>
            <a:spLocks noChangeAspect="1"/>
          </p:cNvSpPr>
          <p:nvPr/>
        </p:nvSpPr>
        <p:spPr bwMode="auto">
          <a:xfrm>
            <a:off x="6400800" y="1983107"/>
            <a:ext cx="1541627" cy="902642"/>
          </a:xfrm>
          <a:prstGeom prst="ellipse">
            <a:avLst/>
          </a:prstGeom>
          <a:noFill/>
          <a:ln w="28575" cap="flat" cmpd="sng" algn="ctr">
            <a:solidFill>
              <a:schemeClr val="accent1"/>
            </a:solidFill>
            <a:prstDash val="solid"/>
            <a:round/>
            <a:headEnd type="none" w="med" len="med"/>
            <a:tailEnd type="arrow" w="lg" len="lg"/>
          </a:ln>
          <a:effectLst/>
        </p:spPr>
        <p:txBody>
          <a:bodyPr rtlCol="0" anchor="ctr"/>
          <a:lstStyle/>
          <a:p>
            <a:pPr algn="ctr"/>
            <a:endParaRPr lang="en-US" dirty="0"/>
          </a:p>
        </p:txBody>
      </p:sp>
      <p:sp>
        <p:nvSpPr>
          <p:cNvPr id="4" name="Oval 3"/>
          <p:cNvSpPr/>
          <p:nvPr/>
        </p:nvSpPr>
        <p:spPr bwMode="auto">
          <a:xfrm rot="21357990">
            <a:off x="6307756" y="1864161"/>
            <a:ext cx="2066642" cy="1093813"/>
          </a:xfrm>
          <a:prstGeom prst="ellipse">
            <a:avLst/>
          </a:prstGeom>
          <a:noFill/>
          <a:ln w="28575" cap="flat" cmpd="sng" algn="ctr">
            <a:solidFill>
              <a:schemeClr val="tx2"/>
            </a:solidFill>
            <a:prstDash val="sysDash"/>
            <a:round/>
            <a:headEnd type="none" w="med" len="med"/>
            <a:tailEnd type="arrow" w="lg" len="lg"/>
          </a:ln>
          <a:effectLst/>
        </p:spPr>
        <p:txBody>
          <a:bodyPr rtlCol="0" anchor="ctr"/>
          <a:lstStyle/>
          <a:p>
            <a:pPr algn="ctr"/>
            <a:endParaRPr lang="en-US"/>
          </a:p>
        </p:txBody>
      </p:sp>
      <p:cxnSp>
        <p:nvCxnSpPr>
          <p:cNvPr id="34" name="Straight Arrow Connector 33"/>
          <p:cNvCxnSpPr>
            <a:stCxn id="4" idx="3"/>
            <a:endCxn id="35" idx="0"/>
          </p:cNvCxnSpPr>
          <p:nvPr/>
        </p:nvCxnSpPr>
        <p:spPr bwMode="auto">
          <a:xfrm flipH="1">
            <a:off x="5837336" y="2848226"/>
            <a:ext cx="802085" cy="668721"/>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
        <p:nvSpPr>
          <p:cNvPr id="35" name="TextBox 34"/>
          <p:cNvSpPr txBox="1"/>
          <p:nvPr/>
        </p:nvSpPr>
        <p:spPr>
          <a:xfrm>
            <a:off x="4267200" y="3516947"/>
            <a:ext cx="3140271" cy="369332"/>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tx2"/>
                </a:solidFill>
                <a:latin typeface="+mn-lt"/>
                <a:cs typeface="+mn-cs"/>
              </a:rPr>
              <a:t>guarantee potential game</a:t>
            </a:r>
          </a:p>
        </p:txBody>
      </p:sp>
      <mc:AlternateContent xmlns:mc="http://schemas.openxmlformats.org/markup-compatibility/2006" xmlns:a14="http://schemas.microsoft.com/office/drawing/2010/main">
        <mc:Choice Requires="a14">
          <p:sp>
            <p:nvSpPr>
              <p:cNvPr id="39" name="TextBox 38"/>
              <p:cNvSpPr txBox="1"/>
              <p:nvPr/>
            </p:nvSpPr>
            <p:spPr>
              <a:xfrm>
                <a:off x="304800" y="1066800"/>
                <a:ext cx="2286000" cy="430887"/>
              </a:xfrm>
              <a:prstGeom prst="rect">
                <a:avLst/>
              </a:prstGeom>
              <a:ln w="28575">
                <a:solidFill>
                  <a:schemeClr val="tx2"/>
                </a:solidFill>
              </a:ln>
            </p:spPr>
            <p:txBody>
              <a:bodyPr wrap="square" rtlCol="0">
                <a:spAutoFit/>
              </a:bodyPr>
              <a:lstStyle/>
              <a:p>
                <a:pPr lvl="0" eaLnBrk="0" hangingPunct="0">
                  <a:spcBef>
                    <a:spcPct val="20000"/>
                  </a:spcBef>
                </a:pPr>
                <a:r>
                  <a:rPr lang="en-US" sz="2200" b="1" i="1" kern="0" dirty="0">
                    <a:solidFill>
                      <a:schemeClr val="tx1"/>
                    </a:solidFill>
                    <a:latin typeface="Century Gothic"/>
                  </a:rPr>
                  <a:t>There exists</a:t>
                </a:r>
                <a:r>
                  <a:rPr lang="en-US" sz="2200" b="1" kern="0" dirty="0">
                    <a:latin typeface="Century Gothic"/>
                  </a:rPr>
                  <a:t> </a:t>
                </a:r>
                <a14:m>
                  <m:oMath xmlns:m="http://schemas.openxmlformats.org/officeDocument/2006/math">
                    <m:r>
                      <a:rPr lang="en-US" sz="2200" b="1" i="1" kern="0">
                        <a:solidFill>
                          <a:schemeClr val="accent1"/>
                        </a:solidFill>
                        <a:latin typeface="Cambria Math" panose="02040503050406030204" pitchFamily="18" charset="0"/>
                        <a:ea typeface="Cambria Math" panose="02040503050406030204" pitchFamily="18" charset="0"/>
                      </a:rPr>
                      <m:t>𝕎</m:t>
                    </m:r>
                  </m:oMath>
                </a14:m>
                <a:r>
                  <a:rPr lang="en-US" sz="2200" b="1" kern="0" dirty="0">
                    <a:solidFill>
                      <a:schemeClr val="tx1"/>
                    </a:solidFill>
                    <a:latin typeface="Century Gothic"/>
                  </a:rPr>
                  <a:t> :</a:t>
                </a:r>
              </a:p>
            </p:txBody>
          </p:sp>
        </mc:Choice>
        <mc:Fallback xmlns="">
          <p:sp>
            <p:nvSpPr>
              <p:cNvPr id="39" name="TextBox 38"/>
              <p:cNvSpPr txBox="1">
                <a:spLocks noRot="1" noChangeAspect="1" noMove="1" noResize="1" noEditPoints="1" noAdjustHandles="1" noChangeArrowheads="1" noChangeShapeType="1" noTextEdit="1"/>
              </p:cNvSpPr>
              <p:nvPr/>
            </p:nvSpPr>
            <p:spPr>
              <a:xfrm>
                <a:off x="304800" y="1066800"/>
                <a:ext cx="2286000" cy="430887"/>
              </a:xfrm>
              <a:prstGeom prst="rect">
                <a:avLst/>
              </a:prstGeom>
              <a:blipFill rotWithShape="0">
                <a:blip r:embed="rId5"/>
                <a:stretch>
                  <a:fillRect l="-2895" t="-6579" r="-1053" b="-21053"/>
                </a:stretch>
              </a:blipFill>
              <a:ln w="28575">
                <a:solidFill>
                  <a:schemeClr val="tx2"/>
                </a:solidFill>
              </a:ln>
            </p:spPr>
            <p:txBody>
              <a:bodyPr/>
              <a:lstStyle/>
              <a:p>
                <a:r>
                  <a:rPr lang="en-US">
                    <a:noFill/>
                  </a:rPr>
                  <a:t> </a:t>
                </a:r>
              </a:p>
            </p:txBody>
          </p:sp>
        </mc:Fallback>
      </mc:AlternateContent>
      <p:sp>
        <p:nvSpPr>
          <p:cNvPr id="51" name="TextBox 50"/>
          <p:cNvSpPr txBox="1"/>
          <p:nvPr/>
        </p:nvSpPr>
        <p:spPr>
          <a:xfrm>
            <a:off x="5052647" y="1282175"/>
            <a:ext cx="1365838"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6"/>
                </a:solidFill>
              </a:rPr>
              <a:t>don‘t guarantee PNE in all games</a:t>
            </a:r>
          </a:p>
        </p:txBody>
      </p:sp>
      <p:sp>
        <p:nvSpPr>
          <p:cNvPr id="52" name="TextBox 51"/>
          <p:cNvSpPr txBox="1"/>
          <p:nvPr/>
        </p:nvSpPr>
        <p:spPr>
          <a:xfrm>
            <a:off x="6635162" y="922538"/>
            <a:ext cx="1365838" cy="923329"/>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2"/>
                </a:solidFill>
              </a:rPr>
              <a:t>guarantee PNE in all games</a:t>
            </a:r>
          </a:p>
        </p:txBody>
      </p:sp>
      <p:sp>
        <p:nvSpPr>
          <p:cNvPr id="53" name="Oval 52"/>
          <p:cNvSpPr/>
          <p:nvPr/>
        </p:nvSpPr>
        <p:spPr bwMode="auto">
          <a:xfrm>
            <a:off x="5044300" y="833427"/>
            <a:ext cx="3794900" cy="2269164"/>
          </a:xfrm>
          <a:prstGeom prst="ellipse">
            <a:avLst/>
          </a:prstGeom>
          <a:noFill/>
          <a:ln w="28575"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55" name="Straight Connector 54"/>
          <p:cNvCxnSpPr/>
          <p:nvPr/>
        </p:nvCxnSpPr>
        <p:spPr bwMode="auto">
          <a:xfrm flipH="1">
            <a:off x="6068379" y="685800"/>
            <a:ext cx="606636" cy="2458261"/>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57" name="Rectangle 56"/>
              <p:cNvSpPr/>
              <p:nvPr/>
            </p:nvSpPr>
            <p:spPr>
              <a:xfrm>
                <a:off x="6435969" y="2112430"/>
                <a:ext cx="1547667" cy="5511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800" b="1" i="1" kern="0" smtClean="0">
                              <a:solidFill>
                                <a:prstClr val="white"/>
                              </a:solidFill>
                              <a:latin typeface="Cambria Math" panose="02040503050406030204" pitchFamily="18" charset="0"/>
                            </a:rPr>
                          </m:ctrlPr>
                        </m:sSubSupPr>
                        <m:e>
                          <m:r>
                            <a:rPr lang="en-US" sz="2800" b="1" i="1" kern="0" smtClean="0">
                              <a:solidFill>
                                <a:schemeClr val="accent2"/>
                              </a:solidFill>
                              <a:latin typeface="Cambria Math"/>
                            </a:rPr>
                            <m:t>𝒇</m:t>
                          </m:r>
                        </m:e>
                        <m:sub>
                          <m:r>
                            <a:rPr lang="en-US" sz="2800" b="1" i="1" kern="0">
                              <a:solidFill>
                                <a:prstClr val="white"/>
                              </a:solidFill>
                              <a:latin typeface="Cambria Math" panose="02040503050406030204" pitchFamily="18" charset="0"/>
                            </a:rPr>
                            <m:t>𝑺𝑽</m:t>
                          </m:r>
                          <m:r>
                            <a:rPr lang="en-US" sz="2800" b="1" i="1" kern="0">
                              <a:solidFill>
                                <a:prstClr val="white"/>
                              </a:solidFill>
                              <a:latin typeface="Cambria Math" panose="02040503050406030204" pitchFamily="18" charset="0"/>
                            </a:rPr>
                            <m:t>+</m:t>
                          </m:r>
                        </m:sub>
                        <m:sup>
                          <m:r>
                            <a:rPr lang="en-US" sz="2800" b="1" i="1" kern="0">
                              <a:solidFill>
                                <a:schemeClr val="accent1"/>
                              </a:solidFill>
                              <a:latin typeface="Cambria Math"/>
                              <a:ea typeface="Cambria Math"/>
                            </a:rPr>
                            <m:t>𝕎</m:t>
                          </m:r>
                        </m:sup>
                      </m:sSubSup>
                      <m:r>
                        <a:rPr lang="en-US" sz="2800" b="1" i="1" kern="0">
                          <a:solidFill>
                            <a:prstClr val="white"/>
                          </a:solidFill>
                          <a:latin typeface="Cambria Math" panose="02040503050406030204" pitchFamily="18" charset="0"/>
                        </a:rPr>
                        <m:t>[</m:t>
                      </m:r>
                      <m:r>
                        <a:rPr lang="en-US" sz="2800" b="1" i="1" kern="0">
                          <a:solidFill>
                            <a:schemeClr val="accent2"/>
                          </a:solidFill>
                          <a:latin typeface="Cambria Math" panose="02040503050406030204" pitchFamily="18" charset="0"/>
                        </a:rPr>
                        <m:t>𝝎</m:t>
                      </m:r>
                      <m:r>
                        <a:rPr lang="en-US" sz="2800" b="1" i="1" kern="0">
                          <a:solidFill>
                            <a:prstClr val="white"/>
                          </a:solidFill>
                          <a:latin typeface="Cambria Math" panose="02040503050406030204" pitchFamily="18" charset="0"/>
                        </a:rPr>
                        <m:t>]</m:t>
                      </m:r>
                    </m:oMath>
                  </m:oMathPara>
                </a14:m>
                <a:endParaRPr lang="en-US" sz="2800" dirty="0"/>
              </a:p>
            </p:txBody>
          </p:sp>
        </mc:Choice>
        <mc:Fallback xmlns="">
          <p:sp>
            <p:nvSpPr>
              <p:cNvPr id="57" name="Rectangle 56"/>
              <p:cNvSpPr>
                <a:spLocks noRot="1" noChangeAspect="1" noMove="1" noResize="1" noEditPoints="1" noAdjustHandles="1" noChangeArrowheads="1" noChangeShapeType="1" noTextEdit="1"/>
              </p:cNvSpPr>
              <p:nvPr/>
            </p:nvSpPr>
            <p:spPr>
              <a:xfrm>
                <a:off x="6435969" y="2112430"/>
                <a:ext cx="1547667" cy="551177"/>
              </a:xfrm>
              <a:prstGeom prst="rect">
                <a:avLst/>
              </a:prstGeom>
              <a:blipFill rotWithShape="0">
                <a:blip r:embed="rId6"/>
                <a:stretch>
                  <a:fillRect/>
                </a:stretch>
              </a:blipFill>
            </p:spPr>
            <p:txBody>
              <a:bodyPr/>
              <a:lstStyle/>
              <a:p>
                <a:r>
                  <a:rPr lang="en-US">
                    <a:noFill/>
                  </a:rPr>
                  <a:t> </a:t>
                </a:r>
              </a:p>
            </p:txBody>
          </p:sp>
        </mc:Fallback>
      </mc:AlternateContent>
      <p:sp>
        <p:nvSpPr>
          <p:cNvPr id="63" name="Title 1"/>
          <p:cNvSpPr txBox="1">
            <a:spLocks/>
          </p:cNvSpPr>
          <p:nvPr/>
        </p:nvSpPr>
        <p:spPr bwMode="auto">
          <a:xfrm>
            <a:off x="303772" y="2895600"/>
            <a:ext cx="4279951"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0" fontAlgn="base" hangingPunct="0">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fontAlgn="base">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pPr algn="l"/>
            <a:r>
              <a:rPr lang="en-US" b="1" dirty="0"/>
              <a:t>Our characterizations</a:t>
            </a:r>
          </a:p>
        </p:txBody>
      </p:sp>
      <mc:AlternateContent xmlns:mc="http://schemas.openxmlformats.org/markup-compatibility/2006" xmlns:a14="http://schemas.microsoft.com/office/drawing/2010/main">
        <mc:Choice Requires="a14">
          <p:sp>
            <p:nvSpPr>
              <p:cNvPr id="64" name="TextBox 63"/>
              <p:cNvSpPr txBox="1"/>
              <p:nvPr/>
            </p:nvSpPr>
            <p:spPr>
              <a:xfrm>
                <a:off x="299259" y="3657600"/>
                <a:ext cx="1756280" cy="430887"/>
              </a:xfrm>
              <a:prstGeom prst="rect">
                <a:avLst/>
              </a:prstGeom>
              <a:ln w="28575">
                <a:solidFill>
                  <a:schemeClr val="tx2"/>
                </a:solidFill>
              </a:ln>
            </p:spPr>
            <p:txBody>
              <a:bodyPr wrap="square" rtlCol="0">
                <a:spAutoFit/>
              </a:bodyPr>
              <a:lstStyle/>
              <a:p>
                <a:pPr lvl="0" eaLnBrk="0" hangingPunct="0">
                  <a:spcBef>
                    <a:spcPct val="20000"/>
                  </a:spcBef>
                </a:pPr>
                <a:r>
                  <a:rPr lang="en-US" sz="2200" b="1" i="1" kern="0" dirty="0">
                    <a:solidFill>
                      <a:schemeClr val="tx1"/>
                    </a:solidFill>
                    <a:latin typeface="Century Gothic"/>
                  </a:rPr>
                  <a:t>For any</a:t>
                </a:r>
                <a:r>
                  <a:rPr lang="en-US" sz="2200" b="1" kern="0" dirty="0">
                    <a:latin typeface="Century Gothic"/>
                  </a:rPr>
                  <a:t> </a:t>
                </a:r>
                <a14:m>
                  <m:oMath xmlns:m="http://schemas.openxmlformats.org/officeDocument/2006/math">
                    <m:r>
                      <a:rPr lang="en-US" sz="2200" b="1" i="1" kern="0">
                        <a:solidFill>
                          <a:schemeClr val="accent1"/>
                        </a:solidFill>
                        <a:latin typeface="Cambria Math" panose="02040503050406030204" pitchFamily="18" charset="0"/>
                        <a:ea typeface="Cambria Math" panose="02040503050406030204" pitchFamily="18" charset="0"/>
                      </a:rPr>
                      <m:t>𝕎</m:t>
                    </m:r>
                  </m:oMath>
                </a14:m>
                <a:r>
                  <a:rPr lang="en-US" sz="2200" b="1" kern="0" dirty="0">
                    <a:solidFill>
                      <a:schemeClr val="tx1"/>
                    </a:solidFill>
                    <a:latin typeface="Century Gothic"/>
                  </a:rPr>
                  <a:t> :</a:t>
                </a:r>
              </a:p>
            </p:txBody>
          </p:sp>
        </mc:Choice>
        <mc:Fallback xmlns="">
          <p:sp>
            <p:nvSpPr>
              <p:cNvPr id="64" name="TextBox 63"/>
              <p:cNvSpPr txBox="1">
                <a:spLocks noRot="1" noChangeAspect="1" noMove="1" noResize="1" noEditPoints="1" noAdjustHandles="1" noChangeArrowheads="1" noChangeShapeType="1" noTextEdit="1"/>
              </p:cNvSpPr>
              <p:nvPr/>
            </p:nvSpPr>
            <p:spPr>
              <a:xfrm>
                <a:off x="299259" y="3657600"/>
                <a:ext cx="1756280" cy="430887"/>
              </a:xfrm>
              <a:prstGeom prst="rect">
                <a:avLst/>
              </a:prstGeom>
              <a:blipFill rotWithShape="0">
                <a:blip r:embed="rId7"/>
                <a:stretch>
                  <a:fillRect l="-3754" t="-6579" r="-341" b="-21053"/>
                </a:stretch>
              </a:blipFill>
              <a:ln w="28575">
                <a:solidFill>
                  <a:schemeClr val="tx2"/>
                </a:solidFill>
              </a:ln>
            </p:spPr>
            <p:txBody>
              <a:bodyPr/>
              <a:lstStyle/>
              <a:p>
                <a:r>
                  <a:rPr lang="en-US">
                    <a:noFill/>
                  </a:rPr>
                  <a:t> </a:t>
                </a:r>
              </a:p>
            </p:txBody>
          </p:sp>
        </mc:Fallback>
      </mc:AlternateContent>
      <p:cxnSp>
        <p:nvCxnSpPr>
          <p:cNvPr id="54" name="Straight Arrow Connector 53"/>
          <p:cNvCxnSpPr>
            <a:stCxn id="71" idx="0"/>
          </p:cNvCxnSpPr>
          <p:nvPr/>
        </p:nvCxnSpPr>
        <p:spPr bwMode="auto">
          <a:xfrm flipH="1" flipV="1">
            <a:off x="6760097" y="3909606"/>
            <a:ext cx="201031" cy="541448"/>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
        <p:nvSpPr>
          <p:cNvPr id="56" name="Freeform 55"/>
          <p:cNvSpPr/>
          <p:nvPr/>
        </p:nvSpPr>
        <p:spPr bwMode="auto">
          <a:xfrm>
            <a:off x="2543908" y="5686162"/>
            <a:ext cx="4079631" cy="546899"/>
          </a:xfrm>
          <a:custGeom>
            <a:avLst/>
            <a:gdLst>
              <a:gd name="connsiteX0" fmla="*/ 4079631 w 4079631"/>
              <a:gd name="connsiteY0" fmla="*/ 137433 h 583074"/>
              <a:gd name="connsiteX1" fmla="*/ 2907323 w 4079631"/>
              <a:gd name="connsiteY1" fmla="*/ 90540 h 583074"/>
              <a:gd name="connsiteX2" fmla="*/ 1946031 w 4079631"/>
              <a:gd name="connsiteY2" fmla="*/ 582910 h 583074"/>
              <a:gd name="connsiteX3" fmla="*/ 750277 w 4079631"/>
              <a:gd name="connsiteY3" fmla="*/ 31925 h 583074"/>
              <a:gd name="connsiteX4" fmla="*/ 0 w 4079631"/>
              <a:gd name="connsiteY4" fmla="*/ 113987 h 58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631" h="583074">
                <a:moveTo>
                  <a:pt x="4079631" y="137433"/>
                </a:moveTo>
                <a:cubicBezTo>
                  <a:pt x="3671277" y="76863"/>
                  <a:pt x="3262923" y="16294"/>
                  <a:pt x="2907323" y="90540"/>
                </a:cubicBezTo>
                <a:cubicBezTo>
                  <a:pt x="2551723" y="164786"/>
                  <a:pt x="2305539" y="592679"/>
                  <a:pt x="1946031" y="582910"/>
                </a:cubicBezTo>
                <a:cubicBezTo>
                  <a:pt x="1586523" y="573141"/>
                  <a:pt x="1074616" y="110079"/>
                  <a:pt x="750277" y="31925"/>
                </a:cubicBezTo>
                <a:cubicBezTo>
                  <a:pt x="425938" y="-46229"/>
                  <a:pt x="212969" y="33879"/>
                  <a:pt x="0" y="113987"/>
                </a:cubicBezTo>
              </a:path>
            </a:pathLst>
          </a:custGeom>
          <a:noFill/>
          <a:ln w="28575" cap="flat" cmpd="sng" algn="ctr">
            <a:solidFill>
              <a:schemeClr val="accent1"/>
            </a:solidFill>
            <a:prstDash val="solid"/>
            <a:round/>
            <a:headEnd type="none" w="med" len="med"/>
            <a:tailEnd type="arrow" w="lg" len="lg"/>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58" name="Rectangle 57"/>
              <p:cNvSpPr/>
              <p:nvPr/>
            </p:nvSpPr>
            <p:spPr>
              <a:xfrm>
                <a:off x="4015782" y="5562600"/>
                <a:ext cx="101341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kern="0" smtClean="0">
                          <a:solidFill>
                            <a:schemeClr val="accent1"/>
                          </a:solidFill>
                          <a:latin typeface="Cambria Math" panose="02040503050406030204" pitchFamily="18" charset="0"/>
                        </a:rPr>
                        <m:t>𝒉</m:t>
                      </m:r>
                      <m:r>
                        <a:rPr lang="en-US" sz="3200" b="1" i="1" kern="0" smtClean="0">
                          <a:solidFill>
                            <a:schemeClr val="accent1"/>
                          </a:solidFill>
                          <a:latin typeface="Cambria Math" panose="02040503050406030204" pitchFamily="18" charset="0"/>
                        </a:rPr>
                        <m:t>(⋅)</m:t>
                      </m:r>
                    </m:oMath>
                  </m:oMathPara>
                </a14:m>
                <a:endParaRPr lang="en-US" sz="3200" dirty="0">
                  <a:solidFill>
                    <a:schemeClr val="accent1"/>
                  </a:solidFill>
                </a:endParaRPr>
              </a:p>
            </p:txBody>
          </p:sp>
        </mc:Choice>
        <mc:Fallback xmlns="">
          <p:sp>
            <p:nvSpPr>
              <p:cNvPr id="58" name="Rectangle 57"/>
              <p:cNvSpPr>
                <a:spLocks noRot="1" noChangeAspect="1" noMove="1" noResize="1" noEditPoints="1" noAdjustHandles="1" noChangeArrowheads="1" noChangeShapeType="1" noTextEdit="1"/>
              </p:cNvSpPr>
              <p:nvPr/>
            </p:nvSpPr>
            <p:spPr>
              <a:xfrm>
                <a:off x="4015782" y="5562600"/>
                <a:ext cx="1013418" cy="584775"/>
              </a:xfrm>
              <a:prstGeom prst="rect">
                <a:avLst/>
              </a:prstGeom>
              <a:blipFill rotWithShape="0">
                <a:blip r:embed="rId8"/>
                <a:stretch>
                  <a:fillRect/>
                </a:stretch>
              </a:blipFill>
            </p:spPr>
            <p:txBody>
              <a:bodyPr/>
              <a:lstStyle/>
              <a:p>
                <a:r>
                  <a:rPr lang="en-US">
                    <a:noFill/>
                  </a:rPr>
                  <a:t> </a:t>
                </a:r>
              </a:p>
            </p:txBody>
          </p:sp>
        </mc:Fallback>
      </mc:AlternateContent>
      <p:cxnSp>
        <p:nvCxnSpPr>
          <p:cNvPr id="60" name="Straight Arrow Connector 59"/>
          <p:cNvCxnSpPr>
            <a:stCxn id="37" idx="7"/>
          </p:cNvCxnSpPr>
          <p:nvPr/>
        </p:nvCxnSpPr>
        <p:spPr bwMode="auto">
          <a:xfrm flipV="1">
            <a:off x="3496242" y="3909606"/>
            <a:ext cx="1556405" cy="857144"/>
          </a:xfrm>
          <a:prstGeom prst="straightConnector1">
            <a:avLst/>
          </a:prstGeom>
          <a:solidFill>
            <a:schemeClr val="accent1"/>
          </a:solidFill>
          <a:ln w="28575" cap="flat" cmpd="sng" algn="ctr">
            <a:solidFill>
              <a:schemeClr val="tx2"/>
            </a:solidFill>
            <a:prstDash val="solid"/>
            <a:round/>
            <a:headEnd type="none" w="med" len="med"/>
            <a:tailEnd type="arrow"/>
          </a:ln>
          <a:effectLst/>
        </p:spPr>
      </p:cxnSp>
    </p:spTree>
    <p:extLst>
      <p:ext uri="{BB962C8B-B14F-4D97-AF65-F5344CB8AC3E}">
        <p14:creationId xmlns:p14="http://schemas.microsoft.com/office/powerpoint/2010/main" val="3005589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600575" y="1632467"/>
            <a:ext cx="205740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Tractability</a:t>
            </a:r>
          </a:p>
        </p:txBody>
      </p:sp>
      <p:sp>
        <p:nvSpPr>
          <p:cNvPr id="4" name="Title 1"/>
          <p:cNvSpPr txBox="1">
            <a:spLocks/>
          </p:cNvSpPr>
          <p:nvPr/>
        </p:nvSpPr>
        <p:spPr bwMode="auto">
          <a:xfrm>
            <a:off x="457200" y="201613"/>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b="1" dirty="0"/>
              <a:t>Consequences</a:t>
            </a:r>
          </a:p>
        </p:txBody>
      </p:sp>
      <p:sp>
        <p:nvSpPr>
          <p:cNvPr id="2" name="TextBox 1"/>
          <p:cNvSpPr txBox="1"/>
          <p:nvPr/>
        </p:nvSpPr>
        <p:spPr>
          <a:xfrm>
            <a:off x="247650" y="1632469"/>
            <a:ext cx="175260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Efficiency</a:t>
            </a:r>
          </a:p>
        </p:txBody>
      </p:sp>
      <p:sp>
        <p:nvSpPr>
          <p:cNvPr id="7" name="TextBox 6"/>
          <p:cNvSpPr txBox="1"/>
          <p:nvPr/>
        </p:nvSpPr>
        <p:spPr>
          <a:xfrm>
            <a:off x="6724650" y="1447800"/>
            <a:ext cx="2133600" cy="830997"/>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Incentive compatibility</a:t>
            </a:r>
          </a:p>
        </p:txBody>
      </p:sp>
      <p:sp>
        <p:nvSpPr>
          <p:cNvPr id="3" name="Left Brace 2"/>
          <p:cNvSpPr/>
          <p:nvPr/>
        </p:nvSpPr>
        <p:spPr bwMode="auto">
          <a:xfrm rot="16200000">
            <a:off x="2019300" y="571500"/>
            <a:ext cx="533400" cy="3962400"/>
          </a:xfrm>
          <a:prstGeom prst="leftBrace">
            <a:avLst>
              <a:gd name="adj1" fmla="val 40151"/>
              <a:gd name="adj2" fmla="val 50000"/>
            </a:avLst>
          </a:prstGeom>
          <a:noFill/>
          <a:ln w="28575" cap="flat" cmpd="sng" algn="ctr">
            <a:solidFill>
              <a:schemeClr val="accent2"/>
            </a:solidFill>
            <a:prstDash val="solid"/>
            <a:round/>
            <a:headEnd type="none" w="med" len="med"/>
            <a:tailEnd type="none" w="med" len="med"/>
          </a:ln>
          <a:effectLst/>
        </p:spPr>
        <p:txBody>
          <a:bodyPr rtlCol="0" anchor="ctr"/>
          <a:lstStyle/>
          <a:p>
            <a:pPr algn="ctr"/>
            <a:endParaRPr lang="en-US"/>
          </a:p>
        </p:txBody>
      </p:sp>
      <p:sp>
        <p:nvSpPr>
          <p:cNvPr id="9" name="Rectangle 8"/>
          <p:cNvSpPr/>
          <p:nvPr/>
        </p:nvSpPr>
        <p:spPr bwMode="auto">
          <a:xfrm>
            <a:off x="4419600" y="1495425"/>
            <a:ext cx="4438650" cy="771525"/>
          </a:xfrm>
          <a:prstGeom prst="rect">
            <a:avLst/>
          </a:prstGeom>
          <a:solidFill>
            <a:schemeClr val="bg1">
              <a:alpha val="50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mc:AlternateContent xmlns:mc="http://schemas.openxmlformats.org/markup-compatibility/2006" xmlns:a14="http://schemas.microsoft.com/office/drawing/2010/main">
        <mc:Choice Requires="a14">
          <p:sp>
            <p:nvSpPr>
              <p:cNvPr id="31" name="Rectangle 30"/>
              <p:cNvSpPr/>
              <p:nvPr/>
            </p:nvSpPr>
            <p:spPr>
              <a:xfrm>
                <a:off x="371475" y="2961144"/>
                <a:ext cx="3895725" cy="2677656"/>
              </a:xfrm>
              <a:prstGeom prst="rect">
                <a:avLst/>
              </a:prstGeom>
            </p:spPr>
            <p:txBody>
              <a:bodyPr wrap="square">
                <a:spAutoFit/>
              </a:bodyPr>
              <a:lstStyle/>
              <a:p>
                <a:pPr marL="342900" indent="-342900" eaLnBrk="0" hangingPunct="0">
                  <a:spcBef>
                    <a:spcPct val="20000"/>
                  </a:spcBef>
                  <a:buFont typeface="Arial" pitchFamily="34" charset="0"/>
                  <a:buChar char="•"/>
                </a:pPr>
                <a:r>
                  <a:rPr lang="en-US" sz="2200" b="1" kern="0" dirty="0">
                    <a:solidFill>
                      <a:schemeClr val="tx1"/>
                    </a:solidFill>
                  </a:rPr>
                  <a:t>If budget-balance is required, set </a:t>
                </a:r>
                <a14:m>
                  <m:oMath xmlns:m="http://schemas.openxmlformats.org/officeDocument/2006/math">
                    <m:sSup>
                      <m:sSupPr>
                        <m:ctrlPr>
                          <a:rPr lang="en-US" sz="2200" b="1" i="1" kern="0">
                            <a:solidFill>
                              <a:schemeClr val="accent1"/>
                            </a:solidFill>
                            <a:latin typeface="Cambria Math" panose="02040503050406030204" pitchFamily="18" charset="0"/>
                            <a:ea typeface="Cambria Math"/>
                          </a:rPr>
                        </m:ctrlPr>
                      </m:sSupPr>
                      <m:e>
                        <m:r>
                          <a:rPr lang="en-US" sz="2200" b="1" i="1" kern="0">
                            <a:solidFill>
                              <a:schemeClr val="accent1"/>
                            </a:solidFill>
                            <a:latin typeface="Cambria Math"/>
                            <a:ea typeface="Cambria Math"/>
                          </a:rPr>
                          <m:t>𝕎</m:t>
                        </m:r>
                      </m:e>
                      <m:sup>
                        <m:r>
                          <a:rPr lang="en-US" sz="2200" b="1" i="1" kern="0">
                            <a:solidFill>
                              <a:schemeClr val="accent1"/>
                            </a:solidFill>
                            <a:latin typeface="Cambria Math" panose="02040503050406030204" pitchFamily="18" charset="0"/>
                            <a:ea typeface="Cambria Math"/>
                          </a:rPr>
                          <m:t>′</m:t>
                        </m:r>
                      </m:sup>
                    </m:sSup>
                    <m:r>
                      <a:rPr lang="en-US" sz="2200" b="1" i="1" kern="0" smtClean="0">
                        <a:solidFill>
                          <a:schemeClr val="accent1"/>
                        </a:solidFill>
                        <a:latin typeface="Cambria Math" panose="02040503050406030204" pitchFamily="18" charset="0"/>
                        <a:ea typeface="Cambria Math"/>
                      </a:rPr>
                      <m:t>=</m:t>
                    </m:r>
                    <m:r>
                      <a:rPr lang="en-US" sz="2200" b="1" i="1" kern="0">
                        <a:solidFill>
                          <a:schemeClr val="accent1"/>
                        </a:solidFill>
                        <a:latin typeface="Cambria Math"/>
                        <a:ea typeface="Cambria Math"/>
                      </a:rPr>
                      <m:t>𝕎</m:t>
                    </m:r>
                  </m:oMath>
                </a14:m>
                <a:r>
                  <a:rPr lang="en-US" sz="2200" b="1" kern="0" dirty="0">
                    <a:solidFill>
                      <a:schemeClr val="tx1"/>
                    </a:solidFill>
                  </a:rPr>
                  <a:t>. Just optimize over </a:t>
                </a:r>
                <a14:m>
                  <m:oMath xmlns:m="http://schemas.openxmlformats.org/officeDocument/2006/math">
                    <m:r>
                      <a:rPr lang="en-US" sz="2200" b="1" i="1" kern="0" smtClean="0">
                        <a:solidFill>
                          <a:schemeClr val="accent2"/>
                        </a:solidFill>
                        <a:latin typeface="Cambria Math"/>
                      </a:rPr>
                      <m:t>𝝎</m:t>
                    </m:r>
                  </m:oMath>
                </a14:m>
                <a:r>
                  <a:rPr lang="en-US" sz="2200" b="1" kern="0" dirty="0">
                    <a:solidFill>
                      <a:schemeClr val="tx1"/>
                    </a:solidFill>
                  </a:rPr>
                  <a:t>.</a:t>
                </a:r>
              </a:p>
              <a:p>
                <a:pPr eaLnBrk="0" hangingPunct="0">
                  <a:spcBef>
                    <a:spcPct val="20000"/>
                  </a:spcBef>
                </a:pPr>
                <a:endParaRPr lang="en-US" sz="800" b="1" kern="0" dirty="0">
                  <a:solidFill>
                    <a:schemeClr val="tx1"/>
                  </a:solidFill>
                </a:endParaRPr>
              </a:p>
              <a:p>
                <a:pPr marL="342900" indent="-342900" eaLnBrk="0" hangingPunct="0">
                  <a:spcBef>
                    <a:spcPct val="20000"/>
                  </a:spcBef>
                  <a:buFont typeface="Arial" pitchFamily="34" charset="0"/>
                  <a:buChar char="•"/>
                </a:pPr>
                <a:r>
                  <a:rPr lang="en-US" sz="2200" b="1" u="sng" kern="0" dirty="0">
                    <a:solidFill>
                      <a:schemeClr val="tx2"/>
                    </a:solidFill>
                  </a:rPr>
                  <a:t>Theorem:</a:t>
                </a:r>
                <a:r>
                  <a:rPr lang="en-US" sz="2200" b="1" kern="0" dirty="0">
                    <a:solidFill>
                      <a:schemeClr val="tx1"/>
                    </a:solidFill>
                  </a:rPr>
                  <a:t> </a:t>
                </a:r>
                <a:r>
                  <a:rPr lang="en-US" sz="2200" b="1" kern="0" dirty="0">
                    <a:solidFill>
                      <a:schemeClr val="tx2"/>
                    </a:solidFill>
                  </a:rPr>
                  <a:t>If budget-balance is not required, weights (</a:t>
                </a:r>
                <a14:m>
                  <m:oMath xmlns:m="http://schemas.openxmlformats.org/officeDocument/2006/math">
                    <m:r>
                      <a:rPr lang="en-US" sz="2200" b="1" i="1" kern="0">
                        <a:solidFill>
                          <a:schemeClr val="accent2"/>
                        </a:solidFill>
                        <a:latin typeface="Cambria Math"/>
                      </a:rPr>
                      <m:t>𝝎</m:t>
                    </m:r>
                  </m:oMath>
                </a14:m>
                <a:r>
                  <a:rPr lang="en-US" sz="2200" b="1" kern="0" dirty="0">
                    <a:solidFill>
                      <a:schemeClr val="tx2"/>
                    </a:solidFill>
                  </a:rPr>
                  <a:t>) don’t matter! </a:t>
                </a:r>
                <a:r>
                  <a:rPr lang="en-US" sz="2200" b="1" kern="0" dirty="0">
                    <a:solidFill>
                      <a:schemeClr val="tx1"/>
                    </a:solidFill>
                  </a:rPr>
                  <a:t>Just optimize over </a:t>
                </a:r>
                <a14:m>
                  <m:oMath xmlns:m="http://schemas.openxmlformats.org/officeDocument/2006/math">
                    <m:sSup>
                      <m:sSupPr>
                        <m:ctrlPr>
                          <a:rPr lang="en-US" sz="2200" b="1" i="1" kern="0">
                            <a:solidFill>
                              <a:schemeClr val="accent1"/>
                            </a:solidFill>
                            <a:latin typeface="Cambria Math" panose="02040503050406030204" pitchFamily="18" charset="0"/>
                            <a:ea typeface="Cambria Math"/>
                          </a:rPr>
                        </m:ctrlPr>
                      </m:sSupPr>
                      <m:e>
                        <m:r>
                          <a:rPr lang="en-US" sz="2200" b="1" i="1" kern="0">
                            <a:solidFill>
                              <a:schemeClr val="accent1"/>
                            </a:solidFill>
                            <a:latin typeface="Cambria Math"/>
                            <a:ea typeface="Cambria Math"/>
                          </a:rPr>
                          <m:t>𝕎</m:t>
                        </m:r>
                      </m:e>
                      <m:sup>
                        <m:r>
                          <a:rPr lang="en-US" sz="2200" b="1" i="1" kern="0">
                            <a:solidFill>
                              <a:schemeClr val="accent1"/>
                            </a:solidFill>
                            <a:latin typeface="Cambria Math" panose="02040503050406030204" pitchFamily="18" charset="0"/>
                            <a:ea typeface="Cambria Math"/>
                          </a:rPr>
                          <m:t>′</m:t>
                        </m:r>
                      </m:sup>
                    </m:sSup>
                  </m:oMath>
                </a14:m>
                <a:r>
                  <a:rPr lang="en-US" sz="2200" b="1" kern="0" dirty="0">
                    <a:solidFill>
                      <a:schemeClr val="tx1"/>
                    </a:solidFill>
                  </a:rPr>
                  <a:t>.</a:t>
                </a:r>
              </a:p>
            </p:txBody>
          </p:sp>
        </mc:Choice>
        <mc:Fallback xmlns="">
          <p:sp>
            <p:nvSpPr>
              <p:cNvPr id="31" name="Rectangle 30"/>
              <p:cNvSpPr>
                <a:spLocks noRot="1" noChangeAspect="1" noMove="1" noResize="1" noEditPoints="1" noAdjustHandles="1" noChangeArrowheads="1" noChangeShapeType="1" noTextEdit="1"/>
              </p:cNvSpPr>
              <p:nvPr/>
            </p:nvSpPr>
            <p:spPr>
              <a:xfrm>
                <a:off x="371475" y="2961144"/>
                <a:ext cx="3895725" cy="2677656"/>
              </a:xfrm>
              <a:prstGeom prst="rect">
                <a:avLst/>
              </a:prstGeom>
              <a:blipFill rotWithShape="0">
                <a:blip r:embed="rId3"/>
                <a:stretch>
                  <a:fillRect l="-1878" t="-1595" r="-3599" b="-3645"/>
                </a:stretch>
              </a:blipFill>
            </p:spPr>
            <p:txBody>
              <a:bodyPr/>
              <a:lstStyle/>
              <a:p>
                <a:r>
                  <a:rPr lang="en-US">
                    <a:noFill/>
                  </a:rPr>
                  <a:t> </a:t>
                </a:r>
              </a:p>
            </p:txBody>
          </p:sp>
        </mc:Fallback>
      </mc:AlternateContent>
      <p:sp>
        <p:nvSpPr>
          <p:cNvPr id="32" name="TextBox 31"/>
          <p:cNvSpPr txBox="1"/>
          <p:nvPr/>
        </p:nvSpPr>
        <p:spPr>
          <a:xfrm>
            <a:off x="2543175" y="1447802"/>
            <a:ext cx="1828800" cy="830997"/>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Budget-balance</a:t>
            </a:r>
          </a:p>
        </p:txBody>
      </p:sp>
      <p:sp>
        <p:nvSpPr>
          <p:cNvPr id="5" name="TextBox 4"/>
          <p:cNvSpPr txBox="1"/>
          <p:nvPr/>
        </p:nvSpPr>
        <p:spPr>
          <a:xfrm>
            <a:off x="371475" y="836899"/>
            <a:ext cx="4812536"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1"/>
                </a:solidFill>
              </a:rPr>
              <a:t>Four other important properties:</a:t>
            </a:r>
          </a:p>
        </p:txBody>
      </p:sp>
      <p:grpSp>
        <p:nvGrpSpPr>
          <p:cNvPr id="45" name="Group 44"/>
          <p:cNvGrpSpPr/>
          <p:nvPr/>
        </p:nvGrpSpPr>
        <p:grpSpPr>
          <a:xfrm>
            <a:off x="5044300" y="4247339"/>
            <a:ext cx="3794900" cy="2458261"/>
            <a:chOff x="5044300" y="4247339"/>
            <a:chExt cx="3794900" cy="2458261"/>
          </a:xfrm>
        </p:grpSpPr>
        <p:sp>
          <p:nvSpPr>
            <p:cNvPr id="46" name="TextBox 45"/>
            <p:cNvSpPr txBox="1"/>
            <p:nvPr/>
          </p:nvSpPr>
          <p:spPr>
            <a:xfrm>
              <a:off x="5052647" y="4843713"/>
              <a:ext cx="1365838"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6"/>
                  </a:solidFill>
                </a:rPr>
                <a:t>don‘t guarantee PNE in all games</a:t>
              </a:r>
            </a:p>
          </p:txBody>
        </p:sp>
        <p:sp>
          <p:nvSpPr>
            <p:cNvPr id="47" name="TextBox 46"/>
            <p:cNvSpPr txBox="1"/>
            <p:nvPr/>
          </p:nvSpPr>
          <p:spPr>
            <a:xfrm>
              <a:off x="6635162" y="4613551"/>
              <a:ext cx="1365838" cy="923330"/>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2"/>
                  </a:solidFill>
                </a:rPr>
                <a:t>guarantee PNE in all games</a:t>
              </a:r>
            </a:p>
          </p:txBody>
        </p:sp>
        <p:sp>
          <p:nvSpPr>
            <p:cNvPr id="48" name="Oval 47"/>
            <p:cNvSpPr/>
            <p:nvPr/>
          </p:nvSpPr>
          <p:spPr bwMode="auto">
            <a:xfrm>
              <a:off x="5044300" y="4394965"/>
              <a:ext cx="3794900" cy="2269165"/>
            </a:xfrm>
            <a:prstGeom prst="ellipse">
              <a:avLst/>
            </a:prstGeom>
            <a:noFill/>
            <a:ln w="28575"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49" name="Straight Connector 48"/>
            <p:cNvCxnSpPr/>
            <p:nvPr/>
          </p:nvCxnSpPr>
          <p:spPr bwMode="auto">
            <a:xfrm flipH="1">
              <a:off x="6068379" y="4247339"/>
              <a:ext cx="606636" cy="2458261"/>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50" name="Rectangle 49"/>
              <p:cNvSpPr/>
              <p:nvPr/>
            </p:nvSpPr>
            <p:spPr>
              <a:xfrm>
                <a:off x="6324601" y="5727633"/>
                <a:ext cx="1745414" cy="675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b="1" i="1" kern="0" smtClean="0">
                              <a:solidFill>
                                <a:prstClr val="white"/>
                              </a:solidFill>
                              <a:latin typeface="Cambria Math" panose="02040503050406030204" pitchFamily="18" charset="0"/>
                            </a:rPr>
                          </m:ctrlPr>
                        </m:sSubSupPr>
                        <m:e>
                          <m:r>
                            <a:rPr lang="en-US" sz="3200" b="1" i="1" kern="0" smtClean="0">
                              <a:solidFill>
                                <a:schemeClr val="accent2"/>
                              </a:solidFill>
                              <a:latin typeface="Cambria Math"/>
                            </a:rPr>
                            <m:t>𝒇</m:t>
                          </m:r>
                        </m:e>
                        <m:sub>
                          <m:r>
                            <a:rPr lang="en-US" sz="3200" b="1" i="1" kern="0">
                              <a:solidFill>
                                <a:prstClr val="white"/>
                              </a:solidFill>
                              <a:latin typeface="Cambria Math" panose="02040503050406030204" pitchFamily="18" charset="0"/>
                            </a:rPr>
                            <m:t>𝑺𝑽</m:t>
                          </m:r>
                          <m:r>
                            <a:rPr lang="en-US" sz="3200" b="1" i="1" kern="0">
                              <a:solidFill>
                                <a:prstClr val="white"/>
                              </a:solidFill>
                              <a:latin typeface="Cambria Math" panose="02040503050406030204" pitchFamily="18" charset="0"/>
                            </a:rPr>
                            <m:t>+</m:t>
                          </m:r>
                        </m:sub>
                        <m:sup>
                          <m:sSup>
                            <m:sSupPr>
                              <m:ctrlPr>
                                <a:rPr lang="en-US" sz="3200" b="1" i="1" kern="0" smtClean="0">
                                  <a:solidFill>
                                    <a:schemeClr val="accent1"/>
                                  </a:solidFill>
                                  <a:latin typeface="Cambria Math" panose="02040503050406030204" pitchFamily="18" charset="0"/>
                                  <a:ea typeface="Cambria Math"/>
                                </a:rPr>
                              </m:ctrlPr>
                            </m:sSupPr>
                            <m:e>
                              <m:r>
                                <a:rPr lang="en-US" sz="3200" b="1" i="1" kern="0">
                                  <a:solidFill>
                                    <a:schemeClr val="accent1"/>
                                  </a:solidFill>
                                  <a:latin typeface="Cambria Math"/>
                                  <a:ea typeface="Cambria Math"/>
                                </a:rPr>
                                <m:t>𝕎</m:t>
                              </m:r>
                            </m:e>
                            <m:sup>
                              <m:r>
                                <a:rPr lang="en-US" sz="3200" b="1" i="1" kern="0" smtClean="0">
                                  <a:solidFill>
                                    <a:schemeClr val="accent1"/>
                                  </a:solidFill>
                                  <a:latin typeface="Cambria Math" panose="02040503050406030204" pitchFamily="18" charset="0"/>
                                  <a:ea typeface="Cambria Math"/>
                                </a:rPr>
                                <m:t>′</m:t>
                              </m:r>
                            </m:sup>
                          </m:sSup>
                        </m:sup>
                      </m:sSubSup>
                      <m:r>
                        <a:rPr lang="en-US" sz="3200" b="1" i="1" kern="0">
                          <a:solidFill>
                            <a:prstClr val="white"/>
                          </a:solidFill>
                          <a:latin typeface="Cambria Math" panose="02040503050406030204" pitchFamily="18" charset="0"/>
                        </a:rPr>
                        <m:t>[</m:t>
                      </m:r>
                      <m:r>
                        <a:rPr lang="en-US" sz="3200" b="1" i="1" kern="0">
                          <a:solidFill>
                            <a:schemeClr val="accent2"/>
                          </a:solidFill>
                          <a:latin typeface="Cambria Math" panose="02040503050406030204" pitchFamily="18" charset="0"/>
                        </a:rPr>
                        <m:t>𝝎</m:t>
                      </m:r>
                      <m:r>
                        <a:rPr lang="en-US" sz="3200" b="1" i="1" kern="0">
                          <a:solidFill>
                            <a:prstClr val="white"/>
                          </a:solidFill>
                          <a:latin typeface="Cambria Math" panose="02040503050406030204" pitchFamily="18" charset="0"/>
                        </a:rPr>
                        <m:t>]</m:t>
                      </m:r>
                    </m:oMath>
                  </m:oMathPara>
                </a14:m>
                <a:endParaRPr lang="en-US" sz="3200" dirty="0"/>
              </a:p>
            </p:txBody>
          </p:sp>
        </mc:Choice>
        <mc:Fallback xmlns="">
          <p:sp>
            <p:nvSpPr>
              <p:cNvPr id="78" name="Rectangle 77"/>
              <p:cNvSpPr>
                <a:spLocks noRot="1" noChangeAspect="1" noMove="1" noResize="1" noEditPoints="1" noAdjustHandles="1" noChangeArrowheads="1" noChangeShapeType="1" noTextEdit="1"/>
              </p:cNvSpPr>
              <p:nvPr/>
            </p:nvSpPr>
            <p:spPr>
              <a:xfrm>
                <a:off x="6324601" y="5727633"/>
                <a:ext cx="1745414" cy="675249"/>
              </a:xfrm>
              <a:prstGeom prst="rect">
                <a:avLst/>
              </a:prstGeom>
              <a:blipFill rotWithShape="0">
                <a:blip r:embed="rId4"/>
                <a:stretch>
                  <a:fillRect/>
                </a:stretch>
              </a:blipFill>
            </p:spPr>
            <p:txBody>
              <a:bodyPr/>
              <a:lstStyle/>
              <a:p>
                <a:r>
                  <a:rPr lang="en-US">
                    <a:noFill/>
                  </a:rPr>
                  <a:t> </a:t>
                </a:r>
              </a:p>
            </p:txBody>
          </p:sp>
        </mc:Fallback>
      </mc:AlternateContent>
      <p:cxnSp>
        <p:nvCxnSpPr>
          <p:cNvPr id="10" name="Straight Arrow Connector 9"/>
          <p:cNvCxnSpPr/>
          <p:nvPr/>
        </p:nvCxnSpPr>
        <p:spPr bwMode="auto">
          <a:xfrm>
            <a:off x="6635162" y="5486400"/>
            <a:ext cx="222838" cy="330519"/>
          </a:xfrm>
          <a:prstGeom prst="straightConnector1">
            <a:avLst/>
          </a:prstGeom>
          <a:solidFill>
            <a:schemeClr val="accent1"/>
          </a:solidFill>
          <a:ln w="28575" cap="flat" cmpd="sng" algn="ctr">
            <a:solidFill>
              <a:schemeClr val="tx2"/>
            </a:solidFill>
            <a:prstDash val="solid"/>
            <a:round/>
            <a:headEnd type="none" w="med" len="med"/>
            <a:tailEnd type="arrow" w="lg" len="lg"/>
          </a:ln>
          <a:effectLst/>
        </p:spPr>
      </p:cxnSp>
      <p:cxnSp>
        <p:nvCxnSpPr>
          <p:cNvPr id="21" name="Straight Arrow Connector 20"/>
          <p:cNvCxnSpPr/>
          <p:nvPr/>
        </p:nvCxnSpPr>
        <p:spPr bwMode="auto">
          <a:xfrm flipH="1">
            <a:off x="7607808" y="5661050"/>
            <a:ext cx="240792" cy="308269"/>
          </a:xfrm>
          <a:prstGeom prst="straightConnector1">
            <a:avLst/>
          </a:prstGeom>
          <a:solidFill>
            <a:schemeClr val="accent1"/>
          </a:solidFill>
          <a:ln w="28575" cap="flat" cmpd="sng" algn="ctr">
            <a:solidFill>
              <a:schemeClr val="tx2"/>
            </a:solidFill>
            <a:prstDash val="solid"/>
            <a:round/>
            <a:headEnd type="none" w="med" len="med"/>
            <a:tailEnd type="arrow" w="lg" len="lg"/>
          </a:ln>
          <a:effectLst/>
        </p:spPr>
      </p:cxnSp>
    </p:spTree>
    <p:extLst>
      <p:ext uri="{BB962C8B-B14F-4D97-AF65-F5344CB8AC3E}">
        <p14:creationId xmlns:p14="http://schemas.microsoft.com/office/powerpoint/2010/main" val="37470211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xEl>
                                              <p:pRg st="0" end="0"/>
                                            </p:txEl>
                                          </p:spTgt>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xEl>
                                              <p:pRg st="2" end="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 grpId="0"/>
      <p:bldP spid="7" grpId="0"/>
      <p:bldP spid="3" grpId="0" animBg="1"/>
      <p:bldP spid="9" grpId="0" animBg="1"/>
      <p:bldP spid="32" grpId="0"/>
      <p:bldP spid="5"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600575" y="1632467"/>
            <a:ext cx="205740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Tractability</a:t>
            </a:r>
          </a:p>
        </p:txBody>
      </p:sp>
      <p:sp>
        <p:nvSpPr>
          <p:cNvPr id="4" name="Title 1"/>
          <p:cNvSpPr txBox="1">
            <a:spLocks/>
          </p:cNvSpPr>
          <p:nvPr/>
        </p:nvSpPr>
        <p:spPr bwMode="auto">
          <a:xfrm>
            <a:off x="457200" y="201613"/>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b="1" dirty="0"/>
              <a:t>Consequences</a:t>
            </a:r>
          </a:p>
        </p:txBody>
      </p:sp>
      <p:sp>
        <p:nvSpPr>
          <p:cNvPr id="2" name="TextBox 1"/>
          <p:cNvSpPr txBox="1"/>
          <p:nvPr/>
        </p:nvSpPr>
        <p:spPr>
          <a:xfrm>
            <a:off x="247650" y="1632469"/>
            <a:ext cx="175260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Efficiency</a:t>
            </a:r>
          </a:p>
        </p:txBody>
      </p:sp>
      <p:sp>
        <p:nvSpPr>
          <p:cNvPr id="7" name="TextBox 6"/>
          <p:cNvSpPr txBox="1"/>
          <p:nvPr/>
        </p:nvSpPr>
        <p:spPr>
          <a:xfrm>
            <a:off x="6724650" y="1447800"/>
            <a:ext cx="2133600" cy="830997"/>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Incentive compatibility</a:t>
            </a:r>
          </a:p>
        </p:txBody>
      </p:sp>
      <p:sp>
        <p:nvSpPr>
          <p:cNvPr id="32" name="TextBox 31"/>
          <p:cNvSpPr txBox="1"/>
          <p:nvPr/>
        </p:nvSpPr>
        <p:spPr>
          <a:xfrm>
            <a:off x="2543175" y="1447802"/>
            <a:ext cx="1828800" cy="830997"/>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Budget-balance</a:t>
            </a:r>
          </a:p>
        </p:txBody>
      </p:sp>
      <p:sp>
        <p:nvSpPr>
          <p:cNvPr id="5" name="TextBox 4"/>
          <p:cNvSpPr txBox="1"/>
          <p:nvPr/>
        </p:nvSpPr>
        <p:spPr>
          <a:xfrm>
            <a:off x="371475" y="836899"/>
            <a:ext cx="4812536"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1"/>
                </a:solidFill>
              </a:rPr>
              <a:t>Four other important properties:</a:t>
            </a:r>
          </a:p>
        </p:txBody>
      </p:sp>
      <p:sp>
        <p:nvSpPr>
          <p:cNvPr id="17" name="Left Brace 16"/>
          <p:cNvSpPr/>
          <p:nvPr/>
        </p:nvSpPr>
        <p:spPr bwMode="auto">
          <a:xfrm rot="16200000">
            <a:off x="4305300" y="683311"/>
            <a:ext cx="533400" cy="3752850"/>
          </a:xfrm>
          <a:prstGeom prst="leftBrace">
            <a:avLst>
              <a:gd name="adj1" fmla="val 40151"/>
              <a:gd name="adj2" fmla="val 50000"/>
            </a:avLst>
          </a:prstGeom>
          <a:noFill/>
          <a:ln w="28575" cap="flat" cmpd="sng" algn="ctr">
            <a:solidFill>
              <a:schemeClr val="accent2"/>
            </a:solidFill>
            <a:prstDash val="solid"/>
            <a:round/>
            <a:headEnd type="none" w="med" len="med"/>
            <a:tailEnd type="none" w="med" len="med"/>
          </a:ln>
          <a:effectLst/>
        </p:spPr>
        <p:txBody>
          <a:bodyPr rtlCol="0" anchor="ctr"/>
          <a:lstStyle/>
          <a:p>
            <a:pPr algn="ctr"/>
            <a:endParaRPr lang="en-US"/>
          </a:p>
        </p:txBody>
      </p:sp>
      <p:sp>
        <p:nvSpPr>
          <p:cNvPr id="18" name="Rectangle 17"/>
          <p:cNvSpPr/>
          <p:nvPr/>
        </p:nvSpPr>
        <p:spPr bwMode="auto">
          <a:xfrm>
            <a:off x="6724650" y="1502461"/>
            <a:ext cx="2133600" cy="771525"/>
          </a:xfrm>
          <a:prstGeom prst="rect">
            <a:avLst/>
          </a:prstGeom>
          <a:solidFill>
            <a:schemeClr val="bg1">
              <a:alpha val="50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19" name="Rectangle 18"/>
          <p:cNvSpPr/>
          <p:nvPr/>
        </p:nvSpPr>
        <p:spPr bwMode="auto">
          <a:xfrm>
            <a:off x="228600" y="1639503"/>
            <a:ext cx="1905000" cy="478815"/>
          </a:xfrm>
          <a:prstGeom prst="rect">
            <a:avLst/>
          </a:prstGeom>
          <a:solidFill>
            <a:schemeClr val="bg1">
              <a:alpha val="50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20" name="Rectangle 19"/>
          <p:cNvSpPr/>
          <p:nvPr/>
        </p:nvSpPr>
        <p:spPr>
          <a:xfrm>
            <a:off x="5715000" y="3283636"/>
            <a:ext cx="2438400" cy="769441"/>
          </a:xfrm>
          <a:prstGeom prst="rect">
            <a:avLst/>
          </a:prstGeom>
        </p:spPr>
        <p:txBody>
          <a:bodyPr wrap="square">
            <a:spAutoFit/>
          </a:bodyPr>
          <a:lstStyle/>
          <a:p>
            <a:pPr algn="ctr" eaLnBrk="0" hangingPunct="0">
              <a:spcBef>
                <a:spcPct val="20000"/>
              </a:spcBef>
            </a:pPr>
            <a:r>
              <a:rPr lang="en-US" sz="2200" b="1" kern="0" dirty="0"/>
              <a:t>Easier to control budget-balance</a:t>
            </a:r>
          </a:p>
        </p:txBody>
      </p:sp>
      <p:sp>
        <p:nvSpPr>
          <p:cNvPr id="21" name="Rectangle 20"/>
          <p:cNvSpPr/>
          <p:nvPr/>
        </p:nvSpPr>
        <p:spPr>
          <a:xfrm>
            <a:off x="976393" y="3452914"/>
            <a:ext cx="2438400" cy="430887"/>
          </a:xfrm>
          <a:prstGeom prst="rect">
            <a:avLst/>
          </a:prstGeom>
        </p:spPr>
        <p:txBody>
          <a:bodyPr wrap="square">
            <a:spAutoFit/>
          </a:bodyPr>
          <a:lstStyle/>
          <a:p>
            <a:pPr algn="ctr" eaLnBrk="0" hangingPunct="0">
              <a:spcBef>
                <a:spcPct val="20000"/>
              </a:spcBef>
            </a:pPr>
            <a:r>
              <a:rPr lang="en-US" sz="2200" b="1" kern="0" dirty="0"/>
              <a:t>More tractable</a:t>
            </a:r>
          </a:p>
        </p:txBody>
      </p:sp>
      <p:sp>
        <p:nvSpPr>
          <p:cNvPr id="22" name="TextBox 21"/>
          <p:cNvSpPr txBox="1"/>
          <p:nvPr/>
        </p:nvSpPr>
        <p:spPr>
          <a:xfrm>
            <a:off x="3276613" y="6324600"/>
            <a:ext cx="259077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2"/>
                </a:solidFill>
                <a:latin typeface="+mn-lt"/>
                <a:cs typeface="+mn-cs"/>
              </a:rPr>
              <a:t>“preprocessing”</a:t>
            </a:r>
          </a:p>
        </p:txBody>
      </p:sp>
      <p:grpSp>
        <p:nvGrpSpPr>
          <p:cNvPr id="23" name="Group 22"/>
          <p:cNvGrpSpPr/>
          <p:nvPr/>
        </p:nvGrpSpPr>
        <p:grpSpPr>
          <a:xfrm>
            <a:off x="304800" y="4247338"/>
            <a:ext cx="3794900" cy="2458261"/>
            <a:chOff x="3399622" y="1785536"/>
            <a:chExt cx="5058578" cy="3427470"/>
          </a:xfrm>
        </p:grpSpPr>
        <p:sp>
          <p:nvSpPr>
            <p:cNvPr id="27" name="TextBox 26"/>
            <p:cNvSpPr txBox="1"/>
            <p:nvPr/>
          </p:nvSpPr>
          <p:spPr>
            <a:xfrm>
              <a:off x="3410748" y="2617041"/>
              <a:ext cx="1820654" cy="1673578"/>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6"/>
                  </a:solidFill>
                </a:rPr>
                <a:t>don‘t guarantee PNE in all games</a:t>
              </a:r>
            </a:p>
          </p:txBody>
        </p:sp>
        <p:sp>
          <p:nvSpPr>
            <p:cNvPr id="28" name="TextBox 27"/>
            <p:cNvSpPr txBox="1"/>
            <p:nvPr/>
          </p:nvSpPr>
          <p:spPr>
            <a:xfrm>
              <a:off x="5520231" y="2296134"/>
              <a:ext cx="1820654" cy="1287367"/>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2"/>
                  </a:solidFill>
                </a:rPr>
                <a:t>guarantee PNE in all games</a:t>
              </a:r>
            </a:p>
          </p:txBody>
        </p:sp>
        <p:sp>
          <p:nvSpPr>
            <p:cNvPr id="29" name="Oval 28"/>
            <p:cNvSpPr/>
            <p:nvPr/>
          </p:nvSpPr>
          <p:spPr bwMode="auto">
            <a:xfrm>
              <a:off x="3399622" y="1991367"/>
              <a:ext cx="5058578" cy="3163819"/>
            </a:xfrm>
            <a:prstGeom prst="ellipse">
              <a:avLst/>
            </a:prstGeom>
            <a:noFill/>
            <a:ln w="28575"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30" name="Straight Connector 29"/>
            <p:cNvCxnSpPr/>
            <p:nvPr/>
          </p:nvCxnSpPr>
          <p:spPr bwMode="auto">
            <a:xfrm flipH="1">
              <a:off x="4764713" y="1785536"/>
              <a:ext cx="808642" cy="3427470"/>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34" name="Rectangle 33"/>
                <p:cNvSpPr/>
                <p:nvPr/>
              </p:nvSpPr>
              <p:spPr>
                <a:xfrm>
                  <a:off x="5106255" y="3849460"/>
                  <a:ext cx="2456970" cy="9414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b="1" i="1" kern="0" smtClean="0">
                                <a:solidFill>
                                  <a:prstClr val="white"/>
                                </a:solidFill>
                                <a:latin typeface="Cambria Math" panose="02040503050406030204" pitchFamily="18" charset="0"/>
                              </a:rPr>
                            </m:ctrlPr>
                          </m:sSubSupPr>
                          <m:e>
                            <m:r>
                              <a:rPr lang="en-US" sz="3200" b="1" i="1" kern="0" smtClean="0">
                                <a:solidFill>
                                  <a:schemeClr val="accent2"/>
                                </a:solidFill>
                                <a:latin typeface="Cambria Math"/>
                              </a:rPr>
                              <m:t>𝒇</m:t>
                            </m:r>
                          </m:e>
                          <m:sub>
                            <m:r>
                              <a:rPr lang="en-US" sz="3200" b="1" i="1" kern="0" smtClean="0">
                                <a:solidFill>
                                  <a:prstClr val="white"/>
                                </a:solidFill>
                                <a:latin typeface="Cambria Math" panose="02040503050406030204" pitchFamily="18" charset="0"/>
                              </a:rPr>
                              <m:t>𝑴𝑪</m:t>
                            </m:r>
                            <m:r>
                              <a:rPr lang="en-US" sz="3200" b="1" i="1" kern="0">
                                <a:solidFill>
                                  <a:prstClr val="white"/>
                                </a:solidFill>
                                <a:latin typeface="Cambria Math" panose="02040503050406030204" pitchFamily="18" charset="0"/>
                              </a:rPr>
                              <m:t>+</m:t>
                            </m:r>
                          </m:sub>
                          <m:sup>
                            <m:sSup>
                              <m:sSupPr>
                                <m:ctrlPr>
                                  <a:rPr lang="en-US" sz="3200" b="1" i="1" kern="0" smtClean="0">
                                    <a:solidFill>
                                      <a:schemeClr val="accent1"/>
                                    </a:solidFill>
                                    <a:latin typeface="Cambria Math" panose="02040503050406030204" pitchFamily="18" charset="0"/>
                                    <a:ea typeface="Cambria Math"/>
                                  </a:rPr>
                                </m:ctrlPr>
                              </m:sSupPr>
                              <m:e>
                                <m:r>
                                  <a:rPr lang="en-US" sz="3200" b="1" i="1" kern="0">
                                    <a:solidFill>
                                      <a:schemeClr val="accent1"/>
                                    </a:solidFill>
                                    <a:latin typeface="Cambria Math"/>
                                    <a:ea typeface="Cambria Math"/>
                                  </a:rPr>
                                  <m:t>𝕎</m:t>
                                </m:r>
                              </m:e>
                              <m:sup>
                                <m:r>
                                  <a:rPr lang="en-US" sz="3200" b="1" i="1" kern="0" smtClean="0">
                                    <a:solidFill>
                                      <a:schemeClr val="accent1"/>
                                    </a:solidFill>
                                    <a:latin typeface="Cambria Math" panose="02040503050406030204" pitchFamily="18" charset="0"/>
                                    <a:ea typeface="Cambria Math"/>
                                  </a:rPr>
                                  <m:t>′′</m:t>
                                </m:r>
                              </m:sup>
                            </m:sSup>
                          </m:sup>
                        </m:sSubSup>
                        <m:r>
                          <a:rPr lang="en-US" sz="3200" b="1" i="1" kern="0">
                            <a:solidFill>
                              <a:prstClr val="white"/>
                            </a:solidFill>
                            <a:latin typeface="Cambria Math" panose="02040503050406030204" pitchFamily="18" charset="0"/>
                          </a:rPr>
                          <m:t>[</m:t>
                        </m:r>
                        <m:r>
                          <a:rPr lang="en-US" sz="3200" b="1" i="1" kern="0">
                            <a:solidFill>
                              <a:schemeClr val="accent2"/>
                            </a:solidFill>
                            <a:latin typeface="Cambria Math" panose="02040503050406030204" pitchFamily="18" charset="0"/>
                          </a:rPr>
                          <m:t>𝝎</m:t>
                        </m:r>
                        <m:r>
                          <a:rPr lang="en-US" sz="3200" b="1" i="1" kern="0">
                            <a:solidFill>
                              <a:prstClr val="white"/>
                            </a:solidFill>
                            <a:latin typeface="Cambria Math" panose="02040503050406030204" pitchFamily="18" charset="0"/>
                          </a:rPr>
                          <m:t>]</m:t>
                        </m:r>
                      </m:oMath>
                    </m:oMathPara>
                  </a14:m>
                  <a:endParaRPr lang="en-US" sz="3200" dirty="0"/>
                </a:p>
              </p:txBody>
            </p:sp>
          </mc:Choice>
          <mc:Fallback xmlns="">
            <p:sp>
              <p:nvSpPr>
                <p:cNvPr id="50" name="Rectangle 49"/>
                <p:cNvSpPr>
                  <a:spLocks noRot="1" noChangeAspect="1" noMove="1" noResize="1" noEditPoints="1" noAdjustHandles="1" noChangeArrowheads="1" noChangeShapeType="1" noTextEdit="1"/>
                </p:cNvSpPr>
                <p:nvPr/>
              </p:nvSpPr>
              <p:spPr>
                <a:xfrm>
                  <a:off x="5106255" y="3849460"/>
                  <a:ext cx="2456970" cy="941477"/>
                </a:xfrm>
                <a:prstGeom prst="rect">
                  <a:avLst/>
                </a:prstGeom>
                <a:blipFill rotWithShape="0">
                  <a:blip r:embed="rId3"/>
                  <a:stretch>
                    <a:fillRect/>
                  </a:stretch>
                </a:blipFill>
              </p:spPr>
              <p:txBody>
                <a:bodyPr/>
                <a:lstStyle/>
                <a:p>
                  <a:r>
                    <a:rPr lang="en-US">
                      <a:noFill/>
                    </a:rPr>
                    <a:t> </a:t>
                  </a:r>
                </a:p>
              </p:txBody>
            </p:sp>
          </mc:Fallback>
        </mc:AlternateContent>
      </p:grpSp>
      <p:grpSp>
        <p:nvGrpSpPr>
          <p:cNvPr id="38" name="Group 37"/>
          <p:cNvGrpSpPr/>
          <p:nvPr/>
        </p:nvGrpSpPr>
        <p:grpSpPr>
          <a:xfrm>
            <a:off x="5044300" y="4247339"/>
            <a:ext cx="3794900" cy="2458261"/>
            <a:chOff x="5044300" y="4247339"/>
            <a:chExt cx="3794900" cy="2458261"/>
          </a:xfrm>
        </p:grpSpPr>
        <p:sp>
          <p:nvSpPr>
            <p:cNvPr id="39" name="TextBox 38"/>
            <p:cNvSpPr txBox="1"/>
            <p:nvPr/>
          </p:nvSpPr>
          <p:spPr>
            <a:xfrm>
              <a:off x="5052647" y="4843713"/>
              <a:ext cx="1365838"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6"/>
                  </a:solidFill>
                </a:rPr>
                <a:t>don‘t guarantee PNE in all games</a:t>
              </a:r>
            </a:p>
          </p:txBody>
        </p:sp>
        <p:sp>
          <p:nvSpPr>
            <p:cNvPr id="40" name="TextBox 39"/>
            <p:cNvSpPr txBox="1"/>
            <p:nvPr/>
          </p:nvSpPr>
          <p:spPr>
            <a:xfrm>
              <a:off x="6635162" y="4613551"/>
              <a:ext cx="1365838" cy="923330"/>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2"/>
                  </a:solidFill>
                </a:rPr>
                <a:t>guarantee PNE in all games</a:t>
              </a:r>
            </a:p>
          </p:txBody>
        </p:sp>
        <p:sp>
          <p:nvSpPr>
            <p:cNvPr id="41" name="Oval 40"/>
            <p:cNvSpPr/>
            <p:nvPr/>
          </p:nvSpPr>
          <p:spPr bwMode="auto">
            <a:xfrm>
              <a:off x="5044300" y="4394965"/>
              <a:ext cx="3794900" cy="2269165"/>
            </a:xfrm>
            <a:prstGeom prst="ellipse">
              <a:avLst/>
            </a:prstGeom>
            <a:noFill/>
            <a:ln w="28575" cap="flat" cmpd="sng" algn="ctr">
              <a:solidFill>
                <a:schemeClr val="tx1"/>
              </a:solidFill>
              <a:prstDash val="solid"/>
              <a:round/>
              <a:headEnd type="none" w="med" len="med"/>
              <a:tailEnd type="arrow" w="lg" len="lg"/>
            </a:ln>
            <a:effectLst/>
          </p:spPr>
          <p:txBody>
            <a:bodyPr rtlCol="0" anchor="ctr"/>
            <a:lstStyle/>
            <a:p>
              <a:pPr algn="ctr"/>
              <a:endParaRPr lang="en-US"/>
            </a:p>
          </p:txBody>
        </p:sp>
        <p:cxnSp>
          <p:nvCxnSpPr>
            <p:cNvPr id="42" name="Straight Connector 41"/>
            <p:cNvCxnSpPr/>
            <p:nvPr/>
          </p:nvCxnSpPr>
          <p:spPr bwMode="auto">
            <a:xfrm flipH="1">
              <a:off x="6068379" y="4247339"/>
              <a:ext cx="606636" cy="2458261"/>
            </a:xfrm>
            <a:prstGeom prst="line">
              <a:avLst/>
            </a:prstGeom>
            <a:solidFill>
              <a:schemeClr val="accent1"/>
            </a:solidFill>
            <a:ln w="28575" cap="flat" cmpd="sng" algn="ctr">
              <a:solidFill>
                <a:schemeClr val="accent2"/>
              </a:solidFill>
              <a:prstDash val="solid"/>
              <a:round/>
              <a:headEnd type="none" w="med" len="med"/>
              <a:tailEnd type="none" w="med" len="med"/>
            </a:ln>
            <a:effectLst/>
          </p:spPr>
        </p:cxnSp>
      </p:grpSp>
      <mc:AlternateContent xmlns:mc="http://schemas.openxmlformats.org/markup-compatibility/2006" xmlns:a14="http://schemas.microsoft.com/office/drawing/2010/main">
        <mc:Choice Requires="a14">
          <p:sp>
            <p:nvSpPr>
              <p:cNvPr id="43" name="Rectangle 42"/>
              <p:cNvSpPr/>
              <p:nvPr/>
            </p:nvSpPr>
            <p:spPr>
              <a:xfrm>
                <a:off x="6324601" y="5727633"/>
                <a:ext cx="1745414" cy="6752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3200" b="1" i="1" kern="0" smtClean="0">
                              <a:solidFill>
                                <a:prstClr val="white"/>
                              </a:solidFill>
                              <a:latin typeface="Cambria Math" panose="02040503050406030204" pitchFamily="18" charset="0"/>
                            </a:rPr>
                          </m:ctrlPr>
                        </m:sSubSupPr>
                        <m:e>
                          <m:r>
                            <a:rPr lang="en-US" sz="3200" b="1" i="1" kern="0" smtClean="0">
                              <a:solidFill>
                                <a:schemeClr val="accent2"/>
                              </a:solidFill>
                              <a:latin typeface="Cambria Math"/>
                            </a:rPr>
                            <m:t>𝒇</m:t>
                          </m:r>
                        </m:e>
                        <m:sub>
                          <m:r>
                            <a:rPr lang="en-US" sz="3200" b="1" i="1" kern="0">
                              <a:solidFill>
                                <a:prstClr val="white"/>
                              </a:solidFill>
                              <a:latin typeface="Cambria Math" panose="02040503050406030204" pitchFamily="18" charset="0"/>
                            </a:rPr>
                            <m:t>𝑺𝑽</m:t>
                          </m:r>
                          <m:r>
                            <a:rPr lang="en-US" sz="3200" b="1" i="1" kern="0">
                              <a:solidFill>
                                <a:prstClr val="white"/>
                              </a:solidFill>
                              <a:latin typeface="Cambria Math" panose="02040503050406030204" pitchFamily="18" charset="0"/>
                            </a:rPr>
                            <m:t>+</m:t>
                          </m:r>
                        </m:sub>
                        <m:sup>
                          <m:sSup>
                            <m:sSupPr>
                              <m:ctrlPr>
                                <a:rPr lang="en-US" sz="3200" b="1" i="1" kern="0" smtClean="0">
                                  <a:solidFill>
                                    <a:schemeClr val="accent1"/>
                                  </a:solidFill>
                                  <a:latin typeface="Cambria Math" panose="02040503050406030204" pitchFamily="18" charset="0"/>
                                  <a:ea typeface="Cambria Math"/>
                                </a:rPr>
                              </m:ctrlPr>
                            </m:sSupPr>
                            <m:e>
                              <m:r>
                                <a:rPr lang="en-US" sz="3200" b="1" i="1" kern="0">
                                  <a:solidFill>
                                    <a:schemeClr val="accent1"/>
                                  </a:solidFill>
                                  <a:latin typeface="Cambria Math"/>
                                  <a:ea typeface="Cambria Math"/>
                                </a:rPr>
                                <m:t>𝕎</m:t>
                              </m:r>
                            </m:e>
                            <m:sup>
                              <m:r>
                                <a:rPr lang="en-US" sz="3200" b="1" i="1" kern="0" smtClean="0">
                                  <a:solidFill>
                                    <a:schemeClr val="accent1"/>
                                  </a:solidFill>
                                  <a:latin typeface="Cambria Math" panose="02040503050406030204" pitchFamily="18" charset="0"/>
                                  <a:ea typeface="Cambria Math"/>
                                </a:rPr>
                                <m:t>′</m:t>
                              </m:r>
                            </m:sup>
                          </m:sSup>
                        </m:sup>
                      </m:sSubSup>
                      <m:r>
                        <a:rPr lang="en-US" sz="3200" b="1" i="1" kern="0">
                          <a:solidFill>
                            <a:prstClr val="white"/>
                          </a:solidFill>
                          <a:latin typeface="Cambria Math" panose="02040503050406030204" pitchFamily="18" charset="0"/>
                        </a:rPr>
                        <m:t>[</m:t>
                      </m:r>
                      <m:r>
                        <a:rPr lang="en-US" sz="3200" b="1" i="1" kern="0">
                          <a:solidFill>
                            <a:schemeClr val="accent2"/>
                          </a:solidFill>
                          <a:latin typeface="Cambria Math" panose="02040503050406030204" pitchFamily="18" charset="0"/>
                        </a:rPr>
                        <m:t>𝝎</m:t>
                      </m:r>
                      <m:r>
                        <a:rPr lang="en-US" sz="3200" b="1" i="1" kern="0">
                          <a:solidFill>
                            <a:prstClr val="white"/>
                          </a:solidFill>
                          <a:latin typeface="Cambria Math" panose="02040503050406030204" pitchFamily="18" charset="0"/>
                        </a:rPr>
                        <m:t>]</m:t>
                      </m:r>
                    </m:oMath>
                  </m:oMathPara>
                </a14:m>
                <a:endParaRPr lang="en-US" sz="3200" dirty="0"/>
              </a:p>
            </p:txBody>
          </p:sp>
        </mc:Choice>
        <mc:Fallback xmlns="">
          <p:sp>
            <p:nvSpPr>
              <p:cNvPr id="78" name="Rectangle 77"/>
              <p:cNvSpPr>
                <a:spLocks noRot="1" noChangeAspect="1" noMove="1" noResize="1" noEditPoints="1" noAdjustHandles="1" noChangeArrowheads="1" noChangeShapeType="1" noTextEdit="1"/>
              </p:cNvSpPr>
              <p:nvPr/>
            </p:nvSpPr>
            <p:spPr>
              <a:xfrm>
                <a:off x="6324601" y="5727633"/>
                <a:ext cx="1745414" cy="675249"/>
              </a:xfrm>
              <a:prstGeom prst="rect">
                <a:avLst/>
              </a:prstGeom>
              <a:blipFill rotWithShape="0">
                <a:blip r:embed="rId4"/>
                <a:stretch>
                  <a:fillRect/>
                </a:stretch>
              </a:blipFill>
            </p:spPr>
            <p:txBody>
              <a:bodyPr/>
              <a:lstStyle/>
              <a:p>
                <a:r>
                  <a:rPr lang="en-US">
                    <a:noFill/>
                  </a:rPr>
                  <a:t> </a:t>
                </a:r>
              </a:p>
            </p:txBody>
          </p:sp>
        </mc:Fallback>
      </mc:AlternateContent>
      <p:sp>
        <p:nvSpPr>
          <p:cNvPr id="44" name="Freeform 43"/>
          <p:cNvSpPr/>
          <p:nvPr/>
        </p:nvSpPr>
        <p:spPr bwMode="auto">
          <a:xfrm>
            <a:off x="2543908" y="5686162"/>
            <a:ext cx="4079631" cy="546899"/>
          </a:xfrm>
          <a:custGeom>
            <a:avLst/>
            <a:gdLst>
              <a:gd name="connsiteX0" fmla="*/ 4079631 w 4079631"/>
              <a:gd name="connsiteY0" fmla="*/ 137433 h 583074"/>
              <a:gd name="connsiteX1" fmla="*/ 2907323 w 4079631"/>
              <a:gd name="connsiteY1" fmla="*/ 90540 h 583074"/>
              <a:gd name="connsiteX2" fmla="*/ 1946031 w 4079631"/>
              <a:gd name="connsiteY2" fmla="*/ 582910 h 583074"/>
              <a:gd name="connsiteX3" fmla="*/ 750277 w 4079631"/>
              <a:gd name="connsiteY3" fmla="*/ 31925 h 583074"/>
              <a:gd name="connsiteX4" fmla="*/ 0 w 4079631"/>
              <a:gd name="connsiteY4" fmla="*/ 113987 h 58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9631" h="583074">
                <a:moveTo>
                  <a:pt x="4079631" y="137433"/>
                </a:moveTo>
                <a:cubicBezTo>
                  <a:pt x="3671277" y="76863"/>
                  <a:pt x="3262923" y="16294"/>
                  <a:pt x="2907323" y="90540"/>
                </a:cubicBezTo>
                <a:cubicBezTo>
                  <a:pt x="2551723" y="164786"/>
                  <a:pt x="2305539" y="592679"/>
                  <a:pt x="1946031" y="582910"/>
                </a:cubicBezTo>
                <a:cubicBezTo>
                  <a:pt x="1586523" y="573141"/>
                  <a:pt x="1074616" y="110079"/>
                  <a:pt x="750277" y="31925"/>
                </a:cubicBezTo>
                <a:cubicBezTo>
                  <a:pt x="425938" y="-46229"/>
                  <a:pt x="212969" y="33879"/>
                  <a:pt x="0" y="113987"/>
                </a:cubicBezTo>
              </a:path>
            </a:pathLst>
          </a:custGeom>
          <a:noFill/>
          <a:ln w="28575" cap="flat" cmpd="sng" algn="ctr">
            <a:solidFill>
              <a:schemeClr val="accent1"/>
            </a:solidFill>
            <a:prstDash val="solid"/>
            <a:round/>
            <a:headEnd type="none" w="med" len="med"/>
            <a:tailEnd type="arrow" w="lg" len="lg"/>
          </a:ln>
          <a:effectLst/>
        </p:spPr>
        <p:txBody>
          <a:bodyPr rtlCol="0" anchor="ctr"/>
          <a:lstStyle/>
          <a:p>
            <a:pPr algn="ctr"/>
            <a:endParaRPr lang="en-US"/>
          </a:p>
        </p:txBody>
      </p:sp>
      <p:sp>
        <p:nvSpPr>
          <p:cNvPr id="52" name="TextBox 51"/>
          <p:cNvSpPr txBox="1"/>
          <p:nvPr/>
        </p:nvSpPr>
        <p:spPr>
          <a:xfrm>
            <a:off x="3734533" y="4611469"/>
            <a:ext cx="1564298" cy="646331"/>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accent6"/>
                </a:solidFill>
              </a:rPr>
              <a:t>exponential time!</a:t>
            </a:r>
          </a:p>
        </p:txBody>
      </p:sp>
      <p:cxnSp>
        <p:nvCxnSpPr>
          <p:cNvPr id="8" name="Straight Arrow Connector 7"/>
          <p:cNvCxnSpPr>
            <a:endCxn id="52" idx="2"/>
          </p:cNvCxnSpPr>
          <p:nvPr/>
        </p:nvCxnSpPr>
        <p:spPr bwMode="auto">
          <a:xfrm flipH="1" flipV="1">
            <a:off x="4516682" y="5257800"/>
            <a:ext cx="4938" cy="381000"/>
          </a:xfrm>
          <a:prstGeom prst="straightConnector1">
            <a:avLst/>
          </a:prstGeom>
          <a:solidFill>
            <a:schemeClr val="accent1"/>
          </a:solidFill>
          <a:ln w="28575" cap="flat" cmpd="sng" algn="ctr">
            <a:solidFill>
              <a:schemeClr val="accent6"/>
            </a:solidFill>
            <a:prstDash val="solid"/>
            <a:round/>
            <a:headEnd type="none" w="med" len="med"/>
            <a:tailEnd type="arrow" w="lg" len="lg"/>
          </a:ln>
          <a:effectLst/>
        </p:spPr>
      </p:cxnSp>
      <mc:AlternateContent xmlns:mc="http://schemas.openxmlformats.org/markup-compatibility/2006" xmlns:a14="http://schemas.microsoft.com/office/drawing/2010/main">
        <mc:Choice Requires="a14">
          <p:sp>
            <p:nvSpPr>
              <p:cNvPr id="31" name="Rectangle 30"/>
              <p:cNvSpPr/>
              <p:nvPr/>
            </p:nvSpPr>
            <p:spPr>
              <a:xfrm>
                <a:off x="4015782" y="5562600"/>
                <a:ext cx="1013418"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kern="0" smtClean="0">
                          <a:solidFill>
                            <a:schemeClr val="accent1"/>
                          </a:solidFill>
                          <a:latin typeface="Cambria Math" panose="02040503050406030204" pitchFamily="18" charset="0"/>
                        </a:rPr>
                        <m:t>𝒉</m:t>
                      </m:r>
                      <m:r>
                        <a:rPr lang="en-US" sz="3200" b="1" i="1" kern="0" smtClean="0">
                          <a:solidFill>
                            <a:schemeClr val="accent1"/>
                          </a:solidFill>
                          <a:latin typeface="Cambria Math" panose="02040503050406030204" pitchFamily="18" charset="0"/>
                        </a:rPr>
                        <m:t>(⋅)</m:t>
                      </m:r>
                    </m:oMath>
                  </m:oMathPara>
                </a14:m>
                <a:endParaRPr lang="en-US" sz="3200" dirty="0">
                  <a:solidFill>
                    <a:schemeClr val="accent1"/>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4015782" y="5562600"/>
                <a:ext cx="1013418" cy="584775"/>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196318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43" grpId="0"/>
      <p:bldP spid="44" grpId="0" animBg="1"/>
      <p:bldP spid="52"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4600575" y="1632467"/>
            <a:ext cx="205740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Tractability</a:t>
            </a:r>
          </a:p>
        </p:txBody>
      </p:sp>
      <p:sp>
        <p:nvSpPr>
          <p:cNvPr id="4" name="Title 1"/>
          <p:cNvSpPr txBox="1">
            <a:spLocks/>
          </p:cNvSpPr>
          <p:nvPr/>
        </p:nvSpPr>
        <p:spPr bwMode="auto">
          <a:xfrm>
            <a:off x="457200" y="201613"/>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b="1" dirty="0"/>
              <a:t>Consequences</a:t>
            </a:r>
          </a:p>
        </p:txBody>
      </p:sp>
      <p:sp>
        <p:nvSpPr>
          <p:cNvPr id="2" name="TextBox 1"/>
          <p:cNvSpPr txBox="1"/>
          <p:nvPr/>
        </p:nvSpPr>
        <p:spPr>
          <a:xfrm>
            <a:off x="247650" y="1632469"/>
            <a:ext cx="175260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Efficiency</a:t>
            </a:r>
          </a:p>
        </p:txBody>
      </p:sp>
      <p:sp>
        <p:nvSpPr>
          <p:cNvPr id="7" name="TextBox 6"/>
          <p:cNvSpPr txBox="1"/>
          <p:nvPr/>
        </p:nvSpPr>
        <p:spPr>
          <a:xfrm>
            <a:off x="6724650" y="1447800"/>
            <a:ext cx="2133600" cy="830997"/>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Incentive compatibility</a:t>
            </a:r>
          </a:p>
        </p:txBody>
      </p:sp>
      <p:sp>
        <p:nvSpPr>
          <p:cNvPr id="32" name="TextBox 31"/>
          <p:cNvSpPr txBox="1"/>
          <p:nvPr/>
        </p:nvSpPr>
        <p:spPr>
          <a:xfrm>
            <a:off x="2543175" y="1447802"/>
            <a:ext cx="1828800" cy="830997"/>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Budget-balance</a:t>
            </a:r>
          </a:p>
        </p:txBody>
      </p:sp>
      <p:sp>
        <p:nvSpPr>
          <p:cNvPr id="5" name="TextBox 4"/>
          <p:cNvSpPr txBox="1"/>
          <p:nvPr/>
        </p:nvSpPr>
        <p:spPr>
          <a:xfrm>
            <a:off x="371475" y="836899"/>
            <a:ext cx="4812536"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1"/>
                </a:solidFill>
              </a:rPr>
              <a:t>Four other important properties:</a:t>
            </a:r>
          </a:p>
        </p:txBody>
      </p:sp>
      <p:sp>
        <p:nvSpPr>
          <p:cNvPr id="31" name="Rectangle 30"/>
          <p:cNvSpPr/>
          <p:nvPr/>
        </p:nvSpPr>
        <p:spPr bwMode="auto">
          <a:xfrm>
            <a:off x="381000" y="1471979"/>
            <a:ext cx="6096000" cy="771525"/>
          </a:xfrm>
          <a:prstGeom prst="rect">
            <a:avLst/>
          </a:prstGeom>
          <a:solidFill>
            <a:schemeClr val="bg1">
              <a:alpha val="50000"/>
            </a:schemeClr>
          </a:solidFill>
          <a:ln w="2857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mc:AlternateContent xmlns:mc="http://schemas.openxmlformats.org/markup-compatibility/2006" xmlns:a14="http://schemas.microsoft.com/office/drawing/2010/main">
        <mc:Choice Requires="a14">
          <p:sp>
            <p:nvSpPr>
              <p:cNvPr id="35" name="Rectangle 34"/>
              <p:cNvSpPr/>
              <p:nvPr/>
            </p:nvSpPr>
            <p:spPr>
              <a:xfrm>
                <a:off x="4572000" y="2719754"/>
                <a:ext cx="4527009" cy="1033809"/>
              </a:xfrm>
              <a:prstGeom prst="rect">
                <a:avLst/>
              </a:prstGeom>
            </p:spPr>
            <p:txBody>
              <a:bodyPr wrap="none">
                <a:spAutoFit/>
              </a:bodyPr>
              <a:lstStyle/>
              <a:p>
                <a:pPr eaLnBrk="0" hangingPunct="0">
                  <a:spcBef>
                    <a:spcPct val="20000"/>
                  </a:spcBef>
                </a:pPr>
                <a14:m>
                  <m:oMathPara xmlns:m="http://schemas.openxmlformats.org/officeDocument/2006/math">
                    <m:oMathParaPr>
                      <m:jc m:val="centerGroup"/>
                    </m:oMathParaPr>
                    <m:oMath xmlns:m="http://schemas.openxmlformats.org/officeDocument/2006/math">
                      <m:sSub>
                        <m:sSubPr>
                          <m:ctrlPr>
                            <a:rPr lang="en-US" sz="2400" b="1" i="1" kern="0">
                              <a:solidFill>
                                <a:schemeClr val="accent1"/>
                              </a:solidFill>
                              <a:latin typeface="Cambria Math" panose="02040503050406030204" pitchFamily="18" charset="0"/>
                            </a:rPr>
                          </m:ctrlPr>
                        </m:sSubPr>
                        <m:e>
                          <m:r>
                            <a:rPr lang="en-US" sz="2400" b="1" i="1" kern="0">
                              <a:solidFill>
                                <a:schemeClr val="accent1"/>
                              </a:solidFill>
                              <a:latin typeface="Cambria Math"/>
                            </a:rPr>
                            <m:t>𝓤</m:t>
                          </m:r>
                        </m:e>
                        <m:sub>
                          <m:r>
                            <a:rPr lang="en-US" sz="2400" b="1" i="1" kern="0">
                              <a:solidFill>
                                <a:schemeClr val="accent1"/>
                              </a:solidFill>
                              <a:latin typeface="Cambria Math"/>
                            </a:rPr>
                            <m:t>𝒊</m:t>
                          </m:r>
                        </m:sub>
                      </m:sSub>
                      <m:d>
                        <m:dPr>
                          <m:ctrlPr>
                            <a:rPr lang="en-US" sz="2400" b="1" i="1" kern="0">
                              <a:solidFill>
                                <a:schemeClr val="accent1"/>
                              </a:solidFill>
                              <a:latin typeface="Cambria Math" panose="02040503050406030204" pitchFamily="18" charset="0"/>
                            </a:rPr>
                          </m:ctrlPr>
                        </m:dPr>
                        <m:e>
                          <m:r>
                            <a:rPr lang="en-US" sz="2400" b="1" i="1" kern="0">
                              <a:solidFill>
                                <a:schemeClr val="accent1"/>
                              </a:solidFill>
                              <a:latin typeface="Cambria Math"/>
                            </a:rPr>
                            <m:t>𝒂</m:t>
                          </m:r>
                        </m:e>
                      </m:d>
                      <m:r>
                        <a:rPr lang="en-US" sz="2400" b="1" i="1" kern="0">
                          <a:solidFill>
                            <a:schemeClr val="accent1"/>
                          </a:solidFill>
                          <a:latin typeface="Cambria Math"/>
                        </a:rPr>
                        <m:t>=</m:t>
                      </m:r>
                      <m:sSub>
                        <m:sSubPr>
                          <m:ctrlPr>
                            <a:rPr lang="en-US" sz="2400" b="1" i="1" kern="0">
                              <a:solidFill>
                                <a:schemeClr val="accent2">
                                  <a:lumMod val="60000"/>
                                  <a:lumOff val="40000"/>
                                </a:schemeClr>
                              </a:solidFill>
                              <a:latin typeface="Cambria Math" panose="02040503050406030204" pitchFamily="18" charset="0"/>
                            </a:rPr>
                          </m:ctrlPr>
                        </m:sSubPr>
                        <m:e>
                          <m:r>
                            <a:rPr lang="en-US" sz="2400" b="1" i="1" kern="0">
                              <a:solidFill>
                                <a:schemeClr val="accent2">
                                  <a:lumMod val="60000"/>
                                  <a:lumOff val="40000"/>
                                </a:schemeClr>
                              </a:solidFill>
                              <a:latin typeface="Cambria Math"/>
                            </a:rPr>
                            <m:t>𝒗</m:t>
                          </m:r>
                        </m:e>
                        <m:sub>
                          <m:r>
                            <a:rPr lang="en-US" sz="2400" b="1" i="1" kern="0">
                              <a:solidFill>
                                <a:schemeClr val="accent2">
                                  <a:lumMod val="60000"/>
                                  <a:lumOff val="40000"/>
                                </a:schemeClr>
                              </a:solidFill>
                              <a:latin typeface="Cambria Math"/>
                            </a:rPr>
                            <m:t>𝒊</m:t>
                          </m:r>
                        </m:sub>
                      </m:sSub>
                      <m:d>
                        <m:dPr>
                          <m:ctrlPr>
                            <a:rPr lang="en-US" sz="2400" b="1" i="1" kern="0">
                              <a:solidFill>
                                <a:schemeClr val="accent2">
                                  <a:lumMod val="60000"/>
                                  <a:lumOff val="40000"/>
                                </a:schemeClr>
                              </a:solidFill>
                              <a:latin typeface="Cambria Math" panose="02040503050406030204" pitchFamily="18" charset="0"/>
                            </a:rPr>
                          </m:ctrlPr>
                        </m:dPr>
                        <m:e>
                          <m:r>
                            <a:rPr lang="en-US" sz="2400" b="1" i="1" kern="0">
                              <a:solidFill>
                                <a:schemeClr val="accent2">
                                  <a:lumMod val="60000"/>
                                  <a:lumOff val="40000"/>
                                </a:schemeClr>
                              </a:solidFill>
                              <a:latin typeface="Cambria Math"/>
                            </a:rPr>
                            <m:t>𝒂</m:t>
                          </m:r>
                        </m:e>
                      </m:d>
                      <m:r>
                        <a:rPr lang="en-US" sz="2400" b="1" i="1" kern="0">
                          <a:solidFill>
                            <a:schemeClr val="accent1"/>
                          </a:solidFill>
                          <a:latin typeface="Cambria Math"/>
                        </a:rPr>
                        <m:t>+</m:t>
                      </m:r>
                      <m:nary>
                        <m:naryPr>
                          <m:chr m:val="∑"/>
                          <m:supHide m:val="on"/>
                          <m:ctrlPr>
                            <a:rPr lang="en-US" sz="2400" b="1" i="1" kern="0">
                              <a:solidFill>
                                <a:schemeClr val="accent1"/>
                              </a:solidFill>
                              <a:latin typeface="Cambria Math" panose="02040503050406030204" pitchFamily="18" charset="0"/>
                            </a:rPr>
                          </m:ctrlPr>
                        </m:naryPr>
                        <m:sub>
                          <m:r>
                            <a:rPr lang="en-US" sz="2400" b="1" i="1" kern="0">
                              <a:solidFill>
                                <a:schemeClr val="accent1"/>
                              </a:solidFill>
                              <a:latin typeface="Cambria Math"/>
                            </a:rPr>
                            <m:t>𝒓</m:t>
                          </m:r>
                          <m:r>
                            <a:rPr lang="en-US" sz="2400" b="1" i="1" kern="0">
                              <a:solidFill>
                                <a:schemeClr val="accent1"/>
                              </a:solidFill>
                              <a:latin typeface="Cambria Math"/>
                            </a:rPr>
                            <m:t>∈</m:t>
                          </m:r>
                          <m:sSub>
                            <m:sSubPr>
                              <m:ctrlPr>
                                <a:rPr lang="en-US" sz="2400" b="1" i="1" kern="0">
                                  <a:solidFill>
                                    <a:schemeClr val="accent1"/>
                                  </a:solidFill>
                                  <a:latin typeface="Cambria Math" panose="02040503050406030204" pitchFamily="18" charset="0"/>
                                </a:rPr>
                              </m:ctrlPr>
                            </m:sSubPr>
                            <m:e>
                              <m:r>
                                <a:rPr lang="en-US" sz="2400" b="1" i="1" kern="0">
                                  <a:solidFill>
                                    <a:schemeClr val="accent1"/>
                                  </a:solidFill>
                                  <a:latin typeface="Cambria Math"/>
                                </a:rPr>
                                <m:t>𝒂</m:t>
                              </m:r>
                            </m:e>
                            <m:sub>
                              <m:r>
                                <a:rPr lang="en-US" sz="2400" b="1" i="1" kern="0">
                                  <a:solidFill>
                                    <a:schemeClr val="accent1"/>
                                  </a:solidFill>
                                  <a:latin typeface="Cambria Math"/>
                                </a:rPr>
                                <m:t>𝒊</m:t>
                              </m:r>
                            </m:sub>
                          </m:sSub>
                        </m:sub>
                        <m:sup/>
                        <m:e>
                          <m:sSup>
                            <m:sSupPr>
                              <m:ctrlPr>
                                <a:rPr lang="en-US" b="1" i="1" kern="0">
                                  <a:solidFill>
                                    <a:schemeClr val="accent1"/>
                                  </a:solidFill>
                                  <a:latin typeface="Cambria Math" panose="02040503050406030204" pitchFamily="18" charset="0"/>
                                </a:rPr>
                              </m:ctrlPr>
                            </m:sSupPr>
                            <m:e>
                              <m:r>
                                <a:rPr lang="en-US" b="1" i="1" kern="0" smtClean="0">
                                  <a:solidFill>
                                    <a:schemeClr val="accent2"/>
                                  </a:solidFill>
                                  <a:latin typeface="Cambria Math" panose="02040503050406030204" pitchFamily="18" charset="0"/>
                                </a:rPr>
                                <m:t>𝒇</m:t>
                              </m:r>
                            </m:e>
                            <m:sup>
                              <m:sSub>
                                <m:sSubPr>
                                  <m:ctrlPr>
                                    <a:rPr lang="en-US" b="1" i="1" kern="0">
                                      <a:solidFill>
                                        <a:schemeClr val="accent1"/>
                                      </a:solidFill>
                                      <a:latin typeface="Cambria Math" panose="02040503050406030204" pitchFamily="18" charset="0"/>
                                    </a:rPr>
                                  </m:ctrlPr>
                                </m:sSubPr>
                                <m:e>
                                  <m:r>
                                    <a:rPr lang="en-US" b="1" i="1" kern="0">
                                      <a:solidFill>
                                        <a:schemeClr val="accent1"/>
                                      </a:solidFill>
                                      <a:latin typeface="Cambria Math" panose="02040503050406030204" pitchFamily="18" charset="0"/>
                                    </a:rPr>
                                    <m:t>𝑾</m:t>
                                  </m:r>
                                </m:e>
                                <m:sub>
                                  <m:r>
                                    <a:rPr lang="en-US" b="1" i="1" kern="0">
                                      <a:solidFill>
                                        <a:schemeClr val="accent1"/>
                                      </a:solidFill>
                                      <a:latin typeface="Cambria Math" panose="02040503050406030204" pitchFamily="18" charset="0"/>
                                    </a:rPr>
                                    <m:t>𝒓</m:t>
                                  </m:r>
                                </m:sub>
                              </m:sSub>
                            </m:sup>
                          </m:sSup>
                          <m:r>
                            <a:rPr lang="en-US" sz="2400" b="1" i="1" kern="0">
                              <a:solidFill>
                                <a:schemeClr val="accent1"/>
                              </a:solidFill>
                              <a:latin typeface="Cambria Math"/>
                            </a:rPr>
                            <m:t>(</m:t>
                          </m:r>
                          <m:r>
                            <a:rPr lang="en-US" sz="2400" b="1" i="1" kern="0">
                              <a:solidFill>
                                <a:schemeClr val="accent1"/>
                              </a:solidFill>
                              <a:latin typeface="Cambria Math"/>
                            </a:rPr>
                            <m:t>𝒊</m:t>
                          </m:r>
                          <m:r>
                            <a:rPr lang="en-US" sz="2400" b="1" i="1" kern="0">
                              <a:solidFill>
                                <a:schemeClr val="accent1"/>
                              </a:solidFill>
                              <a:latin typeface="Cambria Math"/>
                            </a:rPr>
                            <m:t>,</m:t>
                          </m:r>
                          <m:sSub>
                            <m:sSubPr>
                              <m:ctrlPr>
                                <a:rPr lang="en-US" sz="2400" b="1" i="1" kern="0">
                                  <a:solidFill>
                                    <a:schemeClr val="accent1"/>
                                  </a:solidFill>
                                  <a:latin typeface="Cambria Math" panose="02040503050406030204" pitchFamily="18" charset="0"/>
                                </a:rPr>
                              </m:ctrlPr>
                            </m:sSubPr>
                            <m:e>
                              <m:d>
                                <m:dPr>
                                  <m:begChr m:val="{"/>
                                  <m:endChr m:val="}"/>
                                  <m:ctrlPr>
                                    <a:rPr lang="en-US" sz="2400" b="1" i="1" kern="0">
                                      <a:solidFill>
                                        <a:schemeClr val="accent1"/>
                                      </a:solidFill>
                                      <a:latin typeface="Cambria Math" panose="02040503050406030204" pitchFamily="18" charset="0"/>
                                    </a:rPr>
                                  </m:ctrlPr>
                                </m:dPr>
                                <m:e>
                                  <m:r>
                                    <a:rPr lang="en-US" sz="2400" b="1" i="1" kern="0">
                                      <a:solidFill>
                                        <a:schemeClr val="accent1"/>
                                      </a:solidFill>
                                      <a:latin typeface="Cambria Math"/>
                                    </a:rPr>
                                    <m:t>𝒂</m:t>
                                  </m:r>
                                </m:e>
                              </m:d>
                            </m:e>
                            <m:sub>
                              <m:r>
                                <a:rPr lang="en-US" sz="2400" b="1" i="1" kern="0">
                                  <a:solidFill>
                                    <a:schemeClr val="accent1"/>
                                  </a:solidFill>
                                  <a:latin typeface="Cambria Math"/>
                                </a:rPr>
                                <m:t>𝒓</m:t>
                              </m:r>
                            </m:sub>
                          </m:sSub>
                          <m:r>
                            <a:rPr lang="en-US" sz="2400" b="1" i="1" kern="0">
                              <a:solidFill>
                                <a:schemeClr val="accent1"/>
                              </a:solidFill>
                              <a:latin typeface="Cambria Math"/>
                            </a:rPr>
                            <m:t>)</m:t>
                          </m:r>
                        </m:e>
                      </m:nary>
                    </m:oMath>
                  </m:oMathPara>
                </a14:m>
                <a:endParaRPr lang="en-US" b="1" kern="0" dirty="0"/>
              </a:p>
            </p:txBody>
          </p:sp>
        </mc:Choice>
        <mc:Fallback xmlns="">
          <p:sp>
            <p:nvSpPr>
              <p:cNvPr id="35" name="Rectangle 34"/>
              <p:cNvSpPr>
                <a:spLocks noRot="1" noChangeAspect="1" noMove="1" noResize="1" noEditPoints="1" noAdjustHandles="1" noChangeArrowheads="1" noChangeShapeType="1" noTextEdit="1"/>
              </p:cNvSpPr>
              <p:nvPr/>
            </p:nvSpPr>
            <p:spPr>
              <a:xfrm>
                <a:off x="4572000" y="2719754"/>
                <a:ext cx="4527009" cy="1033809"/>
              </a:xfrm>
              <a:prstGeom prst="rect">
                <a:avLst/>
              </a:prstGeom>
              <a:blipFill rotWithShape="0">
                <a:blip r:embed="rId3"/>
                <a:stretch>
                  <a:fillRect/>
                </a:stretch>
              </a:blipFill>
            </p:spPr>
            <p:txBody>
              <a:bodyPr/>
              <a:lstStyle/>
              <a:p>
                <a:r>
                  <a:rPr lang="en-US">
                    <a:noFill/>
                  </a:rPr>
                  <a:t> </a:t>
                </a:r>
              </a:p>
            </p:txBody>
          </p:sp>
        </mc:Fallback>
      </mc:AlternateContent>
      <p:sp>
        <p:nvSpPr>
          <p:cNvPr id="36" name="Rectangle 35"/>
          <p:cNvSpPr/>
          <p:nvPr/>
        </p:nvSpPr>
        <p:spPr>
          <a:xfrm>
            <a:off x="4267200" y="3889067"/>
            <a:ext cx="2103461" cy="430887"/>
          </a:xfrm>
          <a:prstGeom prst="rect">
            <a:avLst/>
          </a:prstGeom>
        </p:spPr>
        <p:txBody>
          <a:bodyPr wrap="none">
            <a:spAutoFit/>
          </a:bodyPr>
          <a:lstStyle/>
          <a:p>
            <a:r>
              <a:rPr lang="en-US" sz="2200" b="1" kern="0" dirty="0"/>
              <a:t>private values</a:t>
            </a:r>
            <a:endParaRPr lang="en-US" sz="2200" dirty="0"/>
          </a:p>
        </p:txBody>
      </p:sp>
      <p:cxnSp>
        <p:nvCxnSpPr>
          <p:cNvPr id="37" name="Straight Arrow Connector 36"/>
          <p:cNvCxnSpPr/>
          <p:nvPr/>
        </p:nvCxnSpPr>
        <p:spPr bwMode="auto">
          <a:xfrm flipV="1">
            <a:off x="5629275" y="3405554"/>
            <a:ext cx="434306" cy="495373"/>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sp>
        <p:nvSpPr>
          <p:cNvPr id="45" name="Freeform 44"/>
          <p:cNvSpPr/>
          <p:nvPr/>
        </p:nvSpPr>
        <p:spPr bwMode="auto">
          <a:xfrm>
            <a:off x="6324600" y="3405554"/>
            <a:ext cx="1447800" cy="476323"/>
          </a:xfrm>
          <a:custGeom>
            <a:avLst/>
            <a:gdLst>
              <a:gd name="connsiteX0" fmla="*/ 1200150 w 1280194"/>
              <a:gd name="connsiteY0" fmla="*/ 28575 h 476323"/>
              <a:gd name="connsiteX1" fmla="*/ 1152525 w 1280194"/>
              <a:gd name="connsiteY1" fmla="*/ 476250 h 476323"/>
              <a:gd name="connsiteX2" fmla="*/ 0 w 1280194"/>
              <a:gd name="connsiteY2" fmla="*/ 0 h 476323"/>
            </a:gdLst>
            <a:ahLst/>
            <a:cxnLst>
              <a:cxn ang="0">
                <a:pos x="connsiteX0" y="connsiteY0"/>
              </a:cxn>
              <a:cxn ang="0">
                <a:pos x="connsiteX1" y="connsiteY1"/>
              </a:cxn>
              <a:cxn ang="0">
                <a:pos x="connsiteX2" y="connsiteY2"/>
              </a:cxn>
            </a:cxnLst>
            <a:rect l="l" t="t" r="r" b="b"/>
            <a:pathLst>
              <a:path w="1280194" h="476323">
                <a:moveTo>
                  <a:pt x="1200150" y="28575"/>
                </a:moveTo>
                <a:cubicBezTo>
                  <a:pt x="1276350" y="254794"/>
                  <a:pt x="1352550" y="481013"/>
                  <a:pt x="1152525" y="476250"/>
                </a:cubicBezTo>
                <a:cubicBezTo>
                  <a:pt x="952500" y="471488"/>
                  <a:pt x="476250" y="235744"/>
                  <a:pt x="0" y="0"/>
                </a:cubicBezTo>
              </a:path>
            </a:pathLst>
          </a:custGeom>
          <a:noFill/>
          <a:ln w="28575" cap="flat" cmpd="sng" algn="ctr">
            <a:solidFill>
              <a:schemeClr val="tx2"/>
            </a:solidFill>
            <a:prstDash val="solid"/>
            <a:round/>
            <a:headEnd type="none" w="med" len="med"/>
            <a:tailEnd type="arrow" w="lg" len="lg"/>
          </a:ln>
          <a:effectLst/>
        </p:spPr>
        <p:txBody>
          <a:bodyPr rtlCol="0" anchor="ctr"/>
          <a:lstStyle/>
          <a:p>
            <a:pPr algn="ctr"/>
            <a:endParaRPr lang="en-US"/>
          </a:p>
        </p:txBody>
      </p:sp>
      <p:sp>
        <p:nvSpPr>
          <p:cNvPr id="46" name="Rectangle 45"/>
          <p:cNvSpPr/>
          <p:nvPr/>
        </p:nvSpPr>
        <p:spPr>
          <a:xfrm>
            <a:off x="1713249" y="4845913"/>
            <a:ext cx="7239000" cy="769441"/>
          </a:xfrm>
          <a:prstGeom prst="rect">
            <a:avLst/>
          </a:prstGeom>
        </p:spPr>
        <p:txBody>
          <a:bodyPr wrap="square">
            <a:spAutoFit/>
          </a:bodyPr>
          <a:lstStyle/>
          <a:p>
            <a:pPr algn="ctr" eaLnBrk="0" hangingPunct="0">
              <a:spcBef>
                <a:spcPct val="20000"/>
              </a:spcBef>
            </a:pPr>
            <a:r>
              <a:rPr lang="en-US" sz="2200" b="1" u="sng" kern="0" dirty="0">
                <a:solidFill>
                  <a:schemeClr val="accent2"/>
                </a:solidFill>
              </a:rPr>
              <a:t>Future work:</a:t>
            </a:r>
            <a:r>
              <a:rPr lang="en-US" sz="2200" b="1" kern="0" dirty="0"/>
              <a:t> Design incentive compatible cost sharing </a:t>
            </a:r>
            <a:r>
              <a:rPr lang="en-US" sz="2200" b="1" u="sng" kern="0" dirty="0"/>
              <a:t>mechanisms</a:t>
            </a:r>
            <a:r>
              <a:rPr lang="en-US" sz="2200" b="1" kern="0" dirty="0"/>
              <a:t> for a </a:t>
            </a:r>
            <a:r>
              <a:rPr lang="en-US" sz="2200" b="1" i="1" kern="0" dirty="0" err="1"/>
              <a:t>noncooperative</a:t>
            </a:r>
            <a:r>
              <a:rPr lang="en-US" sz="2200" b="1" kern="0" dirty="0"/>
              <a:t> setting</a:t>
            </a:r>
            <a:endParaRPr lang="en-US" sz="2200" b="1" u="sng" kern="0" dirty="0"/>
          </a:p>
        </p:txBody>
      </p:sp>
      <mc:AlternateContent xmlns:mc="http://schemas.openxmlformats.org/markup-compatibility/2006" xmlns:a14="http://schemas.microsoft.com/office/drawing/2010/main">
        <mc:Choice Requires="a14">
          <p:sp>
            <p:nvSpPr>
              <p:cNvPr id="47" name="Rectangle 46"/>
              <p:cNvSpPr/>
              <p:nvPr/>
            </p:nvSpPr>
            <p:spPr>
              <a:xfrm>
                <a:off x="5662246" y="2719754"/>
                <a:ext cx="3434273" cy="1033809"/>
              </a:xfrm>
              <a:prstGeom prst="rect">
                <a:avLst/>
              </a:prstGeom>
            </p:spPr>
            <p:txBody>
              <a:bodyPr wrap="none">
                <a:spAutoFit/>
              </a:bodyPr>
              <a:lstStyle/>
              <a:p>
                <a:pPr eaLnBrk="0" hangingPunct="0">
                  <a:spcBef>
                    <a:spcPct val="20000"/>
                  </a:spcBef>
                </a:pPr>
                <a14:m>
                  <m:oMathPara xmlns:m="http://schemas.openxmlformats.org/officeDocument/2006/math">
                    <m:oMathParaPr>
                      <m:jc m:val="centerGroup"/>
                    </m:oMathParaPr>
                    <m:oMath xmlns:m="http://schemas.openxmlformats.org/officeDocument/2006/math">
                      <m:sSub>
                        <m:sSubPr>
                          <m:ctrlPr>
                            <a:rPr lang="en-US" sz="2400" b="1" i="1" kern="0">
                              <a:solidFill>
                                <a:schemeClr val="accent1"/>
                              </a:solidFill>
                              <a:latin typeface="Cambria Math" panose="02040503050406030204" pitchFamily="18" charset="0"/>
                            </a:rPr>
                          </m:ctrlPr>
                        </m:sSubPr>
                        <m:e>
                          <m:r>
                            <a:rPr lang="en-US" sz="2400" b="1" i="1" kern="0">
                              <a:solidFill>
                                <a:schemeClr val="accent1"/>
                              </a:solidFill>
                              <a:latin typeface="Cambria Math"/>
                            </a:rPr>
                            <m:t>𝓤</m:t>
                          </m:r>
                        </m:e>
                        <m:sub>
                          <m:r>
                            <a:rPr lang="en-US" sz="2400" b="1" i="1" kern="0">
                              <a:solidFill>
                                <a:schemeClr val="accent1"/>
                              </a:solidFill>
                              <a:latin typeface="Cambria Math"/>
                            </a:rPr>
                            <m:t>𝒊</m:t>
                          </m:r>
                        </m:sub>
                      </m:sSub>
                      <m:d>
                        <m:dPr>
                          <m:ctrlPr>
                            <a:rPr lang="en-US" sz="2400" b="1" i="1" kern="0">
                              <a:solidFill>
                                <a:schemeClr val="accent1"/>
                              </a:solidFill>
                              <a:latin typeface="Cambria Math" panose="02040503050406030204" pitchFamily="18" charset="0"/>
                            </a:rPr>
                          </m:ctrlPr>
                        </m:dPr>
                        <m:e>
                          <m:r>
                            <a:rPr lang="en-US" sz="2400" b="1" i="1" kern="0">
                              <a:solidFill>
                                <a:schemeClr val="accent1"/>
                              </a:solidFill>
                              <a:latin typeface="Cambria Math"/>
                            </a:rPr>
                            <m:t>𝒂</m:t>
                          </m:r>
                        </m:e>
                      </m:d>
                      <m:r>
                        <a:rPr lang="en-US" sz="2400" b="1" i="1" kern="0">
                          <a:solidFill>
                            <a:schemeClr val="accent1"/>
                          </a:solidFill>
                          <a:latin typeface="Cambria Math"/>
                        </a:rPr>
                        <m:t>=</m:t>
                      </m:r>
                      <m:nary>
                        <m:naryPr>
                          <m:chr m:val="∑"/>
                          <m:supHide m:val="on"/>
                          <m:ctrlPr>
                            <a:rPr lang="en-US" sz="2400" b="1" i="1" kern="0">
                              <a:solidFill>
                                <a:schemeClr val="accent1"/>
                              </a:solidFill>
                              <a:latin typeface="Cambria Math" panose="02040503050406030204" pitchFamily="18" charset="0"/>
                            </a:rPr>
                          </m:ctrlPr>
                        </m:naryPr>
                        <m:sub>
                          <m:r>
                            <a:rPr lang="en-US" sz="2400" b="1" i="1" kern="0">
                              <a:solidFill>
                                <a:schemeClr val="accent1"/>
                              </a:solidFill>
                              <a:latin typeface="Cambria Math"/>
                            </a:rPr>
                            <m:t>𝒓</m:t>
                          </m:r>
                          <m:r>
                            <a:rPr lang="en-US" sz="2400" b="1" i="1" kern="0">
                              <a:solidFill>
                                <a:schemeClr val="accent1"/>
                              </a:solidFill>
                              <a:latin typeface="Cambria Math"/>
                            </a:rPr>
                            <m:t>∈</m:t>
                          </m:r>
                          <m:sSub>
                            <m:sSubPr>
                              <m:ctrlPr>
                                <a:rPr lang="en-US" sz="2400" b="1" i="1" kern="0">
                                  <a:solidFill>
                                    <a:schemeClr val="accent1"/>
                                  </a:solidFill>
                                  <a:latin typeface="Cambria Math" panose="02040503050406030204" pitchFamily="18" charset="0"/>
                                </a:rPr>
                              </m:ctrlPr>
                            </m:sSubPr>
                            <m:e>
                              <m:r>
                                <a:rPr lang="en-US" sz="2400" b="1" i="1" kern="0">
                                  <a:solidFill>
                                    <a:schemeClr val="accent1"/>
                                  </a:solidFill>
                                  <a:latin typeface="Cambria Math"/>
                                </a:rPr>
                                <m:t>𝒂</m:t>
                              </m:r>
                            </m:e>
                            <m:sub>
                              <m:r>
                                <a:rPr lang="en-US" sz="2400" b="1" i="1" kern="0">
                                  <a:solidFill>
                                    <a:schemeClr val="accent1"/>
                                  </a:solidFill>
                                  <a:latin typeface="Cambria Math"/>
                                </a:rPr>
                                <m:t>𝒊</m:t>
                              </m:r>
                            </m:sub>
                          </m:sSub>
                        </m:sub>
                        <m:sup/>
                        <m:e>
                          <m:sSup>
                            <m:sSupPr>
                              <m:ctrlPr>
                                <a:rPr lang="en-US" b="1" i="1" kern="0">
                                  <a:solidFill>
                                    <a:schemeClr val="accent1"/>
                                  </a:solidFill>
                                  <a:latin typeface="Cambria Math" panose="02040503050406030204" pitchFamily="18" charset="0"/>
                                </a:rPr>
                              </m:ctrlPr>
                            </m:sSupPr>
                            <m:e>
                              <m:r>
                                <a:rPr lang="en-US" b="1" i="1" kern="0" smtClean="0">
                                  <a:solidFill>
                                    <a:schemeClr val="accent2"/>
                                  </a:solidFill>
                                  <a:latin typeface="Cambria Math" panose="02040503050406030204" pitchFamily="18" charset="0"/>
                                </a:rPr>
                                <m:t>𝒇</m:t>
                              </m:r>
                            </m:e>
                            <m:sup>
                              <m:sSub>
                                <m:sSubPr>
                                  <m:ctrlPr>
                                    <a:rPr lang="en-US" b="1" i="1" kern="0">
                                      <a:solidFill>
                                        <a:schemeClr val="accent1"/>
                                      </a:solidFill>
                                      <a:latin typeface="Cambria Math" panose="02040503050406030204" pitchFamily="18" charset="0"/>
                                    </a:rPr>
                                  </m:ctrlPr>
                                </m:sSubPr>
                                <m:e>
                                  <m:r>
                                    <a:rPr lang="en-US" b="1" i="1" kern="0">
                                      <a:solidFill>
                                        <a:schemeClr val="accent1"/>
                                      </a:solidFill>
                                      <a:latin typeface="Cambria Math" panose="02040503050406030204" pitchFamily="18" charset="0"/>
                                    </a:rPr>
                                    <m:t>𝑾</m:t>
                                  </m:r>
                                </m:e>
                                <m:sub>
                                  <m:r>
                                    <a:rPr lang="en-US" b="1" i="1" kern="0">
                                      <a:solidFill>
                                        <a:schemeClr val="accent1"/>
                                      </a:solidFill>
                                      <a:latin typeface="Cambria Math" panose="02040503050406030204" pitchFamily="18" charset="0"/>
                                    </a:rPr>
                                    <m:t>𝒓</m:t>
                                  </m:r>
                                </m:sub>
                              </m:sSub>
                            </m:sup>
                          </m:sSup>
                          <m:r>
                            <a:rPr lang="en-US" sz="2400" b="1" i="1" kern="0">
                              <a:solidFill>
                                <a:schemeClr val="accent1"/>
                              </a:solidFill>
                              <a:latin typeface="Cambria Math"/>
                            </a:rPr>
                            <m:t>(</m:t>
                          </m:r>
                          <m:r>
                            <a:rPr lang="en-US" sz="2400" b="1" i="1" kern="0">
                              <a:solidFill>
                                <a:schemeClr val="accent1"/>
                              </a:solidFill>
                              <a:latin typeface="Cambria Math"/>
                            </a:rPr>
                            <m:t>𝒊</m:t>
                          </m:r>
                          <m:r>
                            <a:rPr lang="en-US" sz="2400" b="1" i="1" kern="0">
                              <a:solidFill>
                                <a:schemeClr val="accent1"/>
                              </a:solidFill>
                              <a:latin typeface="Cambria Math"/>
                            </a:rPr>
                            <m:t>,</m:t>
                          </m:r>
                          <m:sSub>
                            <m:sSubPr>
                              <m:ctrlPr>
                                <a:rPr lang="en-US" sz="2400" b="1" i="1" kern="0">
                                  <a:solidFill>
                                    <a:schemeClr val="accent1"/>
                                  </a:solidFill>
                                  <a:latin typeface="Cambria Math" panose="02040503050406030204" pitchFamily="18" charset="0"/>
                                </a:rPr>
                              </m:ctrlPr>
                            </m:sSubPr>
                            <m:e>
                              <m:d>
                                <m:dPr>
                                  <m:begChr m:val="{"/>
                                  <m:endChr m:val="}"/>
                                  <m:ctrlPr>
                                    <a:rPr lang="en-US" sz="2400" b="1" i="1" kern="0">
                                      <a:solidFill>
                                        <a:schemeClr val="accent1"/>
                                      </a:solidFill>
                                      <a:latin typeface="Cambria Math" panose="02040503050406030204" pitchFamily="18" charset="0"/>
                                    </a:rPr>
                                  </m:ctrlPr>
                                </m:dPr>
                                <m:e>
                                  <m:r>
                                    <a:rPr lang="en-US" sz="2400" b="1" i="1" kern="0">
                                      <a:solidFill>
                                        <a:schemeClr val="accent1"/>
                                      </a:solidFill>
                                      <a:latin typeface="Cambria Math"/>
                                    </a:rPr>
                                    <m:t>𝒂</m:t>
                                  </m:r>
                                </m:e>
                              </m:d>
                            </m:e>
                            <m:sub>
                              <m:r>
                                <a:rPr lang="en-US" sz="2400" b="1" i="1" kern="0">
                                  <a:solidFill>
                                    <a:schemeClr val="accent1"/>
                                  </a:solidFill>
                                  <a:latin typeface="Cambria Math"/>
                                </a:rPr>
                                <m:t>𝒓</m:t>
                              </m:r>
                            </m:sub>
                          </m:sSub>
                          <m:r>
                            <a:rPr lang="en-US" sz="2400" b="1" i="1" kern="0">
                              <a:solidFill>
                                <a:schemeClr val="accent1"/>
                              </a:solidFill>
                              <a:latin typeface="Cambria Math"/>
                            </a:rPr>
                            <m:t>)</m:t>
                          </m:r>
                        </m:e>
                      </m:nary>
                    </m:oMath>
                  </m:oMathPara>
                </a14:m>
                <a:endParaRPr lang="en-US" b="1" kern="0" dirty="0"/>
              </a:p>
            </p:txBody>
          </p:sp>
        </mc:Choice>
        <mc:Fallback xmlns="">
          <p:sp>
            <p:nvSpPr>
              <p:cNvPr id="47" name="Rectangle 46"/>
              <p:cNvSpPr>
                <a:spLocks noRot="1" noChangeAspect="1" noMove="1" noResize="1" noEditPoints="1" noAdjustHandles="1" noChangeArrowheads="1" noChangeShapeType="1" noTextEdit="1"/>
              </p:cNvSpPr>
              <p:nvPr/>
            </p:nvSpPr>
            <p:spPr>
              <a:xfrm>
                <a:off x="5662246" y="2719754"/>
                <a:ext cx="3434273" cy="1033809"/>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476303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45" grpId="0" animBg="1"/>
      <p:bldP spid="46" grpId="0"/>
      <p:bldP spid="47" grpId="0"/>
      <p:bldP spid="47"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0050" y="3206115"/>
                <a:ext cx="8382000" cy="2737485"/>
              </a:xfrm>
              <a:ln w="15875">
                <a:solidFill>
                  <a:schemeClr val="accent1"/>
                </a:solidFill>
              </a:ln>
            </p:spPr>
            <p:txBody>
              <a:bodyPr/>
              <a:lstStyle/>
              <a:p>
                <a:pPr marL="0" indent="0">
                  <a:buNone/>
                </a:pPr>
                <a:r>
                  <a:rPr lang="en-US" u="sng" dirty="0">
                    <a:solidFill>
                      <a:schemeClr val="accent1"/>
                    </a:solidFill>
                  </a:rPr>
                  <a:t>Basis representation:</a:t>
                </a:r>
                <a:r>
                  <a:rPr lang="en-US" dirty="0">
                    <a:solidFill>
                      <a:schemeClr val="accent1"/>
                    </a:solidFill>
                  </a:rPr>
                  <a:t> </a:t>
                </a:r>
                <a:r>
                  <a:rPr lang="en-US" dirty="0"/>
                  <a:t>Any </a:t>
                </a:r>
                <a14:m>
                  <m:oMath xmlns:m="http://schemas.openxmlformats.org/officeDocument/2006/math">
                    <m:r>
                      <a:rPr lang="en-US" b="1" i="1" smtClean="0">
                        <a:solidFill>
                          <a:schemeClr val="accent1"/>
                        </a:solidFill>
                        <a:latin typeface="Cambria Math"/>
                      </a:rPr>
                      <m:t>𝑾</m:t>
                    </m:r>
                  </m:oMath>
                </a14:m>
                <a:r>
                  <a:rPr lang="en-US" dirty="0"/>
                  <a:t> can be written as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0050" y="3206115"/>
                <a:ext cx="8382000" cy="2737485"/>
              </a:xfrm>
              <a:blipFill rotWithShape="0">
                <a:blip r:embed="rId3"/>
                <a:stretch>
                  <a:fillRect l="-1089" t="-1549"/>
                </a:stretch>
              </a:blipFill>
              <a:ln w="15875">
                <a:solidFill>
                  <a:schemeClr val="accent1"/>
                </a:solidFill>
              </a:ln>
            </p:spPr>
            <p:txBody>
              <a:bodyPr/>
              <a:lstStyle/>
              <a:p>
                <a:r>
                  <a:rPr lang="en-US">
                    <a:noFill/>
                  </a:rPr>
                  <a:t> </a:t>
                </a:r>
              </a:p>
            </p:txBody>
          </p:sp>
        </mc:Fallback>
      </mc:AlternateContent>
      <p:cxnSp>
        <p:nvCxnSpPr>
          <p:cNvPr id="17" name="Straight Arrow Connector 16"/>
          <p:cNvCxnSpPr>
            <a:stCxn id="19" idx="0"/>
          </p:cNvCxnSpPr>
          <p:nvPr/>
        </p:nvCxnSpPr>
        <p:spPr bwMode="auto">
          <a:xfrm flipV="1">
            <a:off x="4381513" y="4474567"/>
            <a:ext cx="647687" cy="517902"/>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sp>
        <p:nvSpPr>
          <p:cNvPr id="19" name="TextBox 18"/>
          <p:cNvSpPr txBox="1"/>
          <p:nvPr/>
        </p:nvSpPr>
        <p:spPr>
          <a:xfrm>
            <a:off x="3505200" y="4992469"/>
            <a:ext cx="1752626" cy="369332"/>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2"/>
                </a:solidFill>
                <a:latin typeface="+mn-lt"/>
                <a:cs typeface="+mn-cs"/>
              </a:rPr>
              <a:t>“coalition”</a:t>
            </a:r>
          </a:p>
        </p:txBody>
      </p:sp>
      <p:cxnSp>
        <p:nvCxnSpPr>
          <p:cNvPr id="20" name="Straight Arrow Connector 19"/>
          <p:cNvCxnSpPr>
            <a:stCxn id="24" idx="0"/>
          </p:cNvCxnSpPr>
          <p:nvPr/>
        </p:nvCxnSpPr>
        <p:spPr bwMode="auto">
          <a:xfrm flipH="1" flipV="1">
            <a:off x="5748858" y="4245973"/>
            <a:ext cx="846704" cy="517896"/>
          </a:xfrm>
          <a:prstGeom prst="straightConnector1">
            <a:avLst/>
          </a:prstGeom>
          <a:solidFill>
            <a:schemeClr val="accent1"/>
          </a:solidFill>
          <a:ln w="28575" cap="flat" cmpd="sng" algn="ctr">
            <a:solidFill>
              <a:schemeClr val="accent2"/>
            </a:solidFill>
            <a:prstDash val="solid"/>
            <a:round/>
            <a:headEnd type="none" w="med" len="med"/>
            <a:tailEnd type="arrow"/>
          </a:ln>
          <a:effectLst/>
        </p:spPr>
      </p:cxnSp>
      <p:sp>
        <p:nvSpPr>
          <p:cNvPr id="24" name="TextBox 23"/>
          <p:cNvSpPr txBox="1"/>
          <p:nvPr/>
        </p:nvSpPr>
        <p:spPr>
          <a:xfrm>
            <a:off x="5647324" y="4763869"/>
            <a:ext cx="1896476" cy="646331"/>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b="1" kern="0" dirty="0">
                <a:solidFill>
                  <a:schemeClr val="accent2"/>
                </a:solidFill>
                <a:latin typeface="+mn-lt"/>
                <a:cs typeface="+mn-cs"/>
              </a:rPr>
              <a:t>“contribution of the coalition”</a:t>
            </a:r>
          </a:p>
        </p:txBody>
      </p:sp>
      <p:sp>
        <p:nvSpPr>
          <p:cNvPr id="11" name="Title 1"/>
          <p:cNvSpPr txBox="1">
            <a:spLocks/>
          </p:cNvSpPr>
          <p:nvPr/>
        </p:nvSpPr>
        <p:spPr bwMode="auto">
          <a:xfrm>
            <a:off x="457200" y="125413"/>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b="1" dirty="0"/>
              <a:t>Proof sketch</a:t>
            </a:r>
          </a:p>
        </p:txBody>
      </p:sp>
      <mc:AlternateContent xmlns:mc="http://schemas.openxmlformats.org/markup-compatibility/2006" xmlns:a14="http://schemas.microsoft.com/office/drawing/2010/main">
        <mc:Choice Requires="a14">
          <p:sp>
            <p:nvSpPr>
              <p:cNvPr id="2" name="TextBox 1"/>
              <p:cNvSpPr txBox="1"/>
              <p:nvPr/>
            </p:nvSpPr>
            <p:spPr>
              <a:xfrm>
                <a:off x="923925" y="838200"/>
                <a:ext cx="7296150" cy="707630"/>
              </a:xfrm>
              <a:prstGeom prst="rect">
                <a:avLst/>
              </a:prstGeom>
            </p:spPr>
            <p:txBody>
              <a:bodyPr wrap="square" rtlCol="0">
                <a:spAutoFit/>
              </a:bodyPr>
              <a:lstStyle/>
              <a:p>
                <a:pPr algn="ctr" eaLnBrk="0" fontAlgn="base" hangingPunct="0">
                  <a:spcBef>
                    <a:spcPct val="20000"/>
                  </a:spcBef>
                  <a:spcAft>
                    <a:spcPct val="0"/>
                  </a:spcAft>
                </a:pPr>
                <a:r>
                  <a:rPr lang="en-US" b="1" kern="0" dirty="0">
                    <a:solidFill>
                      <a:schemeClr val="tx1"/>
                    </a:solidFill>
                  </a:rPr>
                  <a:t>Restrict to the case where </a:t>
                </a:r>
                <a14:m>
                  <m:oMath xmlns:m="http://schemas.openxmlformats.org/officeDocument/2006/math">
                    <m:r>
                      <a:rPr lang="en-US" b="1" i="1" kern="0">
                        <a:solidFill>
                          <a:schemeClr val="accent1"/>
                        </a:solidFill>
                        <a:latin typeface="Cambria Math" panose="02040503050406030204" pitchFamily="18" charset="0"/>
                        <a:ea typeface="Cambria Math" panose="02040503050406030204" pitchFamily="18" charset="0"/>
                      </a:rPr>
                      <m:t>𝕎</m:t>
                    </m:r>
                    <m:r>
                      <a:rPr lang="en-US" b="1" i="1" kern="0">
                        <a:latin typeface="Cambria Math" panose="02040503050406030204" pitchFamily="18" charset="0"/>
                        <a:ea typeface="Cambria Math" panose="02040503050406030204" pitchFamily="18" charset="0"/>
                      </a:rPr>
                      <m:t>=</m:t>
                    </m:r>
                    <m:d>
                      <m:dPr>
                        <m:begChr m:val="{"/>
                        <m:endChr m:val="}"/>
                        <m:ctrlPr>
                          <a:rPr lang="en-US" b="1" i="1" kern="0">
                            <a:latin typeface="Cambria Math" panose="02040503050406030204" pitchFamily="18" charset="0"/>
                            <a:ea typeface="Cambria Math" panose="02040503050406030204" pitchFamily="18" charset="0"/>
                          </a:rPr>
                        </m:ctrlPr>
                      </m:dPr>
                      <m:e>
                        <m:r>
                          <a:rPr lang="en-US" b="1" i="1" kern="0">
                            <a:solidFill>
                              <a:schemeClr val="accent1"/>
                            </a:solidFill>
                            <a:latin typeface="Cambria Math" panose="02040503050406030204" pitchFamily="18" charset="0"/>
                            <a:ea typeface="Cambria Math" panose="02040503050406030204" pitchFamily="18" charset="0"/>
                          </a:rPr>
                          <m:t>𝑾</m:t>
                        </m:r>
                      </m:e>
                    </m:d>
                  </m:oMath>
                </a14:m>
                <a:r>
                  <a:rPr lang="en-US" b="1" kern="0" dirty="0">
                    <a:solidFill>
                      <a:schemeClr val="accent1"/>
                    </a:solidFill>
                  </a:rPr>
                  <a:t> </a:t>
                </a:r>
                <a:r>
                  <a:rPr lang="en-US" b="1" kern="0" dirty="0"/>
                  <a:t>where</a:t>
                </a:r>
                <a:r>
                  <a:rPr lang="en-US" b="1" kern="0" dirty="0">
                    <a:solidFill>
                      <a:schemeClr val="accent1"/>
                    </a:solidFill>
                  </a:rPr>
                  <a:t> </a:t>
                </a:r>
                <a14:m>
                  <m:oMath xmlns:m="http://schemas.openxmlformats.org/officeDocument/2006/math">
                    <m:r>
                      <a:rPr lang="en-US" b="1" i="1" kern="0">
                        <a:solidFill>
                          <a:schemeClr val="accent1"/>
                        </a:solidFill>
                        <a:latin typeface="Cambria Math" panose="02040503050406030204" pitchFamily="18" charset="0"/>
                        <a:ea typeface="Cambria Math" panose="02040503050406030204" pitchFamily="18" charset="0"/>
                      </a:rPr>
                      <m:t>𝑾</m:t>
                    </m:r>
                  </m:oMath>
                </a14:m>
                <a:r>
                  <a:rPr lang="en-US" b="1" kern="0" dirty="0"/>
                  <a:t> is arbitrary</a:t>
                </a:r>
              </a:p>
              <a:p>
                <a:pPr algn="ctr" eaLnBrk="0" fontAlgn="base" hangingPunct="0">
                  <a:spcBef>
                    <a:spcPct val="20000"/>
                  </a:spcBef>
                  <a:spcAft>
                    <a:spcPct val="0"/>
                  </a:spcAft>
                </a:pPr>
                <a:r>
                  <a:rPr lang="en-US" b="1" kern="0" dirty="0">
                    <a:solidFill>
                      <a:schemeClr val="tx1"/>
                    </a:solidFill>
                  </a:rPr>
                  <a:t>Restrict to the case of characterizing only budget-balanced </a:t>
                </a:r>
                <a14:m>
                  <m:oMath xmlns:m="http://schemas.openxmlformats.org/officeDocument/2006/math">
                    <m:sSup>
                      <m:sSupPr>
                        <m:ctrlPr>
                          <a:rPr lang="en-US" b="1" i="1" kern="0" smtClean="0">
                            <a:solidFill>
                              <a:schemeClr val="accent2"/>
                            </a:solidFill>
                            <a:latin typeface="Cambria Math" panose="02040503050406030204" pitchFamily="18" charset="0"/>
                          </a:rPr>
                        </m:ctrlPr>
                      </m:sSupPr>
                      <m:e>
                        <m:r>
                          <a:rPr lang="en-US" b="1" i="1" kern="0">
                            <a:solidFill>
                              <a:schemeClr val="accent2"/>
                            </a:solidFill>
                            <a:latin typeface="Cambria Math"/>
                          </a:rPr>
                          <m:t>𝒇</m:t>
                        </m:r>
                      </m:e>
                      <m:sup>
                        <m:r>
                          <a:rPr lang="en-US" b="1" i="1" kern="0" smtClean="0">
                            <a:solidFill>
                              <a:schemeClr val="accent1"/>
                            </a:solidFill>
                            <a:latin typeface="Cambria Math"/>
                          </a:rPr>
                          <m:t>𝑾</m:t>
                        </m:r>
                      </m:sup>
                    </m:sSup>
                  </m:oMath>
                </a14:m>
                <a:endParaRPr lang="en-US" b="1" kern="0" dirty="0">
                  <a:solidFill>
                    <a:schemeClr val="tx1"/>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923925" y="838200"/>
                <a:ext cx="7296150" cy="707630"/>
              </a:xfrm>
              <a:prstGeom prst="rect">
                <a:avLst/>
              </a:prstGeom>
              <a:blipFill rotWithShape="0">
                <a:blip r:embed="rId4"/>
                <a:stretch>
                  <a:fillRect t="-5172" b="-120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4275724" y="3544669"/>
                <a:ext cx="2378472" cy="9865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1" i="1" kern="0" smtClean="0">
                          <a:solidFill>
                            <a:schemeClr val="accent1"/>
                          </a:solidFill>
                          <a:latin typeface="Cambria Math"/>
                        </a:rPr>
                        <m:t>𝑾</m:t>
                      </m:r>
                      <m:r>
                        <a:rPr lang="en-US" sz="2400" b="1" i="1" kern="0">
                          <a:latin typeface="Cambria Math"/>
                        </a:rPr>
                        <m:t>=</m:t>
                      </m:r>
                      <m:nary>
                        <m:naryPr>
                          <m:chr m:val="∑"/>
                          <m:supHide m:val="on"/>
                          <m:ctrlPr>
                            <a:rPr lang="en-US" sz="2400" b="1" i="1" kern="0">
                              <a:latin typeface="Cambria Math" panose="02040503050406030204" pitchFamily="18" charset="0"/>
                            </a:rPr>
                          </m:ctrlPr>
                        </m:naryPr>
                        <m:sub>
                          <m:r>
                            <m:rPr>
                              <m:brk m:alnAt="7"/>
                            </m:rPr>
                            <a:rPr lang="en-US" sz="2400" b="1" i="1" kern="0">
                              <a:latin typeface="Cambria Math"/>
                            </a:rPr>
                            <m:t>𝑻</m:t>
                          </m:r>
                          <m:r>
                            <a:rPr lang="en-US" sz="2400" b="1" i="1" kern="0" smtClean="0">
                              <a:latin typeface="Cambria Math"/>
                              <a:ea typeface="Cambria Math"/>
                            </a:rPr>
                            <m:t>⊆</m:t>
                          </m:r>
                          <m:r>
                            <a:rPr lang="en-US" sz="2400" b="1" i="1" kern="0" smtClean="0">
                              <a:latin typeface="Cambria Math"/>
                            </a:rPr>
                            <m:t>𝑵</m:t>
                          </m:r>
                        </m:sub>
                        <m:sup/>
                        <m:e>
                          <m:sSubSup>
                            <m:sSubSupPr>
                              <m:ctrlPr>
                                <a:rPr lang="en-US" sz="2400" b="1" i="1" kern="0" smtClean="0">
                                  <a:solidFill>
                                    <a:schemeClr val="accent1"/>
                                  </a:solidFill>
                                  <a:latin typeface="Cambria Math" panose="02040503050406030204" pitchFamily="18" charset="0"/>
                                </a:rPr>
                              </m:ctrlPr>
                            </m:sSubSupPr>
                            <m:e>
                              <m:r>
                                <a:rPr lang="en-US" sz="2400" b="1" i="1" kern="0" smtClean="0">
                                  <a:solidFill>
                                    <a:schemeClr val="accent1"/>
                                  </a:solidFill>
                                  <a:latin typeface="Cambria Math" panose="02040503050406030204" pitchFamily="18" charset="0"/>
                                </a:rPr>
                                <m:t>𝒒</m:t>
                              </m:r>
                            </m:e>
                            <m:sub>
                              <m:r>
                                <a:rPr lang="en-US" sz="2400" b="1" i="1" kern="0" smtClean="0">
                                  <a:solidFill>
                                    <a:schemeClr val="accent1"/>
                                  </a:solidFill>
                                  <a:latin typeface="Cambria Math" panose="02040503050406030204" pitchFamily="18" charset="0"/>
                                </a:rPr>
                                <m:t>𝑻</m:t>
                              </m:r>
                            </m:sub>
                            <m:sup>
                              <m:r>
                                <a:rPr lang="en-US" sz="2400" b="1" i="1" kern="0" smtClean="0">
                                  <a:solidFill>
                                    <a:schemeClr val="accent1"/>
                                  </a:solidFill>
                                  <a:latin typeface="Cambria Math" panose="02040503050406030204" pitchFamily="18" charset="0"/>
                                </a:rPr>
                                <m:t>𝑾</m:t>
                              </m:r>
                            </m:sup>
                          </m:sSubSup>
                          <m:sSup>
                            <m:sSupPr>
                              <m:ctrlPr>
                                <a:rPr lang="en-US" sz="2400" b="1" i="1" kern="0" smtClean="0">
                                  <a:solidFill>
                                    <a:schemeClr val="accent2"/>
                                  </a:solidFill>
                                  <a:latin typeface="Cambria Math" panose="02040503050406030204" pitchFamily="18" charset="0"/>
                                </a:rPr>
                              </m:ctrlPr>
                            </m:sSupPr>
                            <m:e>
                              <m:r>
                                <a:rPr lang="en-US" sz="2400" b="1" i="1" kern="0">
                                  <a:solidFill>
                                    <a:schemeClr val="accent2"/>
                                  </a:solidFill>
                                  <a:latin typeface="Cambria Math"/>
                                </a:rPr>
                                <m:t>𝑾</m:t>
                              </m:r>
                            </m:e>
                            <m:sup>
                              <m:r>
                                <a:rPr lang="en-US" sz="2400" b="1" i="1" kern="0">
                                  <a:solidFill>
                                    <a:schemeClr val="accent2"/>
                                  </a:solidFill>
                                  <a:latin typeface="Cambria Math"/>
                                </a:rPr>
                                <m:t>𝑻</m:t>
                              </m:r>
                            </m:sup>
                          </m:sSup>
                        </m:e>
                      </m:nary>
                    </m:oMath>
                  </m:oMathPara>
                </a14:m>
                <a:endParaRPr lang="en-US" sz="2400" b="1" dirty="0"/>
              </a:p>
            </p:txBody>
          </p:sp>
        </mc:Choice>
        <mc:Fallback xmlns="">
          <p:sp>
            <p:nvSpPr>
              <p:cNvPr id="4" name="Rectangle 3"/>
              <p:cNvSpPr>
                <a:spLocks noRot="1" noChangeAspect="1" noMove="1" noResize="1" noEditPoints="1" noAdjustHandles="1" noChangeArrowheads="1" noChangeShapeType="1" noTextEdit="1"/>
              </p:cNvSpPr>
              <p:nvPr/>
            </p:nvSpPr>
            <p:spPr>
              <a:xfrm>
                <a:off x="4275724" y="3544669"/>
                <a:ext cx="2378472" cy="98655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733800" y="2249269"/>
                <a:ext cx="3726661" cy="9161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b="1" i="1" kern="0" smtClean="0">
                              <a:solidFill>
                                <a:schemeClr val="accent2"/>
                              </a:solidFill>
                              <a:latin typeface="Cambria Math" panose="02040503050406030204" pitchFamily="18" charset="0"/>
                            </a:rPr>
                          </m:ctrlPr>
                        </m:sSupPr>
                        <m:e>
                          <m:r>
                            <a:rPr lang="en-US" sz="2400" b="1" i="1" kern="0">
                              <a:solidFill>
                                <a:schemeClr val="accent2"/>
                              </a:solidFill>
                              <a:latin typeface="Cambria Math"/>
                            </a:rPr>
                            <m:t>𝑾</m:t>
                          </m:r>
                        </m:e>
                        <m:sup>
                          <m:r>
                            <a:rPr lang="en-US" sz="2400" b="1" i="1" kern="0">
                              <a:solidFill>
                                <a:schemeClr val="accent2"/>
                              </a:solidFill>
                              <a:latin typeface="Cambria Math"/>
                            </a:rPr>
                            <m:t>𝑻</m:t>
                          </m:r>
                        </m:sup>
                      </m:sSup>
                      <m:d>
                        <m:dPr>
                          <m:ctrlPr>
                            <a:rPr lang="en-US" sz="2400" b="1" i="1" kern="0">
                              <a:latin typeface="Cambria Math" panose="02040503050406030204" pitchFamily="18" charset="0"/>
                            </a:rPr>
                          </m:ctrlPr>
                        </m:dPr>
                        <m:e>
                          <m:r>
                            <a:rPr lang="en-US" sz="2400" b="1" i="1" kern="0">
                              <a:latin typeface="Cambria Math"/>
                            </a:rPr>
                            <m:t>𝑺</m:t>
                          </m:r>
                        </m:e>
                      </m:d>
                      <m:r>
                        <a:rPr lang="en-US" sz="2400" b="1" i="1" kern="0">
                          <a:latin typeface="Cambria Math"/>
                        </a:rPr>
                        <m:t>=</m:t>
                      </m:r>
                      <m:d>
                        <m:dPr>
                          <m:begChr m:val="{"/>
                          <m:endChr m:val=""/>
                          <m:ctrlPr>
                            <a:rPr lang="en-US" sz="2400" b="1" i="1" kern="0">
                              <a:latin typeface="Cambria Math" panose="02040503050406030204" pitchFamily="18" charset="0"/>
                            </a:rPr>
                          </m:ctrlPr>
                        </m:dPr>
                        <m:e>
                          <m:m>
                            <m:mPr>
                              <m:mcs>
                                <m:mc>
                                  <m:mcPr>
                                    <m:count m:val="2"/>
                                    <m:mcJc m:val="center"/>
                                  </m:mcPr>
                                </m:mc>
                              </m:mcs>
                              <m:ctrlPr>
                                <a:rPr lang="en-US" sz="2400" b="1" i="1" kern="0">
                                  <a:latin typeface="Cambria Math" panose="02040503050406030204" pitchFamily="18" charset="0"/>
                                </a:rPr>
                              </m:ctrlPr>
                            </m:mPr>
                            <m:mr>
                              <m:e>
                                <m:r>
                                  <m:rPr>
                                    <m:brk m:alnAt="7"/>
                                  </m:rPr>
                                  <a:rPr lang="en-US" sz="2400" b="1" i="1" kern="0">
                                    <a:latin typeface="Cambria Math"/>
                                  </a:rPr>
                                  <m:t>𝟏</m:t>
                                </m:r>
                                <m:r>
                                  <a:rPr lang="en-US" sz="2400" b="1" i="1" kern="0">
                                    <a:latin typeface="Cambria Math"/>
                                  </a:rPr>
                                  <m:t>,</m:t>
                                </m:r>
                              </m:e>
                              <m:e>
                                <m:r>
                                  <a:rPr lang="en-US" sz="2400" b="1" i="1" kern="0">
                                    <a:latin typeface="Cambria Math"/>
                                  </a:rPr>
                                  <m:t>𝑻</m:t>
                                </m:r>
                                <m:r>
                                  <a:rPr lang="en-US" sz="2400" b="1" i="1" kern="0">
                                    <a:latin typeface="Cambria Math"/>
                                  </a:rPr>
                                  <m:t>⊆</m:t>
                                </m:r>
                                <m:r>
                                  <a:rPr lang="en-US" sz="2400" b="1" i="1" kern="0">
                                    <a:latin typeface="Cambria Math"/>
                                  </a:rPr>
                                  <m:t>𝑺</m:t>
                                </m:r>
                              </m:e>
                            </m:mr>
                            <m:mr>
                              <m:e>
                                <m:r>
                                  <a:rPr lang="en-US" sz="2400" b="1" i="1" kern="0">
                                    <a:latin typeface="Cambria Math"/>
                                  </a:rPr>
                                  <m:t>𝟎</m:t>
                                </m:r>
                                <m:r>
                                  <a:rPr lang="en-US" sz="2400" b="1" kern="0">
                                    <a:latin typeface="Cambria Math"/>
                                  </a:rPr>
                                  <m:t>,</m:t>
                                </m:r>
                              </m:e>
                              <m:e>
                                <m:r>
                                  <a:rPr lang="en-US" sz="2400" b="1" kern="0">
                                    <a:latin typeface="Cambria Math"/>
                                  </a:rPr>
                                  <m:t>𝐨𝐭𝐡𝐞𝐫𝐰𝐢𝐬𝐞</m:t>
                                </m:r>
                              </m:e>
                            </m:mr>
                          </m:m>
                        </m:e>
                      </m:d>
                    </m:oMath>
                  </m:oMathPara>
                </a14:m>
                <a:endParaRPr lang="en-US" sz="2400" b="1" dirty="0"/>
              </a:p>
            </p:txBody>
          </p:sp>
        </mc:Choice>
        <mc:Fallback xmlns="">
          <p:sp>
            <p:nvSpPr>
              <p:cNvPr id="5" name="Rectangle 4"/>
              <p:cNvSpPr>
                <a:spLocks noRot="1" noChangeAspect="1" noMove="1" noResize="1" noEditPoints="1" noAdjustHandles="1" noChangeArrowheads="1" noChangeShapeType="1" noTextEdit="1"/>
              </p:cNvSpPr>
              <p:nvPr/>
            </p:nvSpPr>
            <p:spPr>
              <a:xfrm>
                <a:off x="3733800" y="2249269"/>
                <a:ext cx="3726661" cy="916148"/>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33350" y="6121938"/>
                <a:ext cx="8915400" cy="468205"/>
              </a:xfrm>
              <a:prstGeom prst="rect">
                <a:avLst/>
              </a:prstGeom>
            </p:spPr>
            <p:txBody>
              <a:bodyPr wrap="square">
                <a:spAutoFit/>
              </a:bodyPr>
              <a:lstStyle/>
              <a:p>
                <a:pPr lvl="0" algn="ctr"/>
                <a:r>
                  <a:rPr lang="en-US" sz="2400" b="1" u="sng" dirty="0">
                    <a:solidFill>
                      <a:srgbClr val="39EAFD"/>
                    </a:solidFill>
                  </a:rPr>
                  <a:t>Technique:</a:t>
                </a:r>
                <a:r>
                  <a:rPr lang="en-US" sz="2400" b="1" dirty="0">
                    <a:solidFill>
                      <a:prstClr val="white"/>
                    </a:solidFill>
                  </a:rPr>
                  <a:t> Establish a series of necessary conditions on </a:t>
                </a:r>
                <a14:m>
                  <m:oMath xmlns:m="http://schemas.openxmlformats.org/officeDocument/2006/math">
                    <m:sSup>
                      <m:sSupPr>
                        <m:ctrlPr>
                          <a:rPr lang="en-US" sz="2400" b="1" i="1" smtClean="0">
                            <a:solidFill>
                              <a:schemeClr val="accent2"/>
                            </a:solidFill>
                            <a:latin typeface="Cambria Math" panose="02040503050406030204" pitchFamily="18" charset="0"/>
                          </a:rPr>
                        </m:ctrlPr>
                      </m:sSupPr>
                      <m:e>
                        <m:r>
                          <a:rPr lang="en-US" sz="2400" b="1" i="1" smtClean="0">
                            <a:solidFill>
                              <a:schemeClr val="accent2"/>
                            </a:solidFill>
                            <a:latin typeface="Cambria Math"/>
                          </a:rPr>
                          <m:t>𝒇</m:t>
                        </m:r>
                      </m:e>
                      <m:sup>
                        <m:r>
                          <a:rPr lang="en-US" sz="2400" b="1" i="1" smtClean="0">
                            <a:solidFill>
                              <a:schemeClr val="accent1"/>
                            </a:solidFill>
                            <a:latin typeface="Cambria Math"/>
                          </a:rPr>
                          <m:t>𝑾</m:t>
                        </m:r>
                      </m:sup>
                    </m:sSup>
                  </m:oMath>
                </a14:m>
                <a:endParaRPr lang="en-US" sz="2400" b="1" dirty="0">
                  <a:solidFill>
                    <a:prstClr val="white"/>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133350" y="6121938"/>
                <a:ext cx="8915400" cy="468205"/>
              </a:xfrm>
              <a:prstGeom prst="rect">
                <a:avLst/>
              </a:prstGeom>
              <a:blipFill rotWithShape="0">
                <a:blip r:embed="rId7"/>
                <a:stretch>
                  <a:fillRect l="-821" t="-9091" b="-28571"/>
                </a:stretch>
              </a:blipFill>
            </p:spPr>
            <p:txBody>
              <a:bodyPr/>
              <a:lstStyle/>
              <a:p>
                <a:r>
                  <a:rPr lang="en-US">
                    <a:noFill/>
                  </a:rPr>
                  <a:t> </a:t>
                </a:r>
              </a:p>
            </p:txBody>
          </p:sp>
        </mc:Fallback>
      </mc:AlternateContent>
      <p:sp>
        <p:nvSpPr>
          <p:cNvPr id="8" name="Rectangle 7"/>
          <p:cNvSpPr/>
          <p:nvPr/>
        </p:nvSpPr>
        <p:spPr>
          <a:xfrm>
            <a:off x="970495" y="3587115"/>
            <a:ext cx="1754006" cy="338554"/>
          </a:xfrm>
          <a:prstGeom prst="rect">
            <a:avLst/>
          </a:prstGeom>
        </p:spPr>
        <p:txBody>
          <a:bodyPr wrap="none">
            <a:spAutoFit/>
          </a:bodyPr>
          <a:lstStyle/>
          <a:p>
            <a:r>
              <a:rPr lang="en-US" sz="1600" kern="0" dirty="0">
                <a:solidFill>
                  <a:schemeClr val="accent1"/>
                </a:solidFill>
              </a:rPr>
              <a:t>[ Shapley 1953 ]</a:t>
            </a:r>
            <a:endParaRPr lang="en-US" sz="1600" dirty="0">
              <a:solidFill>
                <a:schemeClr val="accent1"/>
              </a:solidFill>
            </a:endParaRPr>
          </a:p>
        </p:txBody>
      </p:sp>
      <p:sp>
        <p:nvSpPr>
          <p:cNvPr id="9" name="Double Bracket 8"/>
          <p:cNvSpPr/>
          <p:nvPr/>
        </p:nvSpPr>
        <p:spPr bwMode="auto">
          <a:xfrm>
            <a:off x="923925" y="838200"/>
            <a:ext cx="7296150" cy="762000"/>
          </a:xfrm>
          <a:prstGeom prst="bracketPair">
            <a:avLst/>
          </a:prstGeom>
          <a:noFill/>
          <a:ln w="41275" cap="flat" cmpd="sng" algn="ctr">
            <a:solidFill>
              <a:schemeClr val="tx2"/>
            </a:solidFill>
            <a:prstDash val="solid"/>
            <a:round/>
            <a:headEnd type="none" w="med" len="med"/>
            <a:tailEnd type="none" w="med" len="med"/>
          </a:ln>
          <a:effectLst/>
        </p:spPr>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p:cNvSpPr txBox="1"/>
              <p:nvPr/>
            </p:nvSpPr>
            <p:spPr>
              <a:xfrm>
                <a:off x="400050" y="1792069"/>
                <a:ext cx="8173456" cy="468205"/>
              </a:xfrm>
              <a:prstGeom prst="rect">
                <a:avLst/>
              </a:prstGeom>
            </p:spPr>
            <p:txBody>
              <a:bodyPr wrap="none" rtlCol="0">
                <a:spAutoFit/>
              </a:bodyPr>
              <a:lstStyle/>
              <a:p>
                <a:pPr eaLnBrk="0" fontAlgn="base" hangingPunct="0">
                  <a:spcBef>
                    <a:spcPct val="20000"/>
                  </a:spcBef>
                  <a:spcAft>
                    <a:spcPct val="0"/>
                  </a:spcAft>
                </a:pPr>
                <a:r>
                  <a:rPr lang="en-US" sz="2400" b="1" u="sng" kern="0" dirty="0">
                    <a:solidFill>
                      <a:schemeClr val="accent1"/>
                    </a:solidFill>
                    <a:cs typeface="+mn-cs"/>
                  </a:rPr>
                  <a:t>Inclusion functions:</a:t>
                </a:r>
                <a:r>
                  <a:rPr lang="en-US" sz="2400" b="1" kern="0" dirty="0">
                    <a:cs typeface="+mn-cs"/>
                  </a:rPr>
                  <a:t> Special welfare functions </a:t>
                </a:r>
                <a14:m>
                  <m:oMath xmlns:m="http://schemas.openxmlformats.org/officeDocument/2006/math">
                    <m:sSub>
                      <m:sSubPr>
                        <m:ctrlPr>
                          <a:rPr lang="en-US" sz="2400" b="1" i="1" kern="0" smtClean="0">
                            <a:solidFill>
                              <a:schemeClr val="accent2"/>
                            </a:solidFill>
                            <a:latin typeface="Cambria Math" panose="02040503050406030204" pitchFamily="18" charset="0"/>
                            <a:cs typeface="+mn-cs"/>
                          </a:rPr>
                        </m:ctrlPr>
                      </m:sSubPr>
                      <m:e>
                        <m:d>
                          <m:dPr>
                            <m:begChr m:val="{"/>
                            <m:endChr m:val="}"/>
                            <m:ctrlPr>
                              <a:rPr lang="en-US" sz="2400" b="1" i="1" kern="0">
                                <a:solidFill>
                                  <a:schemeClr val="accent2"/>
                                </a:solidFill>
                                <a:latin typeface="Cambria Math" panose="02040503050406030204" pitchFamily="18" charset="0"/>
                              </a:rPr>
                            </m:ctrlPr>
                          </m:dPr>
                          <m:e>
                            <m:sSup>
                              <m:sSupPr>
                                <m:ctrlPr>
                                  <a:rPr lang="en-US" sz="2400" b="1" i="1" kern="0">
                                    <a:solidFill>
                                      <a:schemeClr val="accent2"/>
                                    </a:solidFill>
                                    <a:latin typeface="Cambria Math" panose="02040503050406030204" pitchFamily="18" charset="0"/>
                                  </a:rPr>
                                </m:ctrlPr>
                              </m:sSupPr>
                              <m:e>
                                <m:r>
                                  <a:rPr lang="en-US" sz="2400" b="1" i="1" kern="0">
                                    <a:solidFill>
                                      <a:schemeClr val="accent2"/>
                                    </a:solidFill>
                                    <a:latin typeface="Cambria Math" panose="02040503050406030204" pitchFamily="18" charset="0"/>
                                  </a:rPr>
                                  <m:t>𝑾</m:t>
                                </m:r>
                              </m:e>
                              <m:sup>
                                <m:r>
                                  <a:rPr lang="en-US" sz="2400" b="1" i="1" kern="0">
                                    <a:solidFill>
                                      <a:schemeClr val="accent2"/>
                                    </a:solidFill>
                                    <a:latin typeface="Cambria Math" panose="02040503050406030204" pitchFamily="18" charset="0"/>
                                  </a:rPr>
                                  <m:t>𝑻</m:t>
                                </m:r>
                              </m:sup>
                            </m:sSup>
                          </m:e>
                        </m:d>
                      </m:e>
                      <m:sub>
                        <m:r>
                          <a:rPr lang="en-US" sz="2400" b="1" i="1" kern="0" smtClean="0">
                            <a:solidFill>
                              <a:schemeClr val="accent2"/>
                            </a:solidFill>
                            <a:latin typeface="Cambria Math" panose="02040503050406030204" pitchFamily="18" charset="0"/>
                            <a:cs typeface="+mn-cs"/>
                          </a:rPr>
                          <m:t>𝑻</m:t>
                        </m:r>
                        <m:r>
                          <a:rPr lang="en-US" sz="2400" b="1" i="1" kern="0" smtClean="0">
                            <a:solidFill>
                              <a:schemeClr val="accent2"/>
                            </a:solidFill>
                            <a:latin typeface="Cambria Math" panose="02040503050406030204" pitchFamily="18" charset="0"/>
                            <a:ea typeface="Cambria Math" panose="02040503050406030204" pitchFamily="18" charset="0"/>
                          </a:rPr>
                          <m:t>⊆</m:t>
                        </m:r>
                        <m:r>
                          <a:rPr lang="en-US" sz="2400" b="1" i="1" kern="0" smtClean="0">
                            <a:solidFill>
                              <a:schemeClr val="accent2"/>
                            </a:solidFill>
                            <a:latin typeface="Cambria Math" panose="02040503050406030204" pitchFamily="18" charset="0"/>
                            <a:ea typeface="Cambria Math" panose="02040503050406030204" pitchFamily="18" charset="0"/>
                          </a:rPr>
                          <m:t>𝑵</m:t>
                        </m:r>
                      </m:sub>
                    </m:sSub>
                  </m:oMath>
                </a14:m>
                <a:r>
                  <a:rPr lang="en-US" sz="2400" b="1" kern="0" dirty="0">
                    <a:cs typeface="+mn-cs"/>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400050" y="1792069"/>
                <a:ext cx="8173456" cy="468205"/>
              </a:xfrm>
              <a:prstGeom prst="rect">
                <a:avLst/>
              </a:prstGeom>
              <a:blipFill rotWithShape="0">
                <a:blip r:embed="rId8"/>
                <a:stretch>
                  <a:fillRect l="-1194" t="-9091" r="-149"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14425" y="5410200"/>
                <a:ext cx="6953250" cy="417678"/>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14:m>
                  <m:oMath xmlns:m="http://schemas.openxmlformats.org/officeDocument/2006/math">
                    <m:r>
                      <a:rPr lang="en-US" sz="2000" b="1" i="1" kern="0" smtClean="0">
                        <a:latin typeface="Cambria Math" panose="02040503050406030204" pitchFamily="18" charset="0"/>
                        <a:cs typeface="+mn-cs"/>
                      </a:rPr>
                      <m:t>𝑻</m:t>
                    </m:r>
                  </m:oMath>
                </a14:m>
                <a:r>
                  <a:rPr lang="en-US" sz="2000" b="1" kern="0" dirty="0">
                    <a:cs typeface="+mn-cs"/>
                  </a:rPr>
                  <a:t> is said to be a </a:t>
                </a:r>
                <a:r>
                  <a:rPr lang="en-US" sz="2000" b="1" kern="0" dirty="0">
                    <a:solidFill>
                      <a:schemeClr val="accent2"/>
                    </a:solidFill>
                    <a:cs typeface="+mn-cs"/>
                  </a:rPr>
                  <a:t>“</a:t>
                </a:r>
                <a:r>
                  <a:rPr lang="en-US" sz="2000" b="1" i="1" kern="0" dirty="0">
                    <a:solidFill>
                      <a:schemeClr val="accent2"/>
                    </a:solidFill>
                    <a:cs typeface="+mn-cs"/>
                  </a:rPr>
                  <a:t>contributing</a:t>
                </a:r>
                <a:r>
                  <a:rPr lang="en-US" sz="2000" b="1" kern="0" dirty="0">
                    <a:solidFill>
                      <a:schemeClr val="accent2"/>
                    </a:solidFill>
                    <a:cs typeface="+mn-cs"/>
                  </a:rPr>
                  <a:t>” coalition</a:t>
                </a:r>
                <a:r>
                  <a:rPr lang="en-US" sz="2000" b="1" kern="0" dirty="0">
                    <a:cs typeface="+mn-cs"/>
                  </a:rPr>
                  <a:t> in </a:t>
                </a:r>
                <a14:m>
                  <m:oMath xmlns:m="http://schemas.openxmlformats.org/officeDocument/2006/math">
                    <m:r>
                      <a:rPr lang="en-US" sz="2000" b="1" i="1" kern="0" smtClean="0">
                        <a:solidFill>
                          <a:schemeClr val="accent1"/>
                        </a:solidFill>
                        <a:latin typeface="Cambria Math" panose="02040503050406030204" pitchFamily="18" charset="0"/>
                        <a:cs typeface="+mn-cs"/>
                      </a:rPr>
                      <m:t>𝑾</m:t>
                    </m:r>
                  </m:oMath>
                </a14:m>
                <a:r>
                  <a:rPr lang="en-US" sz="2000" b="1" kern="0" dirty="0">
                    <a:cs typeface="+mn-cs"/>
                  </a:rPr>
                  <a:t> if </a:t>
                </a:r>
                <a14:m>
                  <m:oMath xmlns:m="http://schemas.openxmlformats.org/officeDocument/2006/math">
                    <m:sSubSup>
                      <m:sSubSupPr>
                        <m:ctrlPr>
                          <a:rPr lang="en-US" sz="2000" b="1" i="1" kern="0" smtClean="0">
                            <a:solidFill>
                              <a:schemeClr val="accent1"/>
                            </a:solidFill>
                            <a:latin typeface="Cambria Math" panose="02040503050406030204" pitchFamily="18" charset="0"/>
                            <a:cs typeface="+mn-cs"/>
                          </a:rPr>
                        </m:ctrlPr>
                      </m:sSubSupPr>
                      <m:e>
                        <m:r>
                          <a:rPr lang="en-US" sz="2000" b="1" i="1" kern="0" smtClean="0">
                            <a:solidFill>
                              <a:schemeClr val="accent1"/>
                            </a:solidFill>
                            <a:latin typeface="Cambria Math" panose="02040503050406030204" pitchFamily="18" charset="0"/>
                            <a:cs typeface="+mn-cs"/>
                          </a:rPr>
                          <m:t>𝒒</m:t>
                        </m:r>
                      </m:e>
                      <m:sub>
                        <m:r>
                          <a:rPr lang="en-US" sz="2000" b="1" i="1" kern="0" smtClean="0">
                            <a:solidFill>
                              <a:schemeClr val="accent1"/>
                            </a:solidFill>
                            <a:latin typeface="Cambria Math" panose="02040503050406030204" pitchFamily="18" charset="0"/>
                            <a:cs typeface="+mn-cs"/>
                          </a:rPr>
                          <m:t>𝑻</m:t>
                        </m:r>
                      </m:sub>
                      <m:sup>
                        <m:r>
                          <a:rPr lang="en-US" sz="2000" b="1" i="1" kern="0" smtClean="0">
                            <a:solidFill>
                              <a:schemeClr val="accent1"/>
                            </a:solidFill>
                            <a:latin typeface="Cambria Math" panose="02040503050406030204" pitchFamily="18" charset="0"/>
                            <a:cs typeface="+mn-cs"/>
                          </a:rPr>
                          <m:t>𝑾</m:t>
                        </m:r>
                      </m:sup>
                    </m:sSubSup>
                    <m:r>
                      <a:rPr lang="en-US" sz="2000" b="1" i="1" kern="0" smtClean="0">
                        <a:latin typeface="Cambria Math" panose="02040503050406030204" pitchFamily="18" charset="0"/>
                        <a:cs typeface="+mn-cs"/>
                      </a:rPr>
                      <m:t>≠</m:t>
                    </m:r>
                    <m:r>
                      <a:rPr lang="en-US" sz="2000" b="1" i="1" kern="0" smtClean="0">
                        <a:latin typeface="Cambria Math" panose="02040503050406030204" pitchFamily="18" charset="0"/>
                        <a:cs typeface="+mn-cs"/>
                      </a:rPr>
                      <m:t>𝟎</m:t>
                    </m:r>
                  </m:oMath>
                </a14:m>
                <a:endParaRPr lang="en-US" sz="2000" b="1" kern="0" dirty="0">
                  <a:cs typeface="+mn-cs"/>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14425" y="5410200"/>
                <a:ext cx="6953250" cy="417678"/>
              </a:xfrm>
              <a:prstGeom prst="rect">
                <a:avLst/>
              </a:prstGeom>
              <a:blipFill rotWithShape="0">
                <a:blip r:embed="rId9"/>
                <a:stretch>
                  <a:fillRect t="-5882" b="-23529"/>
                </a:stretch>
              </a:blipFill>
            </p:spPr>
            <p:txBody>
              <a:bodyPr/>
              <a:lstStyle/>
              <a:p>
                <a:r>
                  <a:rPr lang="en-US">
                    <a:noFill/>
                  </a:rPr>
                  <a:t> </a:t>
                </a:r>
              </a:p>
            </p:txBody>
          </p:sp>
        </mc:Fallback>
      </mc:AlternateContent>
    </p:spTree>
    <p:extLst>
      <p:ext uri="{BB962C8B-B14F-4D97-AF65-F5344CB8AC3E}">
        <p14:creationId xmlns:p14="http://schemas.microsoft.com/office/powerpoint/2010/main" val="850068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9" grpId="0"/>
      <p:bldP spid="24" grpId="0"/>
      <p:bldP spid="2" grpId="0"/>
      <p:bldP spid="4" grpId="0"/>
      <p:bldP spid="5" grpId="0"/>
      <p:bldP spid="7" grpId="0"/>
      <p:bldP spid="8" grpId="0"/>
      <p:bldP spid="9" grpId="0" animBg="1"/>
      <p:bldP spid="6" grpId="0"/>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457200" y="125413"/>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b="1" dirty="0"/>
              <a:t>Proof sketch</a:t>
            </a:r>
          </a:p>
        </p:txBody>
      </p:sp>
      <mc:AlternateContent xmlns:mc="http://schemas.openxmlformats.org/markup-compatibility/2006" xmlns:a14="http://schemas.microsoft.com/office/drawing/2010/main">
        <mc:Choice Requires="a14">
          <p:sp>
            <p:nvSpPr>
              <p:cNvPr id="5" name="Rectangle 4"/>
              <p:cNvSpPr/>
              <p:nvPr/>
            </p:nvSpPr>
            <p:spPr>
              <a:xfrm>
                <a:off x="762000" y="2895600"/>
                <a:ext cx="5540490" cy="461665"/>
              </a:xfrm>
              <a:prstGeom prst="rect">
                <a:avLst/>
              </a:prstGeom>
            </p:spPr>
            <p:txBody>
              <a:bodyPr wrap="square">
                <a:spAutoFit/>
              </a:bodyPr>
              <a:lstStyle/>
              <a:p>
                <a:pPr eaLnBrk="0" fontAlgn="base" hangingPunct="0">
                  <a:spcBef>
                    <a:spcPct val="20000"/>
                  </a:spcBef>
                  <a:spcAft>
                    <a:spcPct val="0"/>
                  </a:spcAft>
                </a:pPr>
                <a:r>
                  <a:rPr lang="en-US" sz="2400" b="1" kern="0" dirty="0"/>
                  <a:t>How much of </a:t>
                </a:r>
                <a14:m>
                  <m:oMath xmlns:m="http://schemas.openxmlformats.org/officeDocument/2006/math">
                    <m:r>
                      <a:rPr lang="en-US" sz="2400" b="1" i="1" kern="0" smtClean="0">
                        <a:solidFill>
                          <a:schemeClr val="accent1"/>
                        </a:solidFill>
                        <a:latin typeface="Cambria Math" panose="02040503050406030204" pitchFamily="18" charset="0"/>
                      </a:rPr>
                      <m:t>𝑾</m:t>
                    </m:r>
                    <m:r>
                      <a:rPr lang="en-US" sz="2400" b="1" i="1" kern="0" smtClean="0">
                        <a:latin typeface="Cambria Math" panose="02040503050406030204" pitchFamily="18" charset="0"/>
                      </a:rPr>
                      <m:t>(</m:t>
                    </m:r>
                    <m:r>
                      <a:rPr lang="en-US" sz="2400" b="1" i="1" kern="0" smtClean="0">
                        <a:solidFill>
                          <a:schemeClr val="accent2"/>
                        </a:solidFill>
                        <a:latin typeface="Cambria Math" panose="02040503050406030204" pitchFamily="18" charset="0"/>
                      </a:rPr>
                      <m:t>𝑺</m:t>
                    </m:r>
                    <m:r>
                      <a:rPr lang="en-US" sz="2400" b="1" i="1" kern="0" smtClean="0">
                        <a:latin typeface="Cambria Math" panose="02040503050406030204" pitchFamily="18" charset="0"/>
                      </a:rPr>
                      <m:t>)</m:t>
                    </m:r>
                  </m:oMath>
                </a14:m>
                <a:r>
                  <a:rPr lang="en-US" sz="2400" b="1" kern="0" dirty="0"/>
                  <a:t> should </a:t>
                </a:r>
                <a14:m>
                  <m:oMath xmlns:m="http://schemas.openxmlformats.org/officeDocument/2006/math">
                    <m:r>
                      <a:rPr lang="en-US" sz="2400" b="1" i="1" kern="0" smtClean="0">
                        <a:solidFill>
                          <a:schemeClr val="accent2"/>
                        </a:solidFill>
                        <a:latin typeface="Cambria Math" panose="02040503050406030204" pitchFamily="18" charset="0"/>
                      </a:rPr>
                      <m:t>𝒊</m:t>
                    </m:r>
                    <m:r>
                      <a:rPr lang="en-US" sz="2400" b="1" i="1" kern="0" smtClean="0">
                        <a:latin typeface="Cambria Math" panose="02040503050406030204" pitchFamily="18" charset="0"/>
                      </a:rPr>
                      <m:t>∈</m:t>
                    </m:r>
                    <m:r>
                      <a:rPr lang="en-US" sz="2400" b="1" i="1" kern="0" smtClean="0">
                        <a:solidFill>
                          <a:schemeClr val="accent2"/>
                        </a:solidFill>
                        <a:latin typeface="Cambria Math" panose="02040503050406030204" pitchFamily="18" charset="0"/>
                      </a:rPr>
                      <m:t>𝑺</m:t>
                    </m:r>
                  </m:oMath>
                </a14:m>
                <a:r>
                  <a:rPr lang="en-US" sz="2400" b="1" kern="0" dirty="0"/>
                  <a:t> get?</a:t>
                </a:r>
              </a:p>
            </p:txBody>
          </p:sp>
        </mc:Choice>
        <mc:Fallback xmlns="">
          <p:sp>
            <p:nvSpPr>
              <p:cNvPr id="5" name="Rectangle 4"/>
              <p:cNvSpPr>
                <a:spLocks noRot="1" noChangeAspect="1" noMove="1" noResize="1" noEditPoints="1" noAdjustHandles="1" noChangeArrowheads="1" noChangeShapeType="1" noTextEdit="1"/>
              </p:cNvSpPr>
              <p:nvPr/>
            </p:nvSpPr>
            <p:spPr>
              <a:xfrm>
                <a:off x="762000" y="2895600"/>
                <a:ext cx="5540490" cy="461665"/>
              </a:xfrm>
              <a:prstGeom prst="rect">
                <a:avLst/>
              </a:prstGeom>
              <a:blipFill rotWithShape="0">
                <a:blip r:embed="rId3"/>
                <a:stretch>
                  <a:fillRect l="-1650" t="-10526" r="-330"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62000" y="3981692"/>
                <a:ext cx="3330690" cy="1200329"/>
              </a:xfrm>
              <a:prstGeom prst="rect">
                <a:avLst/>
              </a:prstGeom>
              <a:ln w="15875">
                <a:noFill/>
              </a:ln>
            </p:spPr>
            <p:txBody>
              <a:bodyPr wrap="square" rtlCol="0">
                <a:spAutoFit/>
              </a:bodyPr>
              <a:lstStyle/>
              <a:p>
                <a:pPr algn="ctr" eaLnBrk="0" fontAlgn="base" hangingPunct="0">
                  <a:spcBef>
                    <a:spcPct val="20000"/>
                  </a:spcBef>
                  <a:spcAft>
                    <a:spcPct val="0"/>
                  </a:spcAft>
                </a:pPr>
                <a:r>
                  <a:rPr lang="en-US" sz="2400" b="1" kern="0" dirty="0"/>
                  <a:t>Does </a:t>
                </a:r>
                <a14:m>
                  <m:oMath xmlns:m="http://schemas.openxmlformats.org/officeDocument/2006/math">
                    <m:r>
                      <a:rPr lang="en-US" sz="2400" b="1" i="1" kern="0" smtClean="0">
                        <a:solidFill>
                          <a:schemeClr val="accent2"/>
                        </a:solidFill>
                        <a:latin typeface="Cambria Math" panose="02040503050406030204" pitchFamily="18" charset="0"/>
                      </a:rPr>
                      <m:t>𝑺</m:t>
                    </m:r>
                  </m:oMath>
                </a14:m>
                <a:r>
                  <a:rPr lang="en-US" sz="2400" b="1" kern="0" dirty="0"/>
                  <a:t> contain a contributing coalition of </a:t>
                </a:r>
                <a14:m>
                  <m:oMath xmlns:m="http://schemas.openxmlformats.org/officeDocument/2006/math">
                    <m:r>
                      <a:rPr lang="en-US" sz="2400" b="1" i="1" kern="0" smtClean="0">
                        <a:solidFill>
                          <a:schemeClr val="accent1"/>
                        </a:solidFill>
                        <a:latin typeface="Cambria Math" panose="02040503050406030204" pitchFamily="18" charset="0"/>
                      </a:rPr>
                      <m:t>𝑾</m:t>
                    </m:r>
                  </m:oMath>
                </a14:m>
                <a:r>
                  <a:rPr lang="en-US" sz="2400" b="1" kern="0" dirty="0"/>
                  <a:t> that contains </a:t>
                </a:r>
                <a14:m>
                  <m:oMath xmlns:m="http://schemas.openxmlformats.org/officeDocument/2006/math">
                    <m:r>
                      <a:rPr lang="en-US" sz="2400" b="1" i="1" kern="0">
                        <a:solidFill>
                          <a:schemeClr val="accent2"/>
                        </a:solidFill>
                        <a:latin typeface="Cambria Math" panose="02040503050406030204" pitchFamily="18" charset="0"/>
                      </a:rPr>
                      <m:t>𝒊</m:t>
                    </m:r>
                  </m:oMath>
                </a14:m>
                <a:r>
                  <a:rPr lang="en-US" sz="2400" b="1" kern="0" dirty="0"/>
                  <a:t> ?</a:t>
                </a:r>
              </a:p>
            </p:txBody>
          </p:sp>
        </mc:Choice>
        <mc:Fallback xmlns="">
          <p:sp>
            <p:nvSpPr>
              <p:cNvPr id="6" name="TextBox 5"/>
              <p:cNvSpPr txBox="1">
                <a:spLocks noRot="1" noChangeAspect="1" noMove="1" noResize="1" noEditPoints="1" noAdjustHandles="1" noChangeArrowheads="1" noChangeShapeType="1" noTextEdit="1"/>
              </p:cNvSpPr>
              <p:nvPr/>
            </p:nvSpPr>
            <p:spPr>
              <a:xfrm>
                <a:off x="762000" y="3981692"/>
                <a:ext cx="3330690" cy="1200329"/>
              </a:xfrm>
              <a:prstGeom prst="rect">
                <a:avLst/>
              </a:prstGeom>
              <a:blipFill rotWithShape="0">
                <a:blip r:embed="rId4"/>
                <a:stretch>
                  <a:fillRect l="-2564" t="-4061" r="-5311" b="-10660"/>
                </a:stretch>
              </a:blipFill>
              <a:ln w="15875">
                <a:noFill/>
              </a:ln>
            </p:spPr>
            <p:txBody>
              <a:bodyPr/>
              <a:lstStyle/>
              <a:p>
                <a:r>
                  <a:rPr lang="en-US">
                    <a:noFill/>
                  </a:rPr>
                  <a:t> </a:t>
                </a:r>
              </a:p>
            </p:txBody>
          </p:sp>
        </mc:Fallback>
      </mc:AlternateContent>
      <p:cxnSp>
        <p:nvCxnSpPr>
          <p:cNvPr id="12" name="Straight Arrow Connector 11"/>
          <p:cNvCxnSpPr>
            <a:stCxn id="6" idx="3"/>
            <a:endCxn id="19" idx="1"/>
          </p:cNvCxnSpPr>
          <p:nvPr/>
        </p:nvCxnSpPr>
        <p:spPr bwMode="auto">
          <a:xfrm flipV="1">
            <a:off x="4092690" y="3891703"/>
            <a:ext cx="1088910" cy="690154"/>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cxnSp>
        <p:nvCxnSpPr>
          <p:cNvPr id="35" name="Straight Arrow Connector 34"/>
          <p:cNvCxnSpPr>
            <a:stCxn id="6" idx="3"/>
            <a:endCxn id="59" idx="1"/>
          </p:cNvCxnSpPr>
          <p:nvPr/>
        </p:nvCxnSpPr>
        <p:spPr bwMode="auto">
          <a:xfrm>
            <a:off x="4092690" y="4581857"/>
            <a:ext cx="1066800" cy="802243"/>
          </a:xfrm>
          <a:prstGeom prst="straightConnector1">
            <a:avLst/>
          </a:prstGeom>
          <a:solidFill>
            <a:schemeClr val="accent1"/>
          </a:solidFill>
          <a:ln w="28575" cap="flat" cmpd="sng" algn="ctr">
            <a:solidFill>
              <a:schemeClr val="tx1"/>
            </a:solidFill>
            <a:prstDash val="solid"/>
            <a:round/>
            <a:headEnd type="none" w="med" len="med"/>
            <a:tailEnd type="arrow" w="lg" len="lg"/>
          </a:ln>
          <a:effectLst/>
        </p:spPr>
      </p:cxnSp>
      <p:sp>
        <p:nvSpPr>
          <p:cNvPr id="17" name="TextBox 16"/>
          <p:cNvSpPr txBox="1"/>
          <p:nvPr/>
        </p:nvSpPr>
        <p:spPr>
          <a:xfrm rot="19872622">
            <a:off x="4234442" y="3841603"/>
            <a:ext cx="566181"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6"/>
                </a:solidFill>
                <a:latin typeface="+mn-lt"/>
                <a:cs typeface="+mn-cs"/>
              </a:rPr>
              <a:t>no</a:t>
            </a:r>
          </a:p>
        </p:txBody>
      </p:sp>
      <p:sp>
        <p:nvSpPr>
          <p:cNvPr id="46" name="TextBox 45"/>
          <p:cNvSpPr txBox="1"/>
          <p:nvPr/>
        </p:nvSpPr>
        <p:spPr>
          <a:xfrm rot="2244991">
            <a:off x="4189765" y="4826095"/>
            <a:ext cx="694422"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tx2"/>
                </a:solidFill>
                <a:latin typeface="+mn-lt"/>
                <a:cs typeface="+mn-cs"/>
              </a:rPr>
              <a:t>yes</a:t>
            </a:r>
          </a:p>
        </p:txBody>
      </p:sp>
      <mc:AlternateContent xmlns:mc="http://schemas.openxmlformats.org/markup-compatibility/2006" xmlns:a14="http://schemas.microsoft.com/office/drawing/2010/main">
        <mc:Choice Requires="a14">
          <p:sp>
            <p:nvSpPr>
              <p:cNvPr id="19" name="Rectangle 18"/>
              <p:cNvSpPr/>
              <p:nvPr/>
            </p:nvSpPr>
            <p:spPr>
              <a:xfrm>
                <a:off x="5181600" y="3657600"/>
                <a:ext cx="1850910" cy="468205"/>
              </a:xfrm>
              <a:prstGeom prst="rect">
                <a:avLst/>
              </a:prstGeom>
              <a:ln w="28575">
                <a:noFill/>
              </a:ln>
            </p:spPr>
            <p:txBody>
              <a:bodyPr wrap="square">
                <a:spAutoFit/>
              </a:bodyPr>
              <a:lstStyle/>
              <a:p>
                <a:pPr/>
                <a14:m>
                  <m:oMathPara xmlns:m="http://schemas.openxmlformats.org/officeDocument/2006/math">
                    <m:oMathParaPr>
                      <m:jc m:val="center"/>
                    </m:oMathParaPr>
                    <m:oMath xmlns:m="http://schemas.openxmlformats.org/officeDocument/2006/math">
                      <m:sSup>
                        <m:sSupPr>
                          <m:ctrlPr>
                            <a:rPr lang="en-US" sz="2400" b="1" i="1" kern="0" smtClean="0">
                              <a:solidFill>
                                <a:schemeClr val="tx1"/>
                              </a:solidFill>
                              <a:latin typeface="Cambria Math" panose="02040503050406030204" pitchFamily="18" charset="0"/>
                            </a:rPr>
                          </m:ctrlPr>
                        </m:sSupPr>
                        <m:e>
                          <m:r>
                            <a:rPr lang="en-US" sz="2400" b="1" i="1" kern="0" smtClean="0">
                              <a:solidFill>
                                <a:schemeClr val="accent2"/>
                              </a:solidFill>
                              <a:latin typeface="Cambria Math"/>
                            </a:rPr>
                            <m:t>𝒇</m:t>
                          </m:r>
                        </m:e>
                        <m:sup>
                          <m:r>
                            <a:rPr lang="en-US" sz="2400" b="1" i="1" kern="0" smtClean="0">
                              <a:solidFill>
                                <a:schemeClr val="accent1"/>
                              </a:solidFill>
                              <a:latin typeface="Cambria Math"/>
                            </a:rPr>
                            <m:t>𝑾</m:t>
                          </m:r>
                        </m:sup>
                      </m:sSup>
                      <m:d>
                        <m:dPr>
                          <m:ctrlPr>
                            <a:rPr lang="en-US" sz="2400" b="1" i="1" kern="0">
                              <a:solidFill>
                                <a:schemeClr val="tx1"/>
                              </a:solidFill>
                              <a:latin typeface="Cambria Math" panose="02040503050406030204" pitchFamily="18" charset="0"/>
                            </a:rPr>
                          </m:ctrlPr>
                        </m:dPr>
                        <m:e>
                          <m:r>
                            <a:rPr lang="en-US" sz="2400" b="1" i="1" kern="0" smtClean="0">
                              <a:solidFill>
                                <a:schemeClr val="accent2"/>
                              </a:solidFill>
                              <a:latin typeface="Cambria Math"/>
                            </a:rPr>
                            <m:t>𝒊</m:t>
                          </m:r>
                          <m:r>
                            <a:rPr lang="en-US" sz="2400" b="1" i="1" kern="0">
                              <a:solidFill>
                                <a:schemeClr val="tx1"/>
                              </a:solidFill>
                              <a:latin typeface="Cambria Math"/>
                            </a:rPr>
                            <m:t>,</m:t>
                          </m:r>
                          <m:r>
                            <a:rPr lang="en-US" sz="2400" b="1" i="1" kern="0" smtClean="0">
                              <a:solidFill>
                                <a:schemeClr val="accent2"/>
                              </a:solidFill>
                              <a:latin typeface="Cambria Math"/>
                            </a:rPr>
                            <m:t>𝑺</m:t>
                          </m:r>
                        </m:e>
                      </m:d>
                      <m:r>
                        <a:rPr lang="en-US" sz="2400" b="1" i="1" kern="0" smtClean="0">
                          <a:solidFill>
                            <a:schemeClr val="tx1"/>
                          </a:solidFill>
                          <a:latin typeface="Cambria Math" panose="02040503050406030204" pitchFamily="18" charset="0"/>
                        </a:rPr>
                        <m:t>=</m:t>
                      </m:r>
                      <m:r>
                        <a:rPr lang="en-US" sz="2400" b="1" i="1" kern="0" smtClean="0">
                          <a:solidFill>
                            <a:schemeClr val="tx1"/>
                          </a:solidFill>
                          <a:latin typeface="Cambria Math" panose="02040503050406030204" pitchFamily="18" charset="0"/>
                        </a:rPr>
                        <m:t>𝟎</m:t>
                      </m:r>
                    </m:oMath>
                  </m:oMathPara>
                </a14:m>
                <a:endParaRPr lang="en-US" sz="2400" dirty="0"/>
              </a:p>
            </p:txBody>
          </p:sp>
        </mc:Choice>
        <mc:Fallback xmlns="">
          <p:sp>
            <p:nvSpPr>
              <p:cNvPr id="19" name="Rectangle 18"/>
              <p:cNvSpPr>
                <a:spLocks noRot="1" noChangeAspect="1" noMove="1" noResize="1" noEditPoints="1" noAdjustHandles="1" noChangeArrowheads="1" noChangeShapeType="1" noTextEdit="1"/>
              </p:cNvSpPr>
              <p:nvPr/>
            </p:nvSpPr>
            <p:spPr>
              <a:xfrm>
                <a:off x="5181600" y="3657600"/>
                <a:ext cx="1850910" cy="468205"/>
              </a:xfrm>
              <a:prstGeom prst="rect">
                <a:avLst/>
              </a:prstGeom>
              <a:blipFill rotWithShape="0">
                <a:blip r:embed="rId5"/>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p:cNvSpPr/>
              <p:nvPr/>
            </p:nvSpPr>
            <p:spPr>
              <a:xfrm>
                <a:off x="5159490" y="4595999"/>
                <a:ext cx="2917710" cy="1576201"/>
              </a:xfrm>
              <a:prstGeom prst="rect">
                <a:avLst/>
              </a:prstGeom>
              <a:ln w="28575">
                <a:noFill/>
              </a:ln>
            </p:spPr>
            <p:txBody>
              <a:bodyPr wrap="square">
                <a:spAutoFit/>
              </a:bodyPr>
              <a:lstStyle/>
              <a:p>
                <a:pPr algn="ctr"/>
                <a14:m>
                  <m:oMath xmlns:m="http://schemas.openxmlformats.org/officeDocument/2006/math">
                    <m:sSup>
                      <m:sSupPr>
                        <m:ctrlPr>
                          <a:rPr lang="en-US" sz="2400" b="1" i="1" kern="0" smtClean="0">
                            <a:solidFill>
                              <a:schemeClr val="tx1"/>
                            </a:solidFill>
                            <a:latin typeface="Cambria Math" panose="02040503050406030204" pitchFamily="18" charset="0"/>
                          </a:rPr>
                        </m:ctrlPr>
                      </m:sSupPr>
                      <m:e>
                        <m:r>
                          <a:rPr lang="en-US" sz="2400" b="1" i="1" kern="0" smtClean="0">
                            <a:solidFill>
                              <a:schemeClr val="accent2"/>
                            </a:solidFill>
                            <a:latin typeface="Cambria Math"/>
                          </a:rPr>
                          <m:t>𝒇</m:t>
                        </m:r>
                      </m:e>
                      <m:sup>
                        <m:r>
                          <a:rPr lang="en-US" sz="2400" b="1" i="1" kern="0" smtClean="0">
                            <a:solidFill>
                              <a:schemeClr val="accent1"/>
                            </a:solidFill>
                            <a:latin typeface="Cambria Math"/>
                          </a:rPr>
                          <m:t>𝑾</m:t>
                        </m:r>
                      </m:sup>
                    </m:sSup>
                    <m:d>
                      <m:dPr>
                        <m:ctrlPr>
                          <a:rPr lang="en-US" sz="2400" b="1" i="1" kern="0">
                            <a:solidFill>
                              <a:schemeClr val="tx1"/>
                            </a:solidFill>
                            <a:latin typeface="Cambria Math" panose="02040503050406030204" pitchFamily="18" charset="0"/>
                          </a:rPr>
                        </m:ctrlPr>
                      </m:dPr>
                      <m:e>
                        <m:r>
                          <a:rPr lang="en-US" sz="2400" b="1" i="1" kern="0" smtClean="0">
                            <a:solidFill>
                              <a:schemeClr val="accent2"/>
                            </a:solidFill>
                            <a:latin typeface="Cambria Math"/>
                          </a:rPr>
                          <m:t>𝒊</m:t>
                        </m:r>
                        <m:r>
                          <a:rPr lang="en-US" sz="2400" b="1" i="1" kern="0">
                            <a:solidFill>
                              <a:schemeClr val="tx1"/>
                            </a:solidFill>
                            <a:latin typeface="Cambria Math"/>
                          </a:rPr>
                          <m:t>,</m:t>
                        </m:r>
                        <m:r>
                          <a:rPr lang="en-US" sz="2400" b="1" i="1" kern="0" smtClean="0">
                            <a:solidFill>
                              <a:schemeClr val="accent2"/>
                            </a:solidFill>
                            <a:latin typeface="Cambria Math"/>
                          </a:rPr>
                          <m:t>𝑺</m:t>
                        </m:r>
                      </m:e>
                    </m:d>
                  </m:oMath>
                </a14:m>
                <a:r>
                  <a:rPr lang="en-US" sz="2400" b="1" dirty="0"/>
                  <a:t> should not depend on the “noncontributing” players</a:t>
                </a:r>
              </a:p>
            </p:txBody>
          </p:sp>
        </mc:Choice>
        <mc:Fallback xmlns="">
          <p:sp>
            <p:nvSpPr>
              <p:cNvPr id="59" name="Rectangle 58"/>
              <p:cNvSpPr>
                <a:spLocks noRot="1" noChangeAspect="1" noMove="1" noResize="1" noEditPoints="1" noAdjustHandles="1" noChangeArrowheads="1" noChangeShapeType="1" noTextEdit="1"/>
              </p:cNvSpPr>
              <p:nvPr/>
            </p:nvSpPr>
            <p:spPr>
              <a:xfrm>
                <a:off x="5159490" y="4595999"/>
                <a:ext cx="2917710" cy="1576201"/>
              </a:xfrm>
              <a:prstGeom prst="rect">
                <a:avLst/>
              </a:prstGeom>
              <a:blipFill rotWithShape="0">
                <a:blip r:embed="rId6"/>
                <a:stretch>
                  <a:fillRect l="-1253" t="-2703" r="-4802" b="-7722"/>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791200" y="787988"/>
                <a:ext cx="2438400" cy="988347"/>
              </a:xfrm>
              <a:prstGeom prst="rect">
                <a:avLst/>
              </a:prstGeom>
              <a:noFill/>
              <a:ln w="28575">
                <a:solidFill>
                  <a:schemeClr val="tx2"/>
                </a:solidFill>
              </a:ln>
            </p:spPr>
            <p:txBody>
              <a:bodyPr wrap="square" rtlCol="0">
                <a:spAutoFit/>
              </a:bodyPr>
              <a:lstStyle/>
              <a:p>
                <a:pPr algn="ctr" eaLnBrk="0" hangingPunct="0">
                  <a:spcBef>
                    <a:spcPct val="20000"/>
                  </a:spcBef>
                </a:pPr>
                <a14:m>
                  <m:oMathPara xmlns:m="http://schemas.openxmlformats.org/officeDocument/2006/math">
                    <m:oMathParaPr>
                      <m:jc m:val="left"/>
                    </m:oMathParaPr>
                    <m:oMath xmlns:m="http://schemas.openxmlformats.org/officeDocument/2006/math">
                      <m:box>
                        <m:boxPr>
                          <m:ctrlPr>
                            <a:rPr lang="en-US" sz="2400" b="1" i="1" smtClean="0">
                              <a:latin typeface="Cambria Math" panose="02040503050406030204" pitchFamily="18" charset="0"/>
                            </a:rPr>
                          </m:ctrlPr>
                        </m:boxPr>
                        <m:e>
                          <m:sSup>
                            <m:sSupPr>
                              <m:ctrlPr>
                                <a:rPr lang="en-US" sz="2400" b="1" i="1" smtClean="0">
                                  <a:solidFill>
                                    <a:schemeClr val="accent2"/>
                                  </a:solidFill>
                                  <a:latin typeface="Cambria Math" panose="02040503050406030204" pitchFamily="18" charset="0"/>
                                </a:rPr>
                              </m:ctrlPr>
                            </m:sSupPr>
                            <m:e>
                              <m:r>
                                <a:rPr lang="en-US" sz="2400" b="1" i="1" smtClean="0">
                                  <a:solidFill>
                                    <a:schemeClr val="accent2"/>
                                  </a:solidFill>
                                  <a:latin typeface="Cambria Math"/>
                                </a:rPr>
                                <m:t>𝒇</m:t>
                              </m:r>
                            </m:e>
                            <m:sup>
                              <m:r>
                                <a:rPr lang="en-US" sz="2400" b="1" i="1" smtClean="0">
                                  <a:solidFill>
                                    <a:schemeClr val="accent1"/>
                                  </a:solidFill>
                                  <a:latin typeface="Cambria Math"/>
                                </a:rPr>
                                <m:t>𝑾</m:t>
                              </m:r>
                            </m:sup>
                          </m:sSup>
                          <m:box>
                            <m:boxPr>
                              <m:ctrlPr>
                                <a:rPr lang="en-US" sz="2400" b="1" i="1" smtClean="0">
                                  <a:solidFill>
                                    <a:schemeClr val="tx1"/>
                                  </a:solidFill>
                                  <a:latin typeface="Cambria Math" panose="02040503050406030204" pitchFamily="18" charset="0"/>
                                </a:rPr>
                              </m:ctrlPr>
                            </m:boxPr>
                            <m:e>
                              <m:r>
                                <a:rPr lang="en-US" sz="2400" b="1" i="1" smtClean="0">
                                  <a:solidFill>
                                    <a:schemeClr val="tx1"/>
                                  </a:solidFill>
                                  <a:latin typeface="Cambria Math"/>
                                </a:rPr>
                                <m:t>≔</m:t>
                              </m:r>
                            </m:e>
                          </m:box>
                        </m:e>
                      </m:box>
                      <m:nary>
                        <m:naryPr>
                          <m:chr m:val="∑"/>
                          <m:supHide m:val="on"/>
                          <m:ctrlPr>
                            <a:rPr lang="en-US" sz="2400" b="1" i="1">
                              <a:latin typeface="Cambria Math" panose="02040503050406030204" pitchFamily="18" charset="0"/>
                            </a:rPr>
                          </m:ctrlPr>
                        </m:naryPr>
                        <m:sub>
                          <m:r>
                            <m:rPr>
                              <m:brk m:alnAt="7"/>
                            </m:rPr>
                            <a:rPr lang="en-US" sz="2400" b="1" i="1">
                              <a:latin typeface="Cambria Math"/>
                            </a:rPr>
                            <m:t>𝑻</m:t>
                          </m:r>
                          <m:r>
                            <a:rPr lang="en-US" sz="2400" b="1" i="1" kern="0">
                              <a:solidFill>
                                <a:prstClr val="white"/>
                              </a:solidFill>
                              <a:latin typeface="Cambria Math"/>
                              <a:ea typeface="Cambria Math"/>
                            </a:rPr>
                            <m:t>⊆</m:t>
                          </m:r>
                          <m:r>
                            <a:rPr lang="en-US" sz="2400" b="1" i="1" kern="0">
                              <a:solidFill>
                                <a:prstClr val="white"/>
                              </a:solidFill>
                              <a:latin typeface="Cambria Math"/>
                            </a:rPr>
                            <m:t>𝑵</m:t>
                          </m:r>
                        </m:sub>
                        <m:sup/>
                        <m:e>
                          <m:sSubSup>
                            <m:sSubSupPr>
                              <m:ctrlPr>
                                <a:rPr lang="en-US" sz="2400" b="1" i="1" kern="0">
                                  <a:solidFill>
                                    <a:schemeClr val="accent1"/>
                                  </a:solidFill>
                                  <a:latin typeface="Cambria Math" panose="02040503050406030204" pitchFamily="18" charset="0"/>
                                </a:rPr>
                              </m:ctrlPr>
                            </m:sSubSupPr>
                            <m:e>
                              <m:r>
                                <a:rPr lang="en-US" sz="2400" b="1" i="1" kern="0">
                                  <a:solidFill>
                                    <a:schemeClr val="accent1"/>
                                  </a:solidFill>
                                  <a:latin typeface="Cambria Math" panose="02040503050406030204" pitchFamily="18" charset="0"/>
                                </a:rPr>
                                <m:t>𝒒</m:t>
                              </m:r>
                            </m:e>
                            <m:sub>
                              <m:r>
                                <a:rPr lang="en-US" sz="2400" b="1" i="1" kern="0">
                                  <a:solidFill>
                                    <a:schemeClr val="accent1"/>
                                  </a:solidFill>
                                  <a:latin typeface="Cambria Math" panose="02040503050406030204" pitchFamily="18" charset="0"/>
                                </a:rPr>
                                <m:t>𝑻</m:t>
                              </m:r>
                            </m:sub>
                            <m:sup>
                              <m:r>
                                <a:rPr lang="en-US" sz="2400" b="1" i="1" kern="0">
                                  <a:solidFill>
                                    <a:schemeClr val="accent1"/>
                                  </a:solidFill>
                                  <a:latin typeface="Cambria Math" panose="02040503050406030204" pitchFamily="18" charset="0"/>
                                </a:rPr>
                                <m:t>𝑾</m:t>
                              </m:r>
                            </m:sup>
                          </m:sSubSup>
                          <m:sSup>
                            <m:sSupPr>
                              <m:ctrlPr>
                                <a:rPr lang="en-US" sz="2400" b="1" i="1" smtClean="0">
                                  <a:solidFill>
                                    <a:schemeClr val="accent2"/>
                                  </a:solidFill>
                                  <a:latin typeface="Cambria Math" panose="02040503050406030204" pitchFamily="18" charset="0"/>
                                </a:rPr>
                              </m:ctrlPr>
                            </m:sSupPr>
                            <m:e>
                              <m:r>
                                <a:rPr lang="en-US" sz="2400" b="1" i="1">
                                  <a:solidFill>
                                    <a:schemeClr val="accent2"/>
                                  </a:solidFill>
                                  <a:latin typeface="Cambria Math"/>
                                </a:rPr>
                                <m:t>𝒇</m:t>
                              </m:r>
                            </m:e>
                            <m:sup>
                              <m:sSup>
                                <m:sSupPr>
                                  <m:ctrlPr>
                                    <a:rPr lang="en-US" sz="2400" b="1" i="1" smtClean="0">
                                      <a:solidFill>
                                        <a:schemeClr val="accent2"/>
                                      </a:solidFill>
                                      <a:latin typeface="Cambria Math" panose="02040503050406030204" pitchFamily="18" charset="0"/>
                                    </a:rPr>
                                  </m:ctrlPr>
                                </m:sSupPr>
                                <m:e>
                                  <m:r>
                                    <a:rPr lang="en-US" sz="2400" b="1" i="1" smtClean="0">
                                      <a:solidFill>
                                        <a:schemeClr val="accent2"/>
                                      </a:solidFill>
                                      <a:latin typeface="Cambria Math" panose="02040503050406030204" pitchFamily="18" charset="0"/>
                                    </a:rPr>
                                    <m:t>𝑾</m:t>
                                  </m:r>
                                </m:e>
                                <m:sup>
                                  <m:r>
                                    <a:rPr lang="en-US" sz="2400" b="1" i="1" smtClean="0">
                                      <a:solidFill>
                                        <a:schemeClr val="accent2"/>
                                      </a:solidFill>
                                      <a:latin typeface="Cambria Math" panose="02040503050406030204" pitchFamily="18" charset="0"/>
                                    </a:rPr>
                                    <m:t>𝑻</m:t>
                                  </m:r>
                                </m:sup>
                              </m:sSup>
                            </m:sup>
                          </m:sSup>
                        </m:e>
                      </m:nary>
                    </m:oMath>
                  </m:oMathPara>
                </a14:m>
                <a:endParaRPr lang="en-US" sz="2400" b="1" kern="0" dirty="0"/>
              </a:p>
            </p:txBody>
          </p:sp>
        </mc:Choice>
        <mc:Fallback xmlns="">
          <p:sp>
            <p:nvSpPr>
              <p:cNvPr id="14" name="TextBox 13"/>
              <p:cNvSpPr txBox="1">
                <a:spLocks noRot="1" noChangeAspect="1" noMove="1" noResize="1" noEditPoints="1" noAdjustHandles="1" noChangeArrowheads="1" noChangeShapeType="1" noTextEdit="1"/>
              </p:cNvSpPr>
              <p:nvPr/>
            </p:nvSpPr>
            <p:spPr>
              <a:xfrm>
                <a:off x="5791200" y="787988"/>
                <a:ext cx="2438400" cy="988347"/>
              </a:xfrm>
              <a:prstGeom prst="rect">
                <a:avLst/>
              </a:prstGeom>
              <a:blipFill rotWithShape="0">
                <a:blip r:embed="rId7"/>
                <a:stretch>
                  <a:fillRect/>
                </a:stretch>
              </a:blipFill>
              <a:ln w="28575">
                <a:solidFill>
                  <a:schemeClr val="tx2"/>
                </a:solidFill>
              </a:ln>
            </p:spPr>
            <p:txBody>
              <a:bodyPr/>
              <a:lstStyle/>
              <a:p>
                <a:r>
                  <a:rPr lang="en-US">
                    <a:noFill/>
                  </a:rPr>
                  <a:t> </a:t>
                </a:r>
              </a:p>
            </p:txBody>
          </p:sp>
        </mc:Fallback>
      </mc:AlternateContent>
      <p:sp>
        <p:nvSpPr>
          <p:cNvPr id="15" name="TextBox 14"/>
          <p:cNvSpPr txBox="1"/>
          <p:nvPr/>
        </p:nvSpPr>
        <p:spPr>
          <a:xfrm>
            <a:off x="762000" y="1047933"/>
            <a:ext cx="2715807" cy="461665"/>
          </a:xfrm>
          <a:prstGeom prst="rect">
            <a:avLst/>
          </a:prstGeom>
        </p:spPr>
        <p:txBody>
          <a:bodyPr wrap="none" rtlCol="0">
            <a:spAutoFit/>
          </a:bodyPr>
          <a:lstStyle/>
          <a:p>
            <a:pPr algn="ctr" eaLnBrk="0" fontAlgn="base" hangingPunct="0">
              <a:spcBef>
                <a:spcPct val="20000"/>
              </a:spcBef>
              <a:spcAft>
                <a:spcPct val="0"/>
              </a:spcAft>
            </a:pPr>
            <a:r>
              <a:rPr lang="en-US" sz="2400" b="1" u="sng" dirty="0">
                <a:solidFill>
                  <a:schemeClr val="accent1"/>
                </a:solidFill>
              </a:rPr>
              <a:t>DECOMPOSITON</a:t>
            </a:r>
            <a:endParaRPr lang="en-US" sz="2400" kern="0" dirty="0">
              <a:latin typeface="+mn-lt"/>
              <a:cs typeface="+mn-cs"/>
            </a:endParaRPr>
          </a:p>
        </p:txBody>
      </p:sp>
      <mc:AlternateContent xmlns:mc="http://schemas.openxmlformats.org/markup-compatibility/2006" xmlns:a14="http://schemas.microsoft.com/office/drawing/2010/main">
        <mc:Choice Requires="a14">
          <p:sp>
            <p:nvSpPr>
              <p:cNvPr id="16" name="Rectangle 15"/>
              <p:cNvSpPr/>
              <p:nvPr/>
            </p:nvSpPr>
            <p:spPr>
              <a:xfrm>
                <a:off x="762000" y="2040658"/>
                <a:ext cx="6553200" cy="468205"/>
              </a:xfrm>
              <a:prstGeom prst="rect">
                <a:avLst/>
              </a:prstGeom>
            </p:spPr>
            <p:txBody>
              <a:bodyPr wrap="square">
                <a:spAutoFit/>
              </a:bodyPr>
              <a:lstStyle/>
              <a:p>
                <a:r>
                  <a:rPr lang="en-US" sz="2400" b="1" u="sng" dirty="0"/>
                  <a:t>Proof:</a:t>
                </a:r>
                <a:r>
                  <a:rPr lang="en-US" sz="2400" b="1" dirty="0"/>
                  <a:t> Establish a “fairness” condition on </a:t>
                </a:r>
                <a14:m>
                  <m:oMath xmlns:m="http://schemas.openxmlformats.org/officeDocument/2006/math">
                    <m:sSup>
                      <m:sSupPr>
                        <m:ctrlPr>
                          <a:rPr lang="en-US" sz="2400" b="1" i="1">
                            <a:solidFill>
                              <a:schemeClr val="accent2"/>
                            </a:solidFill>
                            <a:latin typeface="Cambria Math" panose="02040503050406030204" pitchFamily="18" charset="0"/>
                          </a:rPr>
                        </m:ctrlPr>
                      </m:sSupPr>
                      <m:e>
                        <m:r>
                          <a:rPr lang="en-US" sz="2400" b="1" i="1">
                            <a:solidFill>
                              <a:schemeClr val="accent2"/>
                            </a:solidFill>
                            <a:latin typeface="Cambria Math"/>
                          </a:rPr>
                          <m:t>𝒇</m:t>
                        </m:r>
                      </m:e>
                      <m:sup>
                        <m:r>
                          <a:rPr lang="en-US" sz="2400" b="1" i="1">
                            <a:solidFill>
                              <a:schemeClr val="accent1"/>
                            </a:solidFill>
                            <a:latin typeface="Cambria Math"/>
                          </a:rPr>
                          <m:t>𝑾</m:t>
                        </m:r>
                      </m:sup>
                    </m:sSup>
                  </m:oMath>
                </a14:m>
                <a:endParaRPr lang="en-US" sz="2400" dirty="0"/>
              </a:p>
            </p:txBody>
          </p:sp>
        </mc:Choice>
        <mc:Fallback xmlns="">
          <p:sp>
            <p:nvSpPr>
              <p:cNvPr id="16" name="Rectangle 15"/>
              <p:cNvSpPr>
                <a:spLocks noRot="1" noChangeAspect="1" noMove="1" noResize="1" noEditPoints="1" noAdjustHandles="1" noChangeArrowheads="1" noChangeShapeType="1" noTextEdit="1"/>
              </p:cNvSpPr>
              <p:nvPr/>
            </p:nvSpPr>
            <p:spPr>
              <a:xfrm>
                <a:off x="762000" y="2040658"/>
                <a:ext cx="6553200" cy="468205"/>
              </a:xfrm>
              <a:prstGeom prst="rect">
                <a:avLst/>
              </a:prstGeom>
              <a:blipFill rotWithShape="0">
                <a:blip r:embed="rId8"/>
                <a:stretch>
                  <a:fillRect l="-1395" t="-9091" b="-28571"/>
                </a:stretch>
              </a:blipFill>
            </p:spPr>
            <p:txBody>
              <a:bodyPr/>
              <a:lstStyle/>
              <a:p>
                <a:r>
                  <a:rPr lang="en-US">
                    <a:noFill/>
                  </a:rPr>
                  <a:t> </a:t>
                </a:r>
              </a:p>
            </p:txBody>
          </p:sp>
        </mc:Fallback>
      </mc:AlternateContent>
      <p:sp>
        <p:nvSpPr>
          <p:cNvPr id="18" name="Oval 17"/>
          <p:cNvSpPr/>
          <p:nvPr/>
        </p:nvSpPr>
        <p:spPr bwMode="auto">
          <a:xfrm>
            <a:off x="350520" y="1076421"/>
            <a:ext cx="411480" cy="411480"/>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r>
              <a:rPr lang="en-US" sz="2400" kern="0" dirty="0">
                <a:solidFill>
                  <a:schemeClr val="accent2"/>
                </a:solidFill>
                <a:latin typeface="+mn-lt"/>
              </a:rPr>
              <a:t>1</a:t>
            </a:r>
          </a:p>
        </p:txBody>
      </p:sp>
    </p:spTree>
    <p:extLst>
      <p:ext uri="{BB962C8B-B14F-4D97-AF65-F5344CB8AC3E}">
        <p14:creationId xmlns:p14="http://schemas.microsoft.com/office/powerpoint/2010/main" val="4149140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7" grpId="0"/>
      <p:bldP spid="46" grpId="0"/>
      <p:bldP spid="19" grpId="0"/>
      <p:bldP spid="59" grpId="0"/>
      <p:bldP spid="14" grpId="0" animBg="1"/>
      <p:bldP spid="15" grpId="0"/>
      <p:bldP spid="16" grpId="0"/>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extBox 36"/>
              <p:cNvSpPr txBox="1"/>
              <p:nvPr/>
            </p:nvSpPr>
            <p:spPr>
              <a:xfrm>
                <a:off x="279467" y="4052437"/>
                <a:ext cx="8635933" cy="1900777"/>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Steiner Forest Problem</a:t>
                </a: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14:m>
                  <m:oMath xmlns:m="http://schemas.openxmlformats.org/officeDocument/2006/math">
                    <m:r>
                      <a:rPr lang="en-IN" sz="2400" b="1" i="1" kern="0" smtClean="0">
                        <a:latin typeface="Cambria Math" panose="02040503050406030204" pitchFamily="18" charset="0"/>
                      </a:rPr>
                      <m:t>𝑵𝑷</m:t>
                    </m:r>
                  </m:oMath>
                </a14:m>
                <a:r>
                  <a:rPr lang="en-IN" sz="2400" b="1" kern="0" dirty="0"/>
                  <a:t>-Hard (no polynomial-time algorithm unless </a:t>
                </a:r>
                <a14:m>
                  <m:oMath xmlns:m="http://schemas.openxmlformats.org/officeDocument/2006/math">
                    <m:r>
                      <a:rPr lang="en-IN" sz="2400" b="1" i="1" kern="0" smtClean="0">
                        <a:latin typeface="Cambria Math" panose="02040503050406030204" pitchFamily="18" charset="0"/>
                      </a:rPr>
                      <m:t>𝑷</m:t>
                    </m:r>
                    <m:r>
                      <a:rPr lang="en-IN" sz="2400" b="1" i="1" kern="0" smtClean="0">
                        <a:latin typeface="Cambria Math" panose="02040503050406030204" pitchFamily="18" charset="0"/>
                      </a:rPr>
                      <m:t>=</m:t>
                    </m:r>
                    <m:r>
                      <a:rPr lang="en-IN" sz="2400" b="1" i="1" kern="0" smtClean="0">
                        <a:latin typeface="Cambria Math" panose="02040503050406030204" pitchFamily="18" charset="0"/>
                      </a:rPr>
                      <m:t>𝑵𝑷</m:t>
                    </m:r>
                  </m:oMath>
                </a14:m>
                <a:r>
                  <a:rPr lang="en-IN" sz="2400" b="1" kern="0" dirty="0"/>
                  <a:t>)</a:t>
                </a:r>
                <a:endParaRPr lang="en-US" sz="2400" b="1" kern="0" dirty="0"/>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Can be approximately solved in polynomial-time by a factor of </a:t>
                </a:r>
                <a14:m>
                  <m:oMath xmlns:m="http://schemas.openxmlformats.org/officeDocument/2006/math">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𝟐</m:t>
                        </m:r>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r>
                              <a:rPr lang="en-IN" sz="2400" b="1" i="1" kern="0" smtClean="0">
                                <a:latin typeface="Cambria Math" panose="02040503050406030204" pitchFamily="18" charset="0"/>
                              </a:rPr>
                              <m:t>𝟏</m:t>
                            </m:r>
                          </m:num>
                          <m:den>
                            <m:r>
                              <a:rPr lang="en-IN" sz="2400" b="1" i="1" kern="0" smtClean="0">
                                <a:latin typeface="Cambria Math" panose="02040503050406030204" pitchFamily="18" charset="0"/>
                              </a:rPr>
                              <m:t>𝒌</m:t>
                            </m:r>
                          </m:den>
                        </m:f>
                      </m:e>
                    </m:d>
                  </m:oMath>
                </a14:m>
                <a:r>
                  <a:rPr lang="en-US" sz="2400" b="1" kern="0" dirty="0"/>
                  <a:t>, where </a:t>
                </a:r>
                <a14:m>
                  <m:oMath xmlns:m="http://schemas.openxmlformats.org/officeDocument/2006/math">
                    <m:r>
                      <a:rPr lang="en-IN" sz="2400" b="1" i="1" kern="0" smtClean="0">
                        <a:latin typeface="Cambria Math" panose="02040503050406030204" pitchFamily="18" charset="0"/>
                      </a:rPr>
                      <m:t>𝒌</m:t>
                    </m:r>
                  </m:oMath>
                </a14:m>
                <a:r>
                  <a:rPr lang="en-US" sz="2400" b="1" kern="0" dirty="0"/>
                  <a:t> is the number of </a:t>
                </a:r>
                <a14:m>
                  <m:oMath xmlns:m="http://schemas.openxmlformats.org/officeDocument/2006/math">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𝑺</m:t>
                        </m:r>
                        <m:r>
                          <a:rPr lang="en-IN" sz="2400" b="1" i="1" kern="0" smtClean="0">
                            <a:latin typeface="Cambria Math" panose="02040503050406030204" pitchFamily="18" charset="0"/>
                          </a:rPr>
                          <m:t>,</m:t>
                        </m:r>
                        <m:r>
                          <a:rPr lang="en-IN" sz="2400" b="1" i="1" kern="0" smtClean="0">
                            <a:latin typeface="Cambria Math" panose="02040503050406030204" pitchFamily="18" charset="0"/>
                          </a:rPr>
                          <m:t>𝑫</m:t>
                        </m:r>
                      </m:e>
                    </m:d>
                  </m:oMath>
                </a14:m>
                <a:r>
                  <a:rPr lang="en-US" sz="2400" b="1" kern="0" dirty="0"/>
                  <a:t> pairs.</a:t>
                </a:r>
              </a:p>
            </p:txBody>
          </p:sp>
        </mc:Choice>
        <mc:Fallback xmlns="">
          <p:sp>
            <p:nvSpPr>
              <p:cNvPr id="37" name="TextBox 36"/>
              <p:cNvSpPr txBox="1">
                <a:spLocks noRot="1" noChangeAspect="1" noMove="1" noResize="1" noEditPoints="1" noAdjustHandles="1" noChangeArrowheads="1" noChangeShapeType="1" noTextEdit="1"/>
              </p:cNvSpPr>
              <p:nvPr/>
            </p:nvSpPr>
            <p:spPr>
              <a:xfrm>
                <a:off x="279467" y="4052437"/>
                <a:ext cx="8635933" cy="1900777"/>
              </a:xfrm>
              <a:prstGeom prst="rect">
                <a:avLst/>
              </a:prstGeom>
              <a:blipFill rotWithShape="0">
                <a:blip r:embed="rId3"/>
                <a:stretch>
                  <a:fillRect l="-988" t="-2564" r="-988" b="-1282"/>
                </a:stretch>
              </a:blipFill>
            </p:spPr>
            <p:txBody>
              <a:bodyPr/>
              <a:lstStyle/>
              <a:p>
                <a:r>
                  <a:rPr lang="en-US">
                    <a:noFill/>
                  </a:rPr>
                  <a:t> </a:t>
                </a:r>
              </a:p>
            </p:txBody>
          </p:sp>
        </mc:Fallback>
      </mc:AlternateContent>
      <p:sp>
        <p:nvSpPr>
          <p:cNvPr id="38" name="Rectangle 37"/>
          <p:cNvSpPr/>
          <p:nvPr/>
        </p:nvSpPr>
        <p:spPr>
          <a:xfrm>
            <a:off x="596238" y="5856608"/>
            <a:ext cx="3251211" cy="369332"/>
          </a:xfrm>
          <a:prstGeom prst="rect">
            <a:avLst/>
          </a:prstGeom>
        </p:spPr>
        <p:txBody>
          <a:bodyPr wrap="none">
            <a:spAutoFit/>
          </a:bodyPr>
          <a:lstStyle/>
          <a:p>
            <a:r>
              <a:rPr lang="en-US" kern="0" dirty="0">
                <a:solidFill>
                  <a:schemeClr val="accent2">
                    <a:lumMod val="60000"/>
                    <a:lumOff val="40000"/>
                  </a:schemeClr>
                </a:solidFill>
              </a:rPr>
              <a:t>[ Agrawal, Klein, Ravi 1991 ]</a:t>
            </a:r>
            <a:endParaRPr lang="en-US" dirty="0">
              <a:solidFill>
                <a:schemeClr val="accent2">
                  <a:lumMod val="60000"/>
                  <a:lumOff val="40000"/>
                </a:schemeClr>
              </a:solidFill>
            </a:endParaRPr>
          </a:p>
        </p:txBody>
      </p:sp>
      <p:grpSp>
        <p:nvGrpSpPr>
          <p:cNvPr id="30" name="Group 29"/>
          <p:cNvGrpSpPr/>
          <p:nvPr/>
        </p:nvGrpSpPr>
        <p:grpSpPr>
          <a:xfrm>
            <a:off x="1165774" y="152400"/>
            <a:ext cx="4320626" cy="3546786"/>
            <a:chOff x="1165774" y="152400"/>
            <a:chExt cx="4320626" cy="3546786"/>
          </a:xfrm>
        </p:grpSpPr>
        <p:sp>
          <p:nvSpPr>
            <p:cNvPr id="31" name="Content Placeholder 2"/>
            <p:cNvSpPr txBox="1">
              <a:spLocks/>
            </p:cNvSpPr>
            <p:nvPr/>
          </p:nvSpPr>
          <p:spPr>
            <a:xfrm>
              <a:off x="1446866" y="152400"/>
              <a:ext cx="3163026"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ctr" eaLnBrk="0" hangingPunct="0">
                <a:buFontTx/>
                <a:buNone/>
              </a:pPr>
              <a:r>
                <a:rPr lang="en-US" kern="0" dirty="0">
                  <a:solidFill>
                    <a:schemeClr val="accent2"/>
                  </a:solidFill>
                </a:rPr>
                <a:t>Network formation</a:t>
              </a:r>
            </a:p>
          </p:txBody>
        </p:sp>
        <p:sp>
          <p:nvSpPr>
            <p:cNvPr id="32" name="Oval 31"/>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3" name="Oval 32"/>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4" name="Oval 33"/>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5" name="Oval 34"/>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0" name="Straight Connector 39"/>
            <p:cNvCxnSpPr>
              <a:stCxn id="32" idx="6"/>
              <a:endCxn id="39"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1" name="Straight Connector 40"/>
            <p:cNvCxnSpPr>
              <a:stCxn id="34" idx="6"/>
              <a:endCxn id="35"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2" name="Straight Connector 41"/>
            <p:cNvCxnSpPr>
              <a:stCxn id="34" idx="7"/>
              <a:endCxn id="33"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3" name="Straight Connector 42"/>
            <p:cNvCxnSpPr>
              <a:stCxn id="35" idx="1"/>
              <a:endCxn id="46"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4" name="Straight Connector 43"/>
            <p:cNvCxnSpPr>
              <a:stCxn id="33" idx="1"/>
              <a:endCxn id="32"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5" name="Straight Connector 44"/>
            <p:cNvCxnSpPr>
              <a:stCxn id="33" idx="6"/>
              <a:endCxn id="46"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6" name="Oval 45"/>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7" name="Straight Connector 46"/>
            <p:cNvCxnSpPr>
              <a:stCxn id="39" idx="3"/>
              <a:endCxn id="46"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48" name="TextBox 47"/>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49" name="TextBox 48"/>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0" name="TextBox 49"/>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1" name="TextBox 50"/>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2" name="TextBox 51"/>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3" name="TextBox 52"/>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4" name="TextBox 53"/>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5" name="TextBox 54"/>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6" name="TextBox 55"/>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57" name="TextBox 56"/>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8" name="TextBox 57"/>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spTree>
    <p:extLst>
      <p:ext uri="{BB962C8B-B14F-4D97-AF65-F5344CB8AC3E}">
        <p14:creationId xmlns:p14="http://schemas.microsoft.com/office/powerpoint/2010/main" val="23687938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457200" y="125413"/>
            <a:ext cx="8229600" cy="560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b="1" dirty="0"/>
              <a:t>Proof sketch</a:t>
            </a:r>
          </a:p>
        </p:txBody>
      </p:sp>
      <mc:AlternateContent xmlns:mc="http://schemas.openxmlformats.org/markup-compatibility/2006" xmlns:a14="http://schemas.microsoft.com/office/drawing/2010/main">
        <mc:Choice Requires="a14">
          <p:sp>
            <p:nvSpPr>
              <p:cNvPr id="29" name="TextBox 28"/>
              <p:cNvSpPr txBox="1"/>
              <p:nvPr/>
            </p:nvSpPr>
            <p:spPr>
              <a:xfrm>
                <a:off x="5791200" y="787988"/>
                <a:ext cx="2362200" cy="988347"/>
              </a:xfrm>
              <a:prstGeom prst="rect">
                <a:avLst/>
              </a:prstGeom>
              <a:noFill/>
              <a:ln w="28575">
                <a:solidFill>
                  <a:schemeClr val="tx2"/>
                </a:solidFill>
              </a:ln>
            </p:spPr>
            <p:txBody>
              <a:bodyPr wrap="square" rtlCol="0">
                <a:spAutoFit/>
              </a:bodyPr>
              <a:lstStyle/>
              <a:p>
                <a:pPr algn="ctr" eaLnBrk="0" hangingPunct="0">
                  <a:spcBef>
                    <a:spcPct val="20000"/>
                  </a:spcBef>
                </a:pPr>
                <a14:m>
                  <m:oMathPara xmlns:m="http://schemas.openxmlformats.org/officeDocument/2006/math">
                    <m:oMathParaPr>
                      <m:jc m:val="left"/>
                    </m:oMathParaPr>
                    <m:oMath xmlns:m="http://schemas.openxmlformats.org/officeDocument/2006/math">
                      <m:box>
                        <m:boxPr>
                          <m:ctrlPr>
                            <a:rPr lang="en-US" sz="2400" b="1" i="1" smtClean="0">
                              <a:latin typeface="Cambria Math" panose="02040503050406030204" pitchFamily="18" charset="0"/>
                            </a:rPr>
                          </m:ctrlPr>
                        </m:boxPr>
                        <m:e>
                          <m:sSup>
                            <m:sSupPr>
                              <m:ctrlPr>
                                <a:rPr lang="en-US" sz="2400" b="1" i="1" smtClean="0">
                                  <a:solidFill>
                                    <a:schemeClr val="accent2"/>
                                  </a:solidFill>
                                  <a:latin typeface="Cambria Math" panose="02040503050406030204" pitchFamily="18" charset="0"/>
                                </a:rPr>
                              </m:ctrlPr>
                            </m:sSupPr>
                            <m:e>
                              <m:r>
                                <a:rPr lang="en-US" sz="2400" b="1" i="1" smtClean="0">
                                  <a:solidFill>
                                    <a:schemeClr val="accent2"/>
                                  </a:solidFill>
                                  <a:latin typeface="Cambria Math"/>
                                </a:rPr>
                                <m:t>𝒇</m:t>
                              </m:r>
                            </m:e>
                            <m:sup>
                              <m:r>
                                <a:rPr lang="en-US" sz="2400" b="1" i="1" smtClean="0">
                                  <a:solidFill>
                                    <a:schemeClr val="accent1"/>
                                  </a:solidFill>
                                  <a:latin typeface="Cambria Math"/>
                                </a:rPr>
                                <m:t>𝑾</m:t>
                              </m:r>
                            </m:sup>
                          </m:sSup>
                          <m:box>
                            <m:boxPr>
                              <m:ctrlPr>
                                <a:rPr lang="en-US" sz="2400" b="1" i="1" smtClean="0">
                                  <a:solidFill>
                                    <a:schemeClr val="tx1"/>
                                  </a:solidFill>
                                  <a:latin typeface="Cambria Math" panose="02040503050406030204" pitchFamily="18" charset="0"/>
                                </a:rPr>
                              </m:ctrlPr>
                            </m:boxPr>
                            <m:e>
                              <m:r>
                                <a:rPr lang="en-US" sz="2400" b="1" i="1" smtClean="0">
                                  <a:solidFill>
                                    <a:schemeClr val="tx1"/>
                                  </a:solidFill>
                                  <a:latin typeface="Cambria Math"/>
                                </a:rPr>
                                <m:t>≔</m:t>
                              </m:r>
                            </m:e>
                          </m:box>
                        </m:e>
                      </m:box>
                      <m:nary>
                        <m:naryPr>
                          <m:chr m:val="∑"/>
                          <m:supHide m:val="on"/>
                          <m:ctrlPr>
                            <a:rPr lang="en-US" sz="2400" b="1" i="1">
                              <a:latin typeface="Cambria Math" panose="02040503050406030204" pitchFamily="18" charset="0"/>
                            </a:rPr>
                          </m:ctrlPr>
                        </m:naryPr>
                        <m:sub>
                          <m:r>
                            <m:rPr>
                              <m:brk m:alnAt="7"/>
                            </m:rPr>
                            <a:rPr lang="en-US" sz="2400" b="1" i="1">
                              <a:latin typeface="Cambria Math"/>
                            </a:rPr>
                            <m:t>𝑻</m:t>
                          </m:r>
                          <m:r>
                            <a:rPr lang="en-US" sz="2400" b="1" i="1" kern="0">
                              <a:solidFill>
                                <a:prstClr val="white"/>
                              </a:solidFill>
                              <a:latin typeface="Cambria Math"/>
                              <a:ea typeface="Cambria Math"/>
                            </a:rPr>
                            <m:t>⊆</m:t>
                          </m:r>
                          <m:r>
                            <a:rPr lang="en-US" sz="2400" b="1" i="1" kern="0">
                              <a:solidFill>
                                <a:prstClr val="white"/>
                              </a:solidFill>
                              <a:latin typeface="Cambria Math"/>
                            </a:rPr>
                            <m:t>𝑵</m:t>
                          </m:r>
                        </m:sub>
                        <m:sup/>
                        <m:e>
                          <m:sSubSup>
                            <m:sSubSupPr>
                              <m:ctrlPr>
                                <a:rPr lang="en-US" sz="2400" b="1" i="1" kern="0">
                                  <a:solidFill>
                                    <a:schemeClr val="accent1"/>
                                  </a:solidFill>
                                  <a:latin typeface="Cambria Math" panose="02040503050406030204" pitchFamily="18" charset="0"/>
                                </a:rPr>
                              </m:ctrlPr>
                            </m:sSubSupPr>
                            <m:e>
                              <m:r>
                                <a:rPr lang="en-US" sz="2400" b="1" i="1" kern="0">
                                  <a:solidFill>
                                    <a:schemeClr val="accent1"/>
                                  </a:solidFill>
                                  <a:latin typeface="Cambria Math" panose="02040503050406030204" pitchFamily="18" charset="0"/>
                                </a:rPr>
                                <m:t>𝒒</m:t>
                              </m:r>
                            </m:e>
                            <m:sub>
                              <m:r>
                                <a:rPr lang="en-US" sz="2400" b="1" i="1" kern="0">
                                  <a:solidFill>
                                    <a:schemeClr val="accent1"/>
                                  </a:solidFill>
                                  <a:latin typeface="Cambria Math" panose="02040503050406030204" pitchFamily="18" charset="0"/>
                                </a:rPr>
                                <m:t>𝑻</m:t>
                              </m:r>
                            </m:sub>
                            <m:sup>
                              <m:r>
                                <a:rPr lang="en-US" sz="2400" b="1" i="1" kern="0">
                                  <a:solidFill>
                                    <a:schemeClr val="accent1"/>
                                  </a:solidFill>
                                  <a:latin typeface="Cambria Math" panose="02040503050406030204" pitchFamily="18" charset="0"/>
                                </a:rPr>
                                <m:t>𝑾</m:t>
                              </m:r>
                            </m:sup>
                          </m:sSubSup>
                          <m:sSup>
                            <m:sSupPr>
                              <m:ctrlPr>
                                <a:rPr lang="en-US" sz="2400" b="1" i="1" smtClean="0">
                                  <a:solidFill>
                                    <a:schemeClr val="accent2"/>
                                  </a:solidFill>
                                  <a:latin typeface="Cambria Math" panose="02040503050406030204" pitchFamily="18" charset="0"/>
                                </a:rPr>
                              </m:ctrlPr>
                            </m:sSupPr>
                            <m:e>
                              <m:r>
                                <a:rPr lang="en-US" sz="2400" b="1" i="1">
                                  <a:solidFill>
                                    <a:schemeClr val="accent2"/>
                                  </a:solidFill>
                                  <a:latin typeface="Cambria Math"/>
                                </a:rPr>
                                <m:t>𝒇</m:t>
                              </m:r>
                            </m:e>
                            <m:sup>
                              <m:r>
                                <a:rPr lang="en-US" sz="2400" b="1" i="1" smtClean="0">
                                  <a:solidFill>
                                    <a:schemeClr val="accent2"/>
                                  </a:solidFill>
                                  <a:latin typeface="Cambria Math" panose="02040503050406030204" pitchFamily="18" charset="0"/>
                                </a:rPr>
                                <m:t>𝑻</m:t>
                              </m:r>
                            </m:sup>
                          </m:sSup>
                        </m:e>
                      </m:nary>
                    </m:oMath>
                  </m:oMathPara>
                </a14:m>
                <a:endParaRPr lang="en-US" sz="2400" b="1" kern="0" dirty="0"/>
              </a:p>
            </p:txBody>
          </p:sp>
        </mc:Choice>
        <mc:Fallback xmlns="">
          <p:sp>
            <p:nvSpPr>
              <p:cNvPr id="29" name="TextBox 28"/>
              <p:cNvSpPr txBox="1">
                <a:spLocks noRot="1" noChangeAspect="1" noMove="1" noResize="1" noEditPoints="1" noAdjustHandles="1" noChangeArrowheads="1" noChangeShapeType="1" noTextEdit="1"/>
              </p:cNvSpPr>
              <p:nvPr/>
            </p:nvSpPr>
            <p:spPr>
              <a:xfrm>
                <a:off x="5791200" y="787988"/>
                <a:ext cx="2362200" cy="988347"/>
              </a:xfrm>
              <a:prstGeom prst="rect">
                <a:avLst/>
              </a:prstGeom>
              <a:blipFill rotWithShape="0">
                <a:blip r:embed="rId3"/>
                <a:stretch>
                  <a:fillRect/>
                </a:stretch>
              </a:blipFill>
              <a:ln w="28575">
                <a:solidFill>
                  <a:schemeClr val="tx2"/>
                </a:solidFill>
              </a:ln>
            </p:spPr>
            <p:txBody>
              <a:bodyPr/>
              <a:lstStyle/>
              <a:p>
                <a:r>
                  <a:rPr lang="en-US">
                    <a:noFill/>
                  </a:rPr>
                  <a:t> </a:t>
                </a:r>
              </a:p>
            </p:txBody>
          </p:sp>
        </mc:Fallback>
      </mc:AlternateContent>
      <p:sp>
        <p:nvSpPr>
          <p:cNvPr id="24" name="TextBox 23"/>
          <p:cNvSpPr txBox="1"/>
          <p:nvPr/>
        </p:nvSpPr>
        <p:spPr>
          <a:xfrm>
            <a:off x="762000" y="1047933"/>
            <a:ext cx="2715807" cy="461665"/>
          </a:xfrm>
          <a:prstGeom prst="rect">
            <a:avLst/>
          </a:prstGeom>
        </p:spPr>
        <p:txBody>
          <a:bodyPr wrap="none" rtlCol="0">
            <a:spAutoFit/>
          </a:bodyPr>
          <a:lstStyle/>
          <a:p>
            <a:pPr algn="ctr" eaLnBrk="0" fontAlgn="base" hangingPunct="0">
              <a:spcBef>
                <a:spcPct val="20000"/>
              </a:spcBef>
              <a:spcAft>
                <a:spcPct val="0"/>
              </a:spcAft>
            </a:pPr>
            <a:r>
              <a:rPr lang="en-US" sz="2400" b="1" u="sng" dirty="0">
                <a:solidFill>
                  <a:schemeClr val="accent1"/>
                </a:solidFill>
              </a:rPr>
              <a:t>DECOMPOSITON</a:t>
            </a:r>
            <a:endParaRPr lang="en-US" sz="2400" kern="0" dirty="0">
              <a:latin typeface="+mn-lt"/>
              <a:cs typeface="+mn-cs"/>
            </a:endParaRPr>
          </a:p>
        </p:txBody>
      </p:sp>
      <p:sp>
        <p:nvSpPr>
          <p:cNvPr id="28" name="Rectangle 27"/>
          <p:cNvSpPr/>
          <p:nvPr/>
        </p:nvSpPr>
        <p:spPr>
          <a:xfrm>
            <a:off x="762000" y="2052850"/>
            <a:ext cx="5638800" cy="461665"/>
          </a:xfrm>
          <a:prstGeom prst="rect">
            <a:avLst/>
          </a:prstGeom>
        </p:spPr>
        <p:txBody>
          <a:bodyPr wrap="square">
            <a:spAutoFit/>
          </a:bodyPr>
          <a:lstStyle/>
          <a:p>
            <a:r>
              <a:rPr lang="en-US" sz="2400" b="1" u="sng" dirty="0"/>
              <a:t>Proof:</a:t>
            </a:r>
            <a:r>
              <a:rPr lang="en-US" sz="2400" b="1" dirty="0"/>
              <a:t> Establish a “fairness” condition</a:t>
            </a:r>
            <a:endParaRPr lang="en-US" sz="2400" dirty="0"/>
          </a:p>
        </p:txBody>
      </p:sp>
      <p:sp>
        <p:nvSpPr>
          <p:cNvPr id="38" name="Oval 37"/>
          <p:cNvSpPr/>
          <p:nvPr/>
        </p:nvSpPr>
        <p:spPr bwMode="auto">
          <a:xfrm>
            <a:off x="350520" y="1076421"/>
            <a:ext cx="411480" cy="411480"/>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r>
              <a:rPr lang="en-US" sz="2400" kern="0" dirty="0">
                <a:solidFill>
                  <a:schemeClr val="accent2"/>
                </a:solidFill>
                <a:latin typeface="+mn-lt"/>
              </a:rPr>
              <a:t>1</a:t>
            </a:r>
          </a:p>
        </p:txBody>
      </p:sp>
      <p:cxnSp>
        <p:nvCxnSpPr>
          <p:cNvPr id="40" name="Straight Arrow Connector 39"/>
          <p:cNvCxnSpPr/>
          <p:nvPr/>
        </p:nvCxnSpPr>
        <p:spPr bwMode="auto">
          <a:xfrm>
            <a:off x="7807569" y="1374571"/>
            <a:ext cx="0" cy="1752600"/>
          </a:xfrm>
          <a:prstGeom prst="straightConnector1">
            <a:avLst/>
          </a:prstGeom>
          <a:solidFill>
            <a:schemeClr val="accent1"/>
          </a:solidFill>
          <a:ln w="28575" cap="flat" cmpd="sng" algn="ctr">
            <a:solidFill>
              <a:schemeClr val="accent2"/>
            </a:solidFill>
            <a:prstDash val="solid"/>
            <a:round/>
            <a:headEnd type="none" w="med" len="med"/>
            <a:tailEnd type="arrow" w="lg" len="lg"/>
          </a:ln>
          <a:effectLst/>
        </p:spPr>
      </p:cxnSp>
      <mc:AlternateContent xmlns:mc="http://schemas.openxmlformats.org/markup-compatibility/2006" xmlns:a14="http://schemas.microsoft.com/office/drawing/2010/main">
        <mc:Choice Requires="a14">
          <p:sp>
            <p:nvSpPr>
              <p:cNvPr id="42" name="TextBox 41"/>
              <p:cNvSpPr txBox="1"/>
              <p:nvPr/>
            </p:nvSpPr>
            <p:spPr>
              <a:xfrm>
                <a:off x="5521569" y="2787202"/>
                <a:ext cx="3190875" cy="988347"/>
              </a:xfrm>
              <a:prstGeom prst="rect">
                <a:avLst/>
              </a:prstGeom>
              <a:noFill/>
              <a:ln w="28575">
                <a:solidFill>
                  <a:schemeClr val="tx2"/>
                </a:solidFill>
              </a:ln>
            </p:spPr>
            <p:txBody>
              <a:bodyPr wrap="square" rtlCol="0">
                <a:spAutoFit/>
              </a:bodyPr>
              <a:lstStyle/>
              <a:p>
                <a:pPr algn="ctr" eaLnBrk="0" hangingPunct="0">
                  <a:spcBef>
                    <a:spcPct val="20000"/>
                  </a:spcBef>
                </a:pPr>
                <a14:m>
                  <m:oMathPara xmlns:m="http://schemas.openxmlformats.org/officeDocument/2006/math">
                    <m:oMathParaPr>
                      <m:jc m:val="left"/>
                    </m:oMathParaPr>
                    <m:oMath xmlns:m="http://schemas.openxmlformats.org/officeDocument/2006/math">
                      <m:box>
                        <m:boxPr>
                          <m:ctrlPr>
                            <a:rPr lang="en-US" sz="2400" b="1" i="1" smtClean="0">
                              <a:latin typeface="Cambria Math" panose="02040503050406030204" pitchFamily="18" charset="0"/>
                            </a:rPr>
                          </m:ctrlPr>
                        </m:boxPr>
                        <m:e>
                          <m:sSup>
                            <m:sSupPr>
                              <m:ctrlPr>
                                <a:rPr lang="en-US" sz="2400" b="1" i="1" smtClean="0">
                                  <a:solidFill>
                                    <a:schemeClr val="accent2"/>
                                  </a:solidFill>
                                  <a:latin typeface="Cambria Math" panose="02040503050406030204" pitchFamily="18" charset="0"/>
                                </a:rPr>
                              </m:ctrlPr>
                            </m:sSupPr>
                            <m:e>
                              <m:r>
                                <a:rPr lang="en-US" sz="2400" b="1" i="1" smtClean="0">
                                  <a:solidFill>
                                    <a:schemeClr val="accent2"/>
                                  </a:solidFill>
                                  <a:latin typeface="Cambria Math"/>
                                </a:rPr>
                                <m:t>𝒇</m:t>
                              </m:r>
                            </m:e>
                            <m:sup>
                              <m:r>
                                <a:rPr lang="en-US" sz="2400" b="1" i="1" smtClean="0">
                                  <a:solidFill>
                                    <a:schemeClr val="accent1"/>
                                  </a:solidFill>
                                  <a:latin typeface="Cambria Math"/>
                                </a:rPr>
                                <m:t>𝑾</m:t>
                              </m:r>
                            </m:sup>
                          </m:sSup>
                          <m:box>
                            <m:boxPr>
                              <m:ctrlPr>
                                <a:rPr lang="en-US" sz="2400" b="1" i="1" smtClean="0">
                                  <a:latin typeface="Cambria Math" panose="02040503050406030204" pitchFamily="18" charset="0"/>
                                </a:rPr>
                              </m:ctrlPr>
                            </m:boxPr>
                            <m:e>
                              <m:r>
                                <a:rPr lang="en-US" sz="2400" b="1" i="1" smtClean="0">
                                  <a:latin typeface="Cambria Math"/>
                                </a:rPr>
                                <m:t>≔</m:t>
                              </m:r>
                            </m:e>
                          </m:box>
                        </m:e>
                      </m:box>
                      <m:nary>
                        <m:naryPr>
                          <m:chr m:val="∑"/>
                          <m:supHide m:val="on"/>
                          <m:ctrlPr>
                            <a:rPr lang="en-US" sz="2400" b="1" i="1">
                              <a:latin typeface="Cambria Math" panose="02040503050406030204" pitchFamily="18" charset="0"/>
                            </a:rPr>
                          </m:ctrlPr>
                        </m:naryPr>
                        <m:sub>
                          <m:r>
                            <m:rPr>
                              <m:brk m:alnAt="7"/>
                            </m:rPr>
                            <a:rPr lang="en-US" sz="2400" b="1" i="1">
                              <a:latin typeface="Cambria Math"/>
                            </a:rPr>
                            <m:t>𝑻</m:t>
                          </m:r>
                          <m:r>
                            <a:rPr lang="en-US" sz="2400" b="1" i="1" kern="0">
                              <a:solidFill>
                                <a:prstClr val="white"/>
                              </a:solidFill>
                              <a:latin typeface="Cambria Math"/>
                              <a:ea typeface="Cambria Math"/>
                            </a:rPr>
                            <m:t>⊆</m:t>
                          </m:r>
                          <m:r>
                            <a:rPr lang="en-US" sz="2400" b="1" i="1" kern="0">
                              <a:solidFill>
                                <a:prstClr val="white"/>
                              </a:solidFill>
                              <a:latin typeface="Cambria Math"/>
                            </a:rPr>
                            <m:t>𝑵</m:t>
                          </m:r>
                        </m:sub>
                        <m:sup/>
                        <m:e>
                          <m:sSubSup>
                            <m:sSubSupPr>
                              <m:ctrlPr>
                                <a:rPr lang="en-US" sz="2400" b="1" i="1" kern="0">
                                  <a:solidFill>
                                    <a:schemeClr val="accent1"/>
                                  </a:solidFill>
                                  <a:latin typeface="Cambria Math" panose="02040503050406030204" pitchFamily="18" charset="0"/>
                                </a:rPr>
                              </m:ctrlPr>
                            </m:sSubSupPr>
                            <m:e>
                              <m:r>
                                <a:rPr lang="en-US" sz="2400" b="1" i="1" kern="0">
                                  <a:solidFill>
                                    <a:schemeClr val="accent1"/>
                                  </a:solidFill>
                                  <a:latin typeface="Cambria Math" panose="02040503050406030204" pitchFamily="18" charset="0"/>
                                </a:rPr>
                                <m:t>𝒒</m:t>
                              </m:r>
                            </m:e>
                            <m:sub>
                              <m:r>
                                <a:rPr lang="en-US" sz="2400" b="1" i="1" kern="0">
                                  <a:solidFill>
                                    <a:schemeClr val="accent1"/>
                                  </a:solidFill>
                                  <a:latin typeface="Cambria Math" panose="02040503050406030204" pitchFamily="18" charset="0"/>
                                </a:rPr>
                                <m:t>𝑻</m:t>
                              </m:r>
                            </m:sub>
                            <m:sup>
                              <m:r>
                                <a:rPr lang="en-US" sz="2400" b="1" i="1" kern="0">
                                  <a:solidFill>
                                    <a:schemeClr val="accent1"/>
                                  </a:solidFill>
                                  <a:latin typeface="Cambria Math" panose="02040503050406030204" pitchFamily="18" charset="0"/>
                                </a:rPr>
                                <m:t>𝑾</m:t>
                              </m:r>
                            </m:sup>
                          </m:sSubSup>
                          <m:sSubSup>
                            <m:sSubSupPr>
                              <m:ctrlPr>
                                <a:rPr lang="en-US" sz="2400" b="1" i="1">
                                  <a:solidFill>
                                    <a:schemeClr val="accent2"/>
                                  </a:solidFill>
                                  <a:latin typeface="Cambria Math" panose="02040503050406030204" pitchFamily="18" charset="0"/>
                                </a:rPr>
                              </m:ctrlPr>
                            </m:sSubSupPr>
                            <m:e>
                              <m:r>
                                <a:rPr lang="en-US" sz="2400" b="1" i="1" smtClean="0">
                                  <a:solidFill>
                                    <a:schemeClr val="accent2"/>
                                  </a:solidFill>
                                  <a:latin typeface="Cambria Math"/>
                                </a:rPr>
                                <m:t>𝒇</m:t>
                              </m:r>
                            </m:e>
                            <m:sub>
                              <m:r>
                                <a:rPr lang="en-US" sz="2400" b="1" i="1">
                                  <a:latin typeface="Cambria Math"/>
                                </a:rPr>
                                <m:t>𝑺𝑽</m:t>
                              </m:r>
                              <m:r>
                                <a:rPr lang="en-US" sz="2400" b="1" i="1" smtClean="0">
                                  <a:latin typeface="Cambria Math" panose="02040503050406030204" pitchFamily="18" charset="0"/>
                                </a:rPr>
                                <m:t>+</m:t>
                              </m:r>
                            </m:sub>
                            <m:sup>
                              <m:r>
                                <a:rPr lang="en-US" sz="2400" b="1" i="1">
                                  <a:solidFill>
                                    <a:schemeClr val="accent2"/>
                                  </a:solidFill>
                                  <a:latin typeface="Cambria Math"/>
                                </a:rPr>
                                <m:t>𝑻</m:t>
                              </m:r>
                            </m:sup>
                          </m:sSubSup>
                          <m:d>
                            <m:dPr>
                              <m:begChr m:val="["/>
                              <m:endChr m:val="]"/>
                              <m:ctrlPr>
                                <a:rPr lang="en-US" sz="2400" b="1" i="1">
                                  <a:latin typeface="Cambria Math" panose="02040503050406030204" pitchFamily="18" charset="0"/>
                                </a:rPr>
                              </m:ctrlPr>
                            </m:dPr>
                            <m:e>
                              <m:sSup>
                                <m:sSupPr>
                                  <m:ctrlPr>
                                    <a:rPr lang="en-US" sz="2400" b="1" i="1">
                                      <a:solidFill>
                                        <a:schemeClr val="accent2"/>
                                      </a:solidFill>
                                      <a:latin typeface="Cambria Math" panose="02040503050406030204" pitchFamily="18" charset="0"/>
                                    </a:rPr>
                                  </m:ctrlPr>
                                </m:sSupPr>
                                <m:e>
                                  <m:r>
                                    <a:rPr lang="en-US" sz="2400" b="1" i="1">
                                      <a:solidFill>
                                        <a:schemeClr val="accent2"/>
                                      </a:solidFill>
                                      <a:latin typeface="Cambria Math"/>
                                    </a:rPr>
                                    <m:t>𝝎</m:t>
                                  </m:r>
                                </m:e>
                                <m:sup>
                                  <m:r>
                                    <a:rPr lang="en-US" sz="2400" b="1" i="1">
                                      <a:solidFill>
                                        <a:schemeClr val="accent2"/>
                                      </a:solidFill>
                                      <a:latin typeface="Cambria Math"/>
                                    </a:rPr>
                                    <m:t>𝑻</m:t>
                                  </m:r>
                                </m:sup>
                              </m:sSup>
                            </m:e>
                          </m:d>
                        </m:e>
                      </m:nary>
                    </m:oMath>
                  </m:oMathPara>
                </a14:m>
                <a:endParaRPr lang="en-US" sz="2400" b="1" kern="0" dirty="0"/>
              </a:p>
            </p:txBody>
          </p:sp>
        </mc:Choice>
        <mc:Fallback xmlns="">
          <p:sp>
            <p:nvSpPr>
              <p:cNvPr id="42" name="TextBox 41"/>
              <p:cNvSpPr txBox="1">
                <a:spLocks noRot="1" noChangeAspect="1" noMove="1" noResize="1" noEditPoints="1" noAdjustHandles="1" noChangeArrowheads="1" noChangeShapeType="1" noTextEdit="1"/>
              </p:cNvSpPr>
              <p:nvPr/>
            </p:nvSpPr>
            <p:spPr>
              <a:xfrm>
                <a:off x="5521569" y="2787202"/>
                <a:ext cx="3190875" cy="988347"/>
              </a:xfrm>
              <a:prstGeom prst="rect">
                <a:avLst/>
              </a:prstGeom>
              <a:blipFill rotWithShape="0">
                <a:blip r:embed="rId4"/>
                <a:stretch>
                  <a:fillRect/>
                </a:stretch>
              </a:blipFill>
              <a:ln w="28575">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5533292" y="4182248"/>
                <a:ext cx="3190875" cy="988347"/>
              </a:xfrm>
              <a:prstGeom prst="rect">
                <a:avLst/>
              </a:prstGeom>
              <a:noFill/>
              <a:ln w="28575">
                <a:solidFill>
                  <a:schemeClr val="tx2"/>
                </a:solidFill>
              </a:ln>
            </p:spPr>
            <p:txBody>
              <a:bodyPr wrap="square" rtlCol="0">
                <a:spAutoFit/>
              </a:bodyPr>
              <a:lstStyle/>
              <a:p>
                <a:pPr algn="ctr" eaLnBrk="0" hangingPunct="0">
                  <a:spcBef>
                    <a:spcPct val="20000"/>
                  </a:spcBef>
                </a:pPr>
                <a14:m>
                  <m:oMathPara xmlns:m="http://schemas.openxmlformats.org/officeDocument/2006/math">
                    <m:oMathParaPr>
                      <m:jc m:val="left"/>
                    </m:oMathParaPr>
                    <m:oMath xmlns:m="http://schemas.openxmlformats.org/officeDocument/2006/math">
                      <m:box>
                        <m:boxPr>
                          <m:ctrlPr>
                            <a:rPr lang="en-US" sz="2400" b="1" i="1" smtClean="0">
                              <a:latin typeface="Cambria Math" panose="02040503050406030204" pitchFamily="18" charset="0"/>
                            </a:rPr>
                          </m:ctrlPr>
                        </m:boxPr>
                        <m:e>
                          <m:sSup>
                            <m:sSupPr>
                              <m:ctrlPr>
                                <a:rPr lang="en-US" sz="2400" b="1" i="1" smtClean="0">
                                  <a:solidFill>
                                    <a:schemeClr val="accent2"/>
                                  </a:solidFill>
                                  <a:latin typeface="Cambria Math" panose="02040503050406030204" pitchFamily="18" charset="0"/>
                                </a:rPr>
                              </m:ctrlPr>
                            </m:sSupPr>
                            <m:e>
                              <m:r>
                                <a:rPr lang="en-US" sz="2400" b="1" i="1" smtClean="0">
                                  <a:solidFill>
                                    <a:schemeClr val="accent2"/>
                                  </a:solidFill>
                                  <a:latin typeface="Cambria Math"/>
                                </a:rPr>
                                <m:t>𝒇</m:t>
                              </m:r>
                            </m:e>
                            <m:sup>
                              <m:r>
                                <a:rPr lang="en-US" sz="2400" b="1" i="1" smtClean="0">
                                  <a:solidFill>
                                    <a:schemeClr val="accent1"/>
                                  </a:solidFill>
                                  <a:latin typeface="Cambria Math"/>
                                </a:rPr>
                                <m:t>𝑾</m:t>
                              </m:r>
                            </m:sup>
                          </m:sSup>
                          <m:box>
                            <m:boxPr>
                              <m:ctrlPr>
                                <a:rPr lang="en-US" sz="2400" b="1" i="1" smtClean="0">
                                  <a:latin typeface="Cambria Math" panose="02040503050406030204" pitchFamily="18" charset="0"/>
                                </a:rPr>
                              </m:ctrlPr>
                            </m:boxPr>
                            <m:e>
                              <m:r>
                                <a:rPr lang="en-US" sz="2400" b="1" i="1" smtClean="0">
                                  <a:latin typeface="Cambria Math"/>
                                </a:rPr>
                                <m:t>≔</m:t>
                              </m:r>
                            </m:e>
                          </m:box>
                        </m:e>
                      </m:box>
                      <m:nary>
                        <m:naryPr>
                          <m:chr m:val="∑"/>
                          <m:supHide m:val="on"/>
                          <m:ctrlPr>
                            <a:rPr lang="en-US" sz="2400" b="1" i="1">
                              <a:latin typeface="Cambria Math" panose="02040503050406030204" pitchFamily="18" charset="0"/>
                            </a:rPr>
                          </m:ctrlPr>
                        </m:naryPr>
                        <m:sub>
                          <m:r>
                            <m:rPr>
                              <m:brk m:alnAt="7"/>
                            </m:rPr>
                            <a:rPr lang="en-US" sz="2400" b="1" i="1">
                              <a:latin typeface="Cambria Math"/>
                            </a:rPr>
                            <m:t>𝑻</m:t>
                          </m:r>
                          <m:r>
                            <a:rPr lang="en-US" sz="2400" b="1" i="1" kern="0">
                              <a:solidFill>
                                <a:prstClr val="white"/>
                              </a:solidFill>
                              <a:latin typeface="Cambria Math"/>
                              <a:ea typeface="Cambria Math"/>
                            </a:rPr>
                            <m:t>⊆</m:t>
                          </m:r>
                          <m:r>
                            <a:rPr lang="en-US" sz="2400" b="1" i="1" kern="0">
                              <a:solidFill>
                                <a:prstClr val="white"/>
                              </a:solidFill>
                              <a:latin typeface="Cambria Math"/>
                            </a:rPr>
                            <m:t>𝑵</m:t>
                          </m:r>
                        </m:sub>
                        <m:sup/>
                        <m:e>
                          <m:sSubSup>
                            <m:sSubSupPr>
                              <m:ctrlPr>
                                <a:rPr lang="en-US" sz="2400" b="1" i="1" kern="0">
                                  <a:solidFill>
                                    <a:schemeClr val="accent1"/>
                                  </a:solidFill>
                                  <a:latin typeface="Cambria Math" panose="02040503050406030204" pitchFamily="18" charset="0"/>
                                </a:rPr>
                              </m:ctrlPr>
                            </m:sSubSupPr>
                            <m:e>
                              <m:r>
                                <a:rPr lang="en-US" sz="2400" b="1" i="1" kern="0">
                                  <a:solidFill>
                                    <a:schemeClr val="accent1"/>
                                  </a:solidFill>
                                  <a:latin typeface="Cambria Math" panose="02040503050406030204" pitchFamily="18" charset="0"/>
                                </a:rPr>
                                <m:t>𝒒</m:t>
                              </m:r>
                            </m:e>
                            <m:sub>
                              <m:r>
                                <a:rPr lang="en-US" sz="2400" b="1" i="1" kern="0">
                                  <a:solidFill>
                                    <a:schemeClr val="accent1"/>
                                  </a:solidFill>
                                  <a:latin typeface="Cambria Math" panose="02040503050406030204" pitchFamily="18" charset="0"/>
                                </a:rPr>
                                <m:t>𝑻</m:t>
                              </m:r>
                            </m:sub>
                            <m:sup>
                              <m:r>
                                <a:rPr lang="en-US" sz="2400" b="1" i="1" kern="0">
                                  <a:solidFill>
                                    <a:schemeClr val="accent1"/>
                                  </a:solidFill>
                                  <a:latin typeface="Cambria Math" panose="02040503050406030204" pitchFamily="18" charset="0"/>
                                </a:rPr>
                                <m:t>𝑾</m:t>
                              </m:r>
                            </m:sup>
                          </m:sSubSup>
                          <m:sSubSup>
                            <m:sSubSupPr>
                              <m:ctrlPr>
                                <a:rPr lang="en-US" sz="2400" b="1" i="1">
                                  <a:solidFill>
                                    <a:schemeClr val="accent2"/>
                                  </a:solidFill>
                                  <a:latin typeface="Cambria Math" panose="02040503050406030204" pitchFamily="18" charset="0"/>
                                </a:rPr>
                              </m:ctrlPr>
                            </m:sSubSupPr>
                            <m:e>
                              <m:r>
                                <a:rPr lang="en-US" sz="2400" b="1" i="1" smtClean="0">
                                  <a:solidFill>
                                    <a:schemeClr val="accent2"/>
                                  </a:solidFill>
                                  <a:latin typeface="Cambria Math"/>
                                </a:rPr>
                                <m:t>𝒇</m:t>
                              </m:r>
                            </m:e>
                            <m:sub>
                              <m:r>
                                <a:rPr lang="en-US" sz="2400" b="1" i="1">
                                  <a:latin typeface="Cambria Math"/>
                                </a:rPr>
                                <m:t>𝑺𝑽</m:t>
                              </m:r>
                              <m:r>
                                <a:rPr lang="en-US" sz="2400" b="1" i="1" smtClean="0">
                                  <a:latin typeface="Cambria Math" panose="02040503050406030204" pitchFamily="18" charset="0"/>
                                </a:rPr>
                                <m:t>+</m:t>
                              </m:r>
                            </m:sub>
                            <m:sup>
                              <m:r>
                                <a:rPr lang="en-US" sz="2400" b="1" i="1">
                                  <a:solidFill>
                                    <a:schemeClr val="accent2"/>
                                  </a:solidFill>
                                  <a:latin typeface="Cambria Math"/>
                                </a:rPr>
                                <m:t>𝑻</m:t>
                              </m:r>
                            </m:sup>
                          </m:sSubSup>
                          <m:d>
                            <m:dPr>
                              <m:begChr m:val="["/>
                              <m:endChr m:val="]"/>
                              <m:ctrlPr>
                                <a:rPr lang="en-US" sz="2400" b="1" i="1">
                                  <a:latin typeface="Cambria Math" panose="02040503050406030204" pitchFamily="18" charset="0"/>
                                </a:rPr>
                              </m:ctrlPr>
                            </m:dPr>
                            <m:e>
                              <m:sSup>
                                <m:sSupPr>
                                  <m:ctrlPr>
                                    <a:rPr lang="en-US" sz="2400" b="1" i="1">
                                      <a:solidFill>
                                        <a:schemeClr val="accent2"/>
                                      </a:solidFill>
                                      <a:latin typeface="Cambria Math" panose="02040503050406030204" pitchFamily="18" charset="0"/>
                                    </a:rPr>
                                  </m:ctrlPr>
                                </m:sSupPr>
                                <m:e>
                                  <m:r>
                                    <a:rPr lang="en-US" sz="2400" b="1" i="1">
                                      <a:solidFill>
                                        <a:schemeClr val="accent2"/>
                                      </a:solidFill>
                                      <a:latin typeface="Cambria Math"/>
                                    </a:rPr>
                                    <m:t>𝝎</m:t>
                                  </m:r>
                                </m:e>
                                <m:sup>
                                  <m:r>
                                    <a:rPr lang="en-US" sz="2400" b="1" i="1" smtClean="0">
                                      <a:solidFill>
                                        <a:schemeClr val="accent2"/>
                                      </a:solidFill>
                                      <a:latin typeface="Cambria Math" panose="02040503050406030204" pitchFamily="18" charset="0"/>
                                    </a:rPr>
                                    <m:t>∗</m:t>
                                  </m:r>
                                </m:sup>
                              </m:sSup>
                            </m:e>
                          </m:d>
                        </m:e>
                      </m:nary>
                    </m:oMath>
                  </m:oMathPara>
                </a14:m>
                <a:endParaRPr lang="en-US" sz="2400" b="1" kern="0" dirty="0"/>
              </a:p>
            </p:txBody>
          </p:sp>
        </mc:Choice>
        <mc:Fallback xmlns="">
          <p:sp>
            <p:nvSpPr>
              <p:cNvPr id="43" name="TextBox 42"/>
              <p:cNvSpPr txBox="1">
                <a:spLocks noRot="1" noChangeAspect="1" noMove="1" noResize="1" noEditPoints="1" noAdjustHandles="1" noChangeArrowheads="1" noChangeShapeType="1" noTextEdit="1"/>
              </p:cNvSpPr>
              <p:nvPr/>
            </p:nvSpPr>
            <p:spPr>
              <a:xfrm>
                <a:off x="5533292" y="4182248"/>
                <a:ext cx="3190875" cy="988347"/>
              </a:xfrm>
              <a:prstGeom prst="rect">
                <a:avLst/>
              </a:prstGeom>
              <a:blipFill rotWithShape="0">
                <a:blip r:embed="rId5"/>
                <a:stretch>
                  <a:fillRect/>
                </a:stretch>
              </a:blipFill>
              <a:ln w="28575">
                <a:solidFill>
                  <a:schemeClr val="tx2"/>
                </a:solidFill>
              </a:ln>
            </p:spPr>
            <p:txBody>
              <a:bodyPr/>
              <a:lstStyle/>
              <a:p>
                <a:r>
                  <a:rPr lang="en-US">
                    <a:noFill/>
                  </a:rPr>
                  <a:t> </a:t>
                </a:r>
              </a:p>
            </p:txBody>
          </p:sp>
        </mc:Fallback>
      </mc:AlternateContent>
      <p:cxnSp>
        <p:nvCxnSpPr>
          <p:cNvPr id="44" name="Straight Arrow Connector 43"/>
          <p:cNvCxnSpPr/>
          <p:nvPr/>
        </p:nvCxnSpPr>
        <p:spPr bwMode="auto">
          <a:xfrm>
            <a:off x="8264769" y="3396802"/>
            <a:ext cx="0" cy="1066800"/>
          </a:xfrm>
          <a:prstGeom prst="straightConnector1">
            <a:avLst/>
          </a:prstGeom>
          <a:solidFill>
            <a:schemeClr val="accent1"/>
          </a:solidFill>
          <a:ln w="28575" cap="flat" cmpd="sng" algn="ctr">
            <a:solidFill>
              <a:schemeClr val="accent2"/>
            </a:solidFill>
            <a:prstDash val="solid"/>
            <a:round/>
            <a:headEnd type="none" w="med" len="med"/>
            <a:tailEnd type="arrow" w="lg" len="lg"/>
          </a:ln>
          <a:effectLst/>
        </p:spPr>
      </p:cxnSp>
      <mc:AlternateContent xmlns:mc="http://schemas.openxmlformats.org/markup-compatibility/2006" xmlns:a14="http://schemas.microsoft.com/office/drawing/2010/main">
        <mc:Choice Requires="a14">
          <p:sp>
            <p:nvSpPr>
              <p:cNvPr id="45" name="TextBox 44"/>
              <p:cNvSpPr txBox="1"/>
              <p:nvPr/>
            </p:nvSpPr>
            <p:spPr>
              <a:xfrm>
                <a:off x="5680929" y="6011602"/>
                <a:ext cx="2895600" cy="617798"/>
              </a:xfrm>
              <a:prstGeom prst="rect">
                <a:avLst/>
              </a:prstGeom>
              <a:noFill/>
              <a:ln w="28575">
                <a:solidFill>
                  <a:schemeClr val="tx2"/>
                </a:solidFill>
              </a:ln>
            </p:spPr>
            <p:txBody>
              <a:bodyPr wrap="square" rtlCol="0">
                <a:spAutoFit/>
              </a:bodyPr>
              <a:lstStyle/>
              <a:p>
                <a:pPr algn="ctr" eaLnBrk="0" hangingPunct="0">
                  <a:spcBef>
                    <a:spcPct val="20000"/>
                  </a:spcBef>
                </a:pPr>
                <a14:m>
                  <m:oMathPara xmlns:m="http://schemas.openxmlformats.org/officeDocument/2006/math">
                    <m:oMathParaPr>
                      <m:jc m:val="left"/>
                    </m:oMathParaPr>
                    <m:oMath xmlns:m="http://schemas.openxmlformats.org/officeDocument/2006/math">
                      <m:sSup>
                        <m:sSupPr>
                          <m:ctrlPr>
                            <a:rPr lang="en-US" sz="3200" b="1" i="1" smtClean="0">
                              <a:solidFill>
                                <a:schemeClr val="accent2"/>
                              </a:solidFill>
                              <a:latin typeface="Cambria Math" panose="02040503050406030204" pitchFamily="18" charset="0"/>
                            </a:rPr>
                          </m:ctrlPr>
                        </m:sSupPr>
                        <m:e>
                          <m:r>
                            <a:rPr lang="en-US" sz="3200" b="1" i="1" smtClean="0">
                              <a:solidFill>
                                <a:schemeClr val="accent2"/>
                              </a:solidFill>
                              <a:latin typeface="Cambria Math"/>
                            </a:rPr>
                            <m:t>𝒇</m:t>
                          </m:r>
                        </m:e>
                        <m:sup>
                          <m:r>
                            <a:rPr lang="en-US" sz="3200" b="1" i="1" smtClean="0">
                              <a:solidFill>
                                <a:schemeClr val="accent1"/>
                              </a:solidFill>
                              <a:latin typeface="Cambria Math"/>
                            </a:rPr>
                            <m:t>𝑾</m:t>
                          </m:r>
                        </m:sup>
                      </m:sSup>
                      <m:box>
                        <m:boxPr>
                          <m:ctrlPr>
                            <a:rPr lang="en-US" sz="3200" b="1" i="1" smtClean="0">
                              <a:solidFill>
                                <a:schemeClr val="tx1"/>
                              </a:solidFill>
                              <a:latin typeface="Cambria Math" panose="02040503050406030204" pitchFamily="18" charset="0"/>
                            </a:rPr>
                          </m:ctrlPr>
                        </m:boxPr>
                        <m:e>
                          <m:r>
                            <a:rPr lang="en-US" sz="3200" b="1" i="1" smtClean="0">
                              <a:solidFill>
                                <a:schemeClr val="tx1"/>
                              </a:solidFill>
                              <a:latin typeface="Cambria Math"/>
                            </a:rPr>
                            <m:t>≔</m:t>
                          </m:r>
                        </m:e>
                      </m:box>
                      <m:sSubSup>
                        <m:sSubSupPr>
                          <m:ctrlPr>
                            <a:rPr lang="en-US" sz="3200" b="1" i="1" smtClean="0">
                              <a:solidFill>
                                <a:schemeClr val="tx1"/>
                              </a:solidFill>
                              <a:latin typeface="Cambria Math" panose="02040503050406030204" pitchFamily="18" charset="0"/>
                            </a:rPr>
                          </m:ctrlPr>
                        </m:sSubSupPr>
                        <m:e>
                          <m:r>
                            <a:rPr lang="en-US" sz="3200" b="1" i="1" smtClean="0">
                              <a:solidFill>
                                <a:schemeClr val="accent2"/>
                              </a:solidFill>
                              <a:latin typeface="Cambria Math"/>
                            </a:rPr>
                            <m:t>𝒇</m:t>
                          </m:r>
                        </m:e>
                        <m:sub>
                          <m:r>
                            <a:rPr lang="en-US" sz="3200" b="1" i="1" smtClean="0">
                              <a:solidFill>
                                <a:schemeClr val="tx1"/>
                              </a:solidFill>
                              <a:latin typeface="Cambria Math"/>
                            </a:rPr>
                            <m:t>𝑺𝑽</m:t>
                          </m:r>
                          <m:r>
                            <a:rPr lang="en-US" sz="3200" b="1" i="1" smtClean="0">
                              <a:solidFill>
                                <a:schemeClr val="tx1"/>
                              </a:solidFill>
                              <a:latin typeface="Cambria Math" panose="02040503050406030204" pitchFamily="18" charset="0"/>
                            </a:rPr>
                            <m:t>+</m:t>
                          </m:r>
                        </m:sub>
                        <m:sup>
                          <m:r>
                            <a:rPr lang="en-US" sz="3200" b="1" i="1" smtClean="0">
                              <a:solidFill>
                                <a:schemeClr val="accent1"/>
                              </a:solidFill>
                              <a:latin typeface="Cambria Math"/>
                            </a:rPr>
                            <m:t>𝑾</m:t>
                          </m:r>
                        </m:sup>
                      </m:sSubSup>
                      <m:d>
                        <m:dPr>
                          <m:begChr m:val="["/>
                          <m:endChr m:val="]"/>
                          <m:ctrlPr>
                            <a:rPr lang="en-US" sz="3200" b="1" i="1" smtClean="0">
                              <a:solidFill>
                                <a:schemeClr val="tx1"/>
                              </a:solidFill>
                              <a:latin typeface="Cambria Math" panose="02040503050406030204" pitchFamily="18" charset="0"/>
                            </a:rPr>
                          </m:ctrlPr>
                        </m:dPr>
                        <m:e>
                          <m:sSup>
                            <m:sSupPr>
                              <m:ctrlPr>
                                <a:rPr lang="en-US" sz="3200" b="1" i="1" smtClean="0">
                                  <a:solidFill>
                                    <a:schemeClr val="accent2"/>
                                  </a:solidFill>
                                  <a:latin typeface="Cambria Math" panose="02040503050406030204" pitchFamily="18" charset="0"/>
                                </a:rPr>
                              </m:ctrlPr>
                            </m:sSupPr>
                            <m:e>
                              <m:r>
                                <a:rPr lang="en-US" sz="3200" b="1" i="1" smtClean="0">
                                  <a:solidFill>
                                    <a:schemeClr val="accent2"/>
                                  </a:solidFill>
                                  <a:latin typeface="Cambria Math"/>
                                </a:rPr>
                                <m:t>𝝎</m:t>
                              </m:r>
                            </m:e>
                            <m:sup>
                              <m:r>
                                <a:rPr lang="en-US" sz="3200" b="1" i="1" smtClean="0">
                                  <a:solidFill>
                                    <a:schemeClr val="accent2"/>
                                  </a:solidFill>
                                  <a:latin typeface="Cambria Math"/>
                                </a:rPr>
                                <m:t>∗</m:t>
                              </m:r>
                            </m:sup>
                          </m:sSup>
                        </m:e>
                      </m:d>
                    </m:oMath>
                  </m:oMathPara>
                </a14:m>
                <a:endParaRPr lang="en-US" sz="3200" b="1" kern="0" dirty="0">
                  <a:solidFill>
                    <a:schemeClr val="accent2"/>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680929" y="6011602"/>
                <a:ext cx="2895600" cy="617798"/>
              </a:xfrm>
              <a:prstGeom prst="rect">
                <a:avLst/>
              </a:prstGeom>
              <a:blipFill rotWithShape="0">
                <a:blip r:embed="rId6"/>
                <a:stretch>
                  <a:fillRect/>
                </a:stretch>
              </a:blipFill>
              <a:ln w="28575">
                <a:solidFill>
                  <a:schemeClr val="tx2"/>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161541" y="5298757"/>
                <a:ext cx="458459" cy="492443"/>
              </a:xfrm>
              <a:prstGeom prst="rect">
                <a:avLst/>
              </a:prstGeom>
            </p:spPr>
            <p:txBody>
              <a:bodyPr wrap="none" lIns="0" tIns="0" rIns="0" bIns="0" rtlCol="0">
                <a:spAutoFit/>
              </a:bodyPr>
              <a:lstStyle/>
              <a:p>
                <a:pPr marR="0" algn="l" defTabSz="914400" rtl="0" eaLnBrk="0" fontAlgn="base" latinLnBrk="0" hangingPunct="0">
                  <a:lnSpc>
                    <a:spcPct val="100000"/>
                  </a:lnSpc>
                  <a:spcBef>
                    <a:spcPct val="20000"/>
                  </a:spcBef>
                  <a:spcAft>
                    <a:spcPct val="0"/>
                  </a:spcAft>
                  <a:buClrTx/>
                  <a:buSzTx/>
                  <a:buFontTx/>
                  <a:buNone/>
                  <a:tabLst/>
                </a:pPr>
                <a14:m>
                  <m:oMathPara xmlns:m="http://schemas.openxmlformats.org/officeDocument/2006/math">
                    <m:oMathParaPr>
                      <m:jc m:val="centerGroup"/>
                    </m:oMathParaPr>
                    <m:oMath xmlns:m="http://schemas.openxmlformats.org/officeDocument/2006/math">
                      <m:r>
                        <a:rPr lang="en-US" sz="3200" i="1" kern="0" smtClean="0">
                          <a:latin typeface="Cambria Math" panose="02040503050406030204" pitchFamily="18" charset="0"/>
                          <a:cs typeface="+mn-cs"/>
                        </a:rPr>
                        <m:t>≝</m:t>
                      </m:r>
                    </m:oMath>
                  </m:oMathPara>
                </a14:m>
                <a:endParaRPr lang="en-US" sz="3200" kern="0" dirty="0">
                  <a:cs typeface="+mn-cs"/>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7161541" y="5298757"/>
                <a:ext cx="458459" cy="492443"/>
              </a:xfrm>
              <a:prstGeom prst="rect">
                <a:avLst/>
              </a:prstGeom>
              <a:blipFill rotWithShape="0">
                <a:blip r:embed="rId7"/>
                <a:stretch>
                  <a:fillRect/>
                </a:stretch>
              </a:blipFill>
            </p:spPr>
            <p:txBody>
              <a:bodyPr/>
              <a:lstStyle/>
              <a:p>
                <a:r>
                  <a:rPr lang="en-US">
                    <a:noFill/>
                  </a:rPr>
                  <a:t> </a:t>
                </a:r>
              </a:p>
            </p:txBody>
          </p:sp>
        </mc:Fallback>
      </mc:AlternateContent>
      <p:sp>
        <p:nvSpPr>
          <p:cNvPr id="50" name="TextBox 49"/>
          <p:cNvSpPr txBox="1"/>
          <p:nvPr/>
        </p:nvSpPr>
        <p:spPr>
          <a:xfrm>
            <a:off x="762000" y="4443634"/>
            <a:ext cx="2266967" cy="461665"/>
          </a:xfrm>
          <a:prstGeom prst="rect">
            <a:avLst/>
          </a:prstGeom>
        </p:spPr>
        <p:txBody>
          <a:bodyPr wrap="none" rtlCol="0">
            <a:spAutoFit/>
          </a:bodyPr>
          <a:lstStyle/>
          <a:p>
            <a:pPr algn="ctr" eaLnBrk="0" fontAlgn="base" hangingPunct="0">
              <a:spcBef>
                <a:spcPct val="20000"/>
              </a:spcBef>
              <a:spcAft>
                <a:spcPct val="0"/>
              </a:spcAft>
            </a:pPr>
            <a:r>
              <a:rPr lang="en-US" sz="2400" b="1" u="sng" dirty="0">
                <a:solidFill>
                  <a:schemeClr val="accent1"/>
                </a:solidFill>
              </a:rPr>
              <a:t>CONSISTENCY</a:t>
            </a:r>
            <a:endParaRPr lang="en-US" sz="2400" kern="0" dirty="0">
              <a:latin typeface="+mn-lt"/>
              <a:cs typeface="+mn-cs"/>
            </a:endParaRPr>
          </a:p>
        </p:txBody>
      </p:sp>
      <mc:AlternateContent xmlns:mc="http://schemas.openxmlformats.org/markup-compatibility/2006" xmlns:a14="http://schemas.microsoft.com/office/drawing/2010/main">
        <mc:Choice Requires="a14">
          <p:sp>
            <p:nvSpPr>
              <p:cNvPr id="51" name="Rectangle 50"/>
              <p:cNvSpPr/>
              <p:nvPr/>
            </p:nvSpPr>
            <p:spPr>
              <a:xfrm>
                <a:off x="762001" y="5105400"/>
                <a:ext cx="4495799" cy="837537"/>
              </a:xfrm>
              <a:prstGeom prst="rect">
                <a:avLst/>
              </a:prstGeom>
            </p:spPr>
            <p:txBody>
              <a:bodyPr wrap="square">
                <a:spAutoFit/>
              </a:bodyPr>
              <a:lstStyle/>
              <a:p>
                <a:pPr algn="r"/>
                <a:r>
                  <a:rPr lang="en-US" sz="2400" b="1" u="sng" dirty="0"/>
                  <a:t>Proof:</a:t>
                </a:r>
                <a:r>
                  <a:rPr lang="en-US" sz="2400" b="1" dirty="0"/>
                  <a:t> Construct a “universal” </a:t>
                </a:r>
                <a14:m>
                  <m:oMath xmlns:m="http://schemas.openxmlformats.org/officeDocument/2006/math">
                    <m:sSup>
                      <m:sSupPr>
                        <m:ctrlPr>
                          <a:rPr lang="en-US" sz="2400" b="1" i="1">
                            <a:solidFill>
                              <a:schemeClr val="accent2"/>
                            </a:solidFill>
                            <a:latin typeface="Cambria Math" panose="02040503050406030204" pitchFamily="18" charset="0"/>
                          </a:rPr>
                        </m:ctrlPr>
                      </m:sSupPr>
                      <m:e>
                        <m:r>
                          <a:rPr lang="en-US" sz="2400" b="1" i="1">
                            <a:solidFill>
                              <a:schemeClr val="accent2"/>
                            </a:solidFill>
                            <a:latin typeface="Cambria Math" panose="02040503050406030204" pitchFamily="18" charset="0"/>
                          </a:rPr>
                          <m:t>𝝎</m:t>
                        </m:r>
                      </m:e>
                      <m:sup>
                        <m:r>
                          <a:rPr lang="en-US" sz="2400" b="1" i="1">
                            <a:solidFill>
                              <a:schemeClr val="accent2"/>
                            </a:solidFill>
                            <a:latin typeface="Cambria Math" panose="02040503050406030204" pitchFamily="18" charset="0"/>
                          </a:rPr>
                          <m:t>∗</m:t>
                        </m:r>
                      </m:sup>
                    </m:sSup>
                  </m:oMath>
                </a14:m>
                <a:r>
                  <a:rPr lang="en-US" sz="2400" b="1" dirty="0"/>
                  <a:t> equivalent to all </a:t>
                </a:r>
                <a14:m>
                  <m:oMath xmlns:m="http://schemas.openxmlformats.org/officeDocument/2006/math">
                    <m:sSup>
                      <m:sSupPr>
                        <m:ctrlPr>
                          <a:rPr lang="en-US" sz="2400" b="1" i="1">
                            <a:solidFill>
                              <a:schemeClr val="accent2"/>
                            </a:solidFill>
                            <a:latin typeface="Cambria Math" panose="02040503050406030204" pitchFamily="18" charset="0"/>
                          </a:rPr>
                        </m:ctrlPr>
                      </m:sSupPr>
                      <m:e>
                        <m:r>
                          <a:rPr lang="en-US" sz="2400" b="1" i="1">
                            <a:solidFill>
                              <a:schemeClr val="accent2"/>
                            </a:solidFill>
                            <a:latin typeface="Cambria Math" panose="02040503050406030204" pitchFamily="18" charset="0"/>
                          </a:rPr>
                          <m:t>𝝎</m:t>
                        </m:r>
                      </m:e>
                      <m:sup>
                        <m:r>
                          <a:rPr lang="en-US" sz="2400" b="1" i="1">
                            <a:solidFill>
                              <a:schemeClr val="accent2"/>
                            </a:solidFill>
                            <a:latin typeface="Cambria Math" panose="02040503050406030204" pitchFamily="18" charset="0"/>
                          </a:rPr>
                          <m:t>𝑻</m:t>
                        </m:r>
                      </m:sup>
                    </m:sSup>
                  </m:oMath>
                </a14:m>
                <a:endParaRPr lang="en-US" sz="2400" dirty="0"/>
              </a:p>
            </p:txBody>
          </p:sp>
        </mc:Choice>
        <mc:Fallback xmlns="">
          <p:sp>
            <p:nvSpPr>
              <p:cNvPr id="51" name="Rectangle 50"/>
              <p:cNvSpPr>
                <a:spLocks noRot="1" noChangeAspect="1" noMove="1" noResize="1" noEditPoints="1" noAdjustHandles="1" noChangeArrowheads="1" noChangeShapeType="1" noTextEdit="1"/>
              </p:cNvSpPr>
              <p:nvPr/>
            </p:nvSpPr>
            <p:spPr>
              <a:xfrm>
                <a:off x="762001" y="5105400"/>
                <a:ext cx="4495799" cy="837537"/>
              </a:xfrm>
              <a:prstGeom prst="rect">
                <a:avLst/>
              </a:prstGeom>
              <a:blipFill rotWithShape="0">
                <a:blip r:embed="rId8"/>
                <a:stretch>
                  <a:fillRect l="-1762" t="-5839" r="-3794" b="-15328"/>
                </a:stretch>
              </a:blipFill>
            </p:spPr>
            <p:txBody>
              <a:bodyPr/>
              <a:lstStyle/>
              <a:p>
                <a:r>
                  <a:rPr lang="en-US">
                    <a:noFill/>
                  </a:rPr>
                  <a:t> </a:t>
                </a:r>
              </a:p>
            </p:txBody>
          </p:sp>
        </mc:Fallback>
      </mc:AlternateContent>
      <p:sp>
        <p:nvSpPr>
          <p:cNvPr id="52" name="Oval 51"/>
          <p:cNvSpPr/>
          <p:nvPr/>
        </p:nvSpPr>
        <p:spPr bwMode="auto">
          <a:xfrm>
            <a:off x="350520" y="4468727"/>
            <a:ext cx="411480" cy="411480"/>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r>
              <a:rPr lang="en-US" sz="2400" kern="0" dirty="0">
                <a:solidFill>
                  <a:schemeClr val="accent2"/>
                </a:solidFill>
                <a:latin typeface="+mn-lt"/>
              </a:rPr>
              <a:t>2</a:t>
            </a:r>
          </a:p>
        </p:txBody>
      </p:sp>
      <p:cxnSp>
        <p:nvCxnSpPr>
          <p:cNvPr id="53" name="Straight Arrow Connector 52"/>
          <p:cNvCxnSpPr>
            <a:stCxn id="43" idx="2"/>
            <a:endCxn id="45" idx="0"/>
          </p:cNvCxnSpPr>
          <p:nvPr/>
        </p:nvCxnSpPr>
        <p:spPr bwMode="auto">
          <a:xfrm flipH="1">
            <a:off x="7128729" y="5170595"/>
            <a:ext cx="1" cy="841007"/>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cxnSp>
        <p:nvCxnSpPr>
          <p:cNvPr id="3" name="Straight Arrow Connector 2"/>
          <p:cNvCxnSpPr>
            <a:stCxn id="28" idx="3"/>
          </p:cNvCxnSpPr>
          <p:nvPr/>
        </p:nvCxnSpPr>
        <p:spPr bwMode="auto">
          <a:xfrm flipV="1">
            <a:off x="6400800" y="2283682"/>
            <a:ext cx="1406769" cy="1"/>
          </a:xfrm>
          <a:prstGeom prst="straightConnector1">
            <a:avLst/>
          </a:prstGeom>
          <a:solidFill>
            <a:schemeClr val="accent1"/>
          </a:solidFill>
          <a:ln w="28575" cap="flat" cmpd="sng" algn="ctr">
            <a:solidFill>
              <a:schemeClr val="tx1"/>
            </a:solidFill>
            <a:prstDash val="solid"/>
            <a:round/>
            <a:headEnd type="none" w="med" len="med"/>
            <a:tailEnd type="triangle" w="lg" len="lg"/>
          </a:ln>
          <a:effectLst/>
        </p:spPr>
      </p:cxnSp>
    </p:spTree>
    <p:extLst>
      <p:ext uri="{BB962C8B-B14F-4D97-AF65-F5344CB8AC3E}">
        <p14:creationId xmlns:p14="http://schemas.microsoft.com/office/powerpoint/2010/main" val="2178760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animBg="1"/>
      <p:bldP spid="49" grpId="0"/>
      <p:bldP spid="50" grpId="0"/>
      <p:bldP spid="51" grpId="0"/>
      <p:bldP spid="5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p:cNvSpPr txBox="1">
            <a:spLocks/>
          </p:cNvSpPr>
          <p:nvPr/>
        </p:nvSpPr>
        <p:spPr bwMode="auto">
          <a:xfrm>
            <a:off x="2102738" y="4419600"/>
            <a:ext cx="6420611" cy="19050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2400" b="1">
                <a:solidFill>
                  <a:schemeClr val="tx1"/>
                </a:solidFill>
                <a:latin typeface="+mn-lt"/>
                <a:ea typeface="+mn-ea"/>
                <a:cs typeface="+mn-cs"/>
              </a:defRPr>
            </a:lvl1pPr>
            <a:lvl2pPr marL="457200" indent="0" algn="ctr" rtl="0" eaLnBrk="1" fontAlgn="base" hangingPunct="1">
              <a:spcBef>
                <a:spcPct val="20000"/>
              </a:spcBef>
              <a:spcAft>
                <a:spcPct val="0"/>
              </a:spcAft>
              <a:buNone/>
              <a:defRPr sz="2000" b="1">
                <a:solidFill>
                  <a:schemeClr val="tx1"/>
                </a:solidFill>
                <a:latin typeface="+mn-lt"/>
              </a:defRPr>
            </a:lvl2pPr>
            <a:lvl3pPr marL="914400" indent="0" algn="ctr" rtl="0" eaLnBrk="1" fontAlgn="base" hangingPunct="1">
              <a:spcBef>
                <a:spcPct val="20000"/>
              </a:spcBef>
              <a:spcAft>
                <a:spcPct val="0"/>
              </a:spcAft>
              <a:buNone/>
              <a:defRPr sz="2400" b="1">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a:solidFill>
                  <a:schemeClr val="tx1"/>
                </a:solidFill>
                <a:latin typeface="+mn-lt"/>
              </a:defRPr>
            </a:lvl6pPr>
            <a:lvl7pPr marL="2743200" indent="0" algn="ctr" rtl="0" eaLnBrk="1" fontAlgn="base" hangingPunct="1">
              <a:spcBef>
                <a:spcPct val="20000"/>
              </a:spcBef>
              <a:spcAft>
                <a:spcPct val="0"/>
              </a:spcAft>
              <a:buNone/>
              <a:defRPr>
                <a:solidFill>
                  <a:schemeClr val="tx1"/>
                </a:solidFill>
                <a:latin typeface="+mn-lt"/>
              </a:defRPr>
            </a:lvl7pPr>
            <a:lvl8pPr marL="3200400" indent="0" algn="ctr" rtl="0" eaLnBrk="1" fontAlgn="base" hangingPunct="1">
              <a:spcBef>
                <a:spcPct val="20000"/>
              </a:spcBef>
              <a:spcAft>
                <a:spcPct val="0"/>
              </a:spcAft>
              <a:buNone/>
              <a:defRPr>
                <a:solidFill>
                  <a:schemeClr val="tx1"/>
                </a:solidFill>
                <a:latin typeface="+mn-lt"/>
              </a:defRPr>
            </a:lvl8pPr>
            <a:lvl9pPr marL="3657600" indent="0" algn="ctr" rtl="0" eaLnBrk="1" fontAlgn="base" hangingPunct="1">
              <a:spcBef>
                <a:spcPct val="20000"/>
              </a:spcBef>
              <a:spcAft>
                <a:spcPct val="0"/>
              </a:spcAft>
              <a:buNone/>
              <a:defRPr>
                <a:solidFill>
                  <a:schemeClr val="tx1"/>
                </a:solidFill>
                <a:latin typeface="+mn-lt"/>
              </a:defRPr>
            </a:lvl9pPr>
          </a:lstStyle>
          <a:p>
            <a:pPr algn="r"/>
            <a:r>
              <a:rPr lang="en-US" sz="2000" dirty="0">
                <a:solidFill>
                  <a:srgbClr val="FFFF33"/>
                </a:solidFill>
              </a:rPr>
              <a:t>Ragavendran Gopalakrishnan</a:t>
            </a:r>
            <a:br>
              <a:rPr lang="en-US" sz="2000" dirty="0">
                <a:solidFill>
                  <a:srgbClr val="FFFF33"/>
                </a:solidFill>
              </a:rPr>
            </a:br>
            <a:r>
              <a:rPr lang="en-US" sz="2000" dirty="0">
                <a:solidFill>
                  <a:srgbClr val="FFFF33"/>
                </a:solidFill>
              </a:rPr>
              <a:t>Xerox Research Centre India (XRCI)</a:t>
            </a:r>
          </a:p>
          <a:p>
            <a:pPr algn="r"/>
            <a:endParaRPr lang="en-US" sz="2000" dirty="0">
              <a:solidFill>
                <a:srgbClr val="39EAFD"/>
              </a:solidFill>
            </a:endParaRPr>
          </a:p>
          <a:p>
            <a:pPr algn="r"/>
            <a:r>
              <a:rPr lang="en-US" sz="2000" dirty="0">
                <a:solidFill>
                  <a:srgbClr val="39EAFD"/>
                </a:solidFill>
              </a:rPr>
              <a:t>Adam </a:t>
            </a:r>
            <a:r>
              <a:rPr lang="en-US" sz="2000" dirty="0" err="1">
                <a:solidFill>
                  <a:srgbClr val="39EAFD"/>
                </a:solidFill>
              </a:rPr>
              <a:t>Wierman</a:t>
            </a:r>
            <a:r>
              <a:rPr lang="en-US" sz="2000" dirty="0">
                <a:solidFill>
                  <a:srgbClr val="39EAFD"/>
                </a:solidFill>
              </a:rPr>
              <a:t> (Caltech)</a:t>
            </a:r>
          </a:p>
          <a:p>
            <a:pPr algn="r"/>
            <a:r>
              <a:rPr lang="en-US" sz="2000" dirty="0">
                <a:solidFill>
                  <a:srgbClr val="39EAFD"/>
                </a:solidFill>
              </a:rPr>
              <a:t>Jason </a:t>
            </a:r>
            <a:r>
              <a:rPr lang="en-US" sz="2000" dirty="0" err="1">
                <a:solidFill>
                  <a:srgbClr val="39EAFD"/>
                </a:solidFill>
              </a:rPr>
              <a:t>Marden</a:t>
            </a:r>
            <a:r>
              <a:rPr lang="en-US" sz="2000" dirty="0">
                <a:solidFill>
                  <a:srgbClr val="39EAFD"/>
                </a:solidFill>
              </a:rPr>
              <a:t> (CU-Boulder)</a:t>
            </a:r>
          </a:p>
        </p:txBody>
      </p:sp>
      <p:sp>
        <p:nvSpPr>
          <p:cNvPr id="4" name="Title 1"/>
          <p:cNvSpPr txBox="1">
            <a:spLocks/>
          </p:cNvSpPr>
          <p:nvPr/>
        </p:nvSpPr>
        <p:spPr bwMode="auto">
          <a:xfrm>
            <a:off x="1990725" y="3188970"/>
            <a:ext cx="6644639" cy="10210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2pPr>
            <a:lvl3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3pPr>
            <a:lvl4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4pPr>
            <a:lvl5pPr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Calibri" pitchFamily="34" charset="0"/>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MisterEarl BT" pitchFamily="66" charset="0"/>
              </a:defRPr>
            </a:lvl9pPr>
          </a:lstStyle>
          <a:p>
            <a:r>
              <a:rPr lang="en-US" sz="2800" b="1" dirty="0">
                <a:solidFill>
                  <a:prstClr val="white"/>
                </a:solidFill>
                <a:effectLst/>
              </a:rPr>
              <a:t>Potential games are </a:t>
            </a:r>
            <a:r>
              <a:rPr lang="en-US" sz="2800" b="1" i="1" dirty="0">
                <a:solidFill>
                  <a:prstClr val="white"/>
                </a:solidFill>
                <a:effectLst/>
              </a:rPr>
              <a:t>necessary</a:t>
            </a:r>
            <a:r>
              <a:rPr lang="en-US" sz="2800" b="1" dirty="0">
                <a:solidFill>
                  <a:prstClr val="white"/>
                </a:solidFill>
                <a:effectLst/>
              </a:rPr>
              <a:t> to ensure pure Nash equilibria in cost sharing games</a:t>
            </a:r>
          </a:p>
        </p:txBody>
      </p:sp>
      <p:sp>
        <p:nvSpPr>
          <p:cNvPr id="2" name="TextBox 1"/>
          <p:cNvSpPr txBox="1"/>
          <p:nvPr/>
        </p:nvSpPr>
        <p:spPr>
          <a:xfrm>
            <a:off x="304800" y="4513677"/>
            <a:ext cx="3155031" cy="461665"/>
          </a:xfrm>
          <a:prstGeom prst="rect">
            <a:avLst/>
          </a:prstGeom>
        </p:spPr>
        <p:txBody>
          <a:bodyPr wrap="non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tx2"/>
                </a:solidFill>
                <a:latin typeface="+mn-lt"/>
                <a:cs typeface="+mn-cs"/>
              </a:rPr>
              <a:t>ragad3@gmail.com</a:t>
            </a:r>
            <a:endParaRPr lang="en-US" sz="2400" b="1" kern="0" dirty="0">
              <a:solidFill>
                <a:schemeClr val="tx2"/>
              </a:solidFill>
              <a:latin typeface="+mn-lt"/>
              <a:cs typeface="+mn-cs"/>
            </a:endParaRPr>
          </a:p>
        </p:txBody>
      </p:sp>
      <p:sp>
        <p:nvSpPr>
          <p:cNvPr id="5" name="Left Brace 4"/>
          <p:cNvSpPr/>
          <p:nvPr/>
        </p:nvSpPr>
        <p:spPr bwMode="auto">
          <a:xfrm>
            <a:off x="3505200" y="4307417"/>
            <a:ext cx="228600" cy="874183"/>
          </a:xfrm>
          <a:prstGeom prst="leftBrace">
            <a:avLst>
              <a:gd name="adj1" fmla="val 79848"/>
              <a:gd name="adj2" fmla="val 50000"/>
            </a:avLst>
          </a:prstGeom>
          <a:noFill/>
          <a:ln w="28575" cap="flat" cmpd="sng" algn="ctr">
            <a:solidFill>
              <a:schemeClr val="tx1"/>
            </a:solidFill>
            <a:prstDash val="solid"/>
            <a:round/>
            <a:headEnd type="none" w="med" len="med"/>
            <a:tailEnd type="none" w="lg" len="lg"/>
          </a:ln>
          <a:effectLst/>
        </p:spPr>
        <p:txBody>
          <a:bodyPr rtlCol="0" anchor="ctr"/>
          <a:lstStyle/>
          <a:p>
            <a:pPr algn="ctr"/>
            <a:endParaRPr lang="en-US"/>
          </a:p>
        </p:txBody>
      </p:sp>
      <p:sp>
        <p:nvSpPr>
          <p:cNvPr id="6" name="TextBox 5"/>
          <p:cNvSpPr txBox="1"/>
          <p:nvPr/>
        </p:nvSpPr>
        <p:spPr>
          <a:xfrm>
            <a:off x="914400" y="1143000"/>
            <a:ext cx="6431569" cy="707886"/>
          </a:xfrm>
          <a:prstGeom prst="rect">
            <a:avLst/>
          </a:prstGeom>
        </p:spPr>
        <p:txBody>
          <a:bodyPr wrap="none" rtlCol="0">
            <a:spAutoFit/>
          </a:bodyPr>
          <a:lstStyle/>
          <a:p>
            <a:pPr eaLnBrk="0" fontAlgn="base" hangingPunct="0">
              <a:spcBef>
                <a:spcPct val="20000"/>
              </a:spcBef>
              <a:spcAft>
                <a:spcPct val="0"/>
              </a:spcAft>
            </a:pPr>
            <a:r>
              <a:rPr lang="en-IN" sz="2000" b="1" kern="0" dirty="0"/>
              <a:t>Published in </a:t>
            </a:r>
            <a:r>
              <a:rPr lang="en-IN" sz="2000" b="1" i="1" kern="0" dirty="0"/>
              <a:t>Mathematics of Operations Research</a:t>
            </a:r>
            <a:r>
              <a:rPr lang="en-IN" sz="2000" b="1" kern="0" dirty="0"/>
              <a:t>,</a:t>
            </a:r>
            <a:br>
              <a:rPr lang="en-IN" sz="2000" b="1" kern="0" dirty="0"/>
            </a:br>
            <a:r>
              <a:rPr lang="en-IN" sz="2000" b="1" kern="0" dirty="0"/>
              <a:t>available on </a:t>
            </a:r>
            <a:r>
              <a:rPr lang="en-IN" sz="2000" b="1" kern="0" dirty="0" err="1"/>
              <a:t>arXiv</a:t>
            </a:r>
            <a:r>
              <a:rPr lang="en-IN" sz="2000" b="1" kern="0" dirty="0"/>
              <a:t>: http://arxiv.org/abs/1402.3610</a:t>
            </a:r>
            <a:endParaRPr lang="en-US" sz="2000" b="1" kern="0" dirty="0"/>
          </a:p>
        </p:txBody>
      </p:sp>
    </p:spTree>
    <p:extLst>
      <p:ext uri="{BB962C8B-B14F-4D97-AF65-F5344CB8AC3E}">
        <p14:creationId xmlns:p14="http://schemas.microsoft.com/office/powerpoint/2010/main" val="341703998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extBox 36"/>
              <p:cNvSpPr txBox="1"/>
              <p:nvPr/>
            </p:nvSpPr>
            <p:spPr>
              <a:xfrm>
                <a:off x="279467" y="4052437"/>
                <a:ext cx="8635933" cy="1900777"/>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Steiner Forest Problem</a:t>
                </a: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14:m>
                  <m:oMath xmlns:m="http://schemas.openxmlformats.org/officeDocument/2006/math">
                    <m:r>
                      <a:rPr lang="en-IN" sz="2400" b="1" i="1" kern="0" smtClean="0">
                        <a:latin typeface="Cambria Math" panose="02040503050406030204" pitchFamily="18" charset="0"/>
                      </a:rPr>
                      <m:t>𝑵𝑷</m:t>
                    </m:r>
                  </m:oMath>
                </a14:m>
                <a:r>
                  <a:rPr lang="en-IN" sz="2400" b="1" kern="0" dirty="0"/>
                  <a:t>-Hard (no polynomial-time algorithm unless </a:t>
                </a:r>
                <a14:m>
                  <m:oMath xmlns:m="http://schemas.openxmlformats.org/officeDocument/2006/math">
                    <m:r>
                      <a:rPr lang="en-IN" sz="2400" b="1" i="1" kern="0" smtClean="0">
                        <a:latin typeface="Cambria Math" panose="02040503050406030204" pitchFamily="18" charset="0"/>
                      </a:rPr>
                      <m:t>𝑷</m:t>
                    </m:r>
                    <m:r>
                      <a:rPr lang="en-IN" sz="2400" b="1" i="1" kern="0" smtClean="0">
                        <a:latin typeface="Cambria Math" panose="02040503050406030204" pitchFamily="18" charset="0"/>
                      </a:rPr>
                      <m:t>=</m:t>
                    </m:r>
                    <m:r>
                      <a:rPr lang="en-IN" sz="2400" b="1" i="1" kern="0" smtClean="0">
                        <a:latin typeface="Cambria Math" panose="02040503050406030204" pitchFamily="18" charset="0"/>
                      </a:rPr>
                      <m:t>𝑵𝑷</m:t>
                    </m:r>
                  </m:oMath>
                </a14:m>
                <a:r>
                  <a:rPr lang="en-IN" sz="2400" b="1" kern="0" dirty="0"/>
                  <a:t>)</a:t>
                </a:r>
                <a:endParaRPr lang="en-US" sz="2400" b="1" kern="0" dirty="0"/>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Can be approximately solved in polynomial-time by a factor of </a:t>
                </a:r>
                <a14:m>
                  <m:oMath xmlns:m="http://schemas.openxmlformats.org/officeDocument/2006/math">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𝟐</m:t>
                        </m:r>
                        <m:r>
                          <a:rPr lang="en-IN" sz="2400" b="1" i="1" kern="0" smtClean="0">
                            <a:latin typeface="Cambria Math" panose="02040503050406030204" pitchFamily="18" charset="0"/>
                          </a:rPr>
                          <m:t>−</m:t>
                        </m:r>
                        <m:f>
                          <m:fPr>
                            <m:ctrlPr>
                              <a:rPr lang="en-IN" sz="2400" b="1" i="1" kern="0" smtClean="0">
                                <a:latin typeface="Cambria Math" panose="02040503050406030204" pitchFamily="18" charset="0"/>
                              </a:rPr>
                            </m:ctrlPr>
                          </m:fPr>
                          <m:num>
                            <m:r>
                              <a:rPr lang="en-IN" sz="2400" b="1" i="1" kern="0" smtClean="0">
                                <a:latin typeface="Cambria Math" panose="02040503050406030204" pitchFamily="18" charset="0"/>
                              </a:rPr>
                              <m:t>𝟏</m:t>
                            </m:r>
                          </m:num>
                          <m:den>
                            <m:r>
                              <a:rPr lang="en-IN" sz="2400" b="1" i="1" kern="0" smtClean="0">
                                <a:latin typeface="Cambria Math" panose="02040503050406030204" pitchFamily="18" charset="0"/>
                              </a:rPr>
                              <m:t>𝒌</m:t>
                            </m:r>
                          </m:den>
                        </m:f>
                      </m:e>
                    </m:d>
                  </m:oMath>
                </a14:m>
                <a:r>
                  <a:rPr lang="en-US" sz="2400" b="1" kern="0" dirty="0"/>
                  <a:t>, where </a:t>
                </a:r>
                <a14:m>
                  <m:oMath xmlns:m="http://schemas.openxmlformats.org/officeDocument/2006/math">
                    <m:r>
                      <a:rPr lang="en-IN" sz="2400" b="1" i="1" kern="0" smtClean="0">
                        <a:latin typeface="Cambria Math" panose="02040503050406030204" pitchFamily="18" charset="0"/>
                      </a:rPr>
                      <m:t>𝒌</m:t>
                    </m:r>
                  </m:oMath>
                </a14:m>
                <a:r>
                  <a:rPr lang="en-US" sz="2400" b="1" kern="0" dirty="0"/>
                  <a:t> is the number of </a:t>
                </a:r>
                <a14:m>
                  <m:oMath xmlns:m="http://schemas.openxmlformats.org/officeDocument/2006/math">
                    <m:d>
                      <m:dPr>
                        <m:ctrlPr>
                          <a:rPr lang="en-IN" sz="2400" b="1" i="1" kern="0" smtClean="0">
                            <a:latin typeface="Cambria Math" panose="02040503050406030204" pitchFamily="18" charset="0"/>
                          </a:rPr>
                        </m:ctrlPr>
                      </m:dPr>
                      <m:e>
                        <m:r>
                          <a:rPr lang="en-IN" sz="2400" b="1" i="1" kern="0" smtClean="0">
                            <a:latin typeface="Cambria Math" panose="02040503050406030204" pitchFamily="18" charset="0"/>
                          </a:rPr>
                          <m:t>𝑺</m:t>
                        </m:r>
                        <m:r>
                          <a:rPr lang="en-IN" sz="2400" b="1" i="1" kern="0" smtClean="0">
                            <a:latin typeface="Cambria Math" panose="02040503050406030204" pitchFamily="18" charset="0"/>
                          </a:rPr>
                          <m:t>,</m:t>
                        </m:r>
                        <m:r>
                          <a:rPr lang="en-IN" sz="2400" b="1" i="1" kern="0" smtClean="0">
                            <a:latin typeface="Cambria Math" panose="02040503050406030204" pitchFamily="18" charset="0"/>
                          </a:rPr>
                          <m:t>𝑫</m:t>
                        </m:r>
                      </m:e>
                    </m:d>
                  </m:oMath>
                </a14:m>
                <a:r>
                  <a:rPr lang="en-US" sz="2400" b="1" kern="0" dirty="0"/>
                  <a:t> pairs.</a:t>
                </a:r>
              </a:p>
            </p:txBody>
          </p:sp>
        </mc:Choice>
        <mc:Fallback xmlns="">
          <p:sp>
            <p:nvSpPr>
              <p:cNvPr id="37" name="TextBox 36"/>
              <p:cNvSpPr txBox="1">
                <a:spLocks noRot="1" noChangeAspect="1" noMove="1" noResize="1" noEditPoints="1" noAdjustHandles="1" noChangeArrowheads="1" noChangeShapeType="1" noTextEdit="1"/>
              </p:cNvSpPr>
              <p:nvPr/>
            </p:nvSpPr>
            <p:spPr>
              <a:xfrm>
                <a:off x="279467" y="4052437"/>
                <a:ext cx="8635933" cy="1900777"/>
              </a:xfrm>
              <a:prstGeom prst="rect">
                <a:avLst/>
              </a:prstGeom>
              <a:blipFill rotWithShape="0">
                <a:blip r:embed="rId3"/>
                <a:stretch>
                  <a:fillRect l="-988" t="-2564" r="-988" b="-1282"/>
                </a:stretch>
              </a:blipFill>
            </p:spPr>
            <p:txBody>
              <a:bodyPr/>
              <a:lstStyle/>
              <a:p>
                <a:r>
                  <a:rPr lang="en-US">
                    <a:noFill/>
                  </a:rPr>
                  <a:t> </a:t>
                </a:r>
              </a:p>
            </p:txBody>
          </p:sp>
        </mc:Fallback>
      </mc:AlternateContent>
      <p:sp>
        <p:nvSpPr>
          <p:cNvPr id="38" name="Rectangle 37"/>
          <p:cNvSpPr/>
          <p:nvPr/>
        </p:nvSpPr>
        <p:spPr>
          <a:xfrm>
            <a:off x="596238" y="5856608"/>
            <a:ext cx="3251211" cy="369332"/>
          </a:xfrm>
          <a:prstGeom prst="rect">
            <a:avLst/>
          </a:prstGeom>
        </p:spPr>
        <p:txBody>
          <a:bodyPr wrap="none">
            <a:spAutoFit/>
          </a:bodyPr>
          <a:lstStyle/>
          <a:p>
            <a:r>
              <a:rPr lang="en-US" kern="0" dirty="0">
                <a:solidFill>
                  <a:schemeClr val="accent2">
                    <a:lumMod val="60000"/>
                    <a:lumOff val="40000"/>
                  </a:schemeClr>
                </a:solidFill>
              </a:rPr>
              <a:t>[ Agrawal, Klein, Ravi 1991 ]</a:t>
            </a:r>
            <a:endParaRPr lang="en-US" dirty="0">
              <a:solidFill>
                <a:schemeClr val="accent2">
                  <a:lumMod val="60000"/>
                  <a:lumOff val="40000"/>
                </a:schemeClr>
              </a:solidFill>
            </a:endParaRPr>
          </a:p>
        </p:txBody>
      </p:sp>
      <p:sp>
        <p:nvSpPr>
          <p:cNvPr id="3" name="TextBox 2"/>
          <p:cNvSpPr txBox="1"/>
          <p:nvPr/>
        </p:nvSpPr>
        <p:spPr>
          <a:xfrm>
            <a:off x="5477164" y="2133600"/>
            <a:ext cx="2791149"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400" b="1" kern="0" dirty="0"/>
              <a:t>Optimal cost = 22</a:t>
            </a:r>
            <a:endParaRPr lang="en-US" sz="2400" b="1" kern="0" dirty="0"/>
          </a:p>
        </p:txBody>
      </p:sp>
      <p:grpSp>
        <p:nvGrpSpPr>
          <p:cNvPr id="31" name="Group 30"/>
          <p:cNvGrpSpPr/>
          <p:nvPr/>
        </p:nvGrpSpPr>
        <p:grpSpPr>
          <a:xfrm>
            <a:off x="1165774" y="152400"/>
            <a:ext cx="4320626" cy="3546786"/>
            <a:chOff x="1165774" y="152400"/>
            <a:chExt cx="4320626" cy="3546786"/>
          </a:xfrm>
        </p:grpSpPr>
        <p:sp>
          <p:nvSpPr>
            <p:cNvPr id="32" name="Content Placeholder 2"/>
            <p:cNvSpPr txBox="1">
              <a:spLocks/>
            </p:cNvSpPr>
            <p:nvPr/>
          </p:nvSpPr>
          <p:spPr>
            <a:xfrm>
              <a:off x="1446866" y="152400"/>
              <a:ext cx="3163026"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ctr" eaLnBrk="0" hangingPunct="0">
                <a:buFontTx/>
                <a:buNone/>
              </a:pPr>
              <a:r>
                <a:rPr lang="en-US" kern="0" dirty="0">
                  <a:solidFill>
                    <a:schemeClr val="accent2"/>
                  </a:solidFill>
                </a:rPr>
                <a:t>Network formation</a:t>
              </a:r>
            </a:p>
          </p:txBody>
        </p:sp>
        <p:sp>
          <p:nvSpPr>
            <p:cNvPr id="33" name="Oval 32"/>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4" name="Oval 33"/>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5" name="Oval 34"/>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39" name="Oval 38"/>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40" name="Oval 39"/>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1" name="Straight Connector 40"/>
            <p:cNvCxnSpPr>
              <a:stCxn id="33" idx="6"/>
              <a:endCxn id="40"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2" name="Straight Connector 41"/>
            <p:cNvCxnSpPr>
              <a:stCxn id="35" idx="6"/>
              <a:endCxn id="39"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43" name="Straight Connector 42"/>
            <p:cNvCxnSpPr>
              <a:stCxn id="35" idx="7"/>
              <a:endCxn id="34" idx="3"/>
            </p:cNvCxnSpPr>
            <p:nvPr/>
          </p:nvCxnSpPr>
          <p:spPr bwMode="auto">
            <a:xfrm flipV="1">
              <a:off x="2080977" y="2574212"/>
              <a:ext cx="129448" cy="402149"/>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44" name="Straight Connector 43"/>
            <p:cNvCxnSpPr>
              <a:stCxn id="39" idx="1"/>
              <a:endCxn id="47" idx="5"/>
            </p:cNvCxnSpPr>
            <p:nvPr/>
          </p:nvCxnSpPr>
          <p:spPr bwMode="auto">
            <a:xfrm flipH="1" flipV="1">
              <a:off x="3784093" y="2514498"/>
              <a:ext cx="741257" cy="747747"/>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45" name="Straight Connector 44"/>
            <p:cNvCxnSpPr>
              <a:stCxn id="34" idx="1"/>
              <a:endCxn id="33" idx="5"/>
            </p:cNvCxnSpPr>
            <p:nvPr/>
          </p:nvCxnSpPr>
          <p:spPr bwMode="auto">
            <a:xfrm flipH="1" flipV="1">
              <a:off x="2080977" y="1997602"/>
              <a:ext cx="129448" cy="310789"/>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46" name="Straight Connector 45"/>
            <p:cNvCxnSpPr>
              <a:stCxn id="34" idx="6"/>
              <a:endCxn id="47" idx="2"/>
            </p:cNvCxnSpPr>
            <p:nvPr/>
          </p:nvCxnSpPr>
          <p:spPr bwMode="auto">
            <a:xfrm flipV="1">
              <a:off x="2587661" y="2381588"/>
              <a:ext cx="819196" cy="59714"/>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47" name="Oval 46"/>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48" name="Straight Connector 47"/>
            <p:cNvCxnSpPr>
              <a:stCxn id="40" idx="3"/>
              <a:endCxn id="47" idx="7"/>
            </p:cNvCxnSpPr>
            <p:nvPr/>
          </p:nvCxnSpPr>
          <p:spPr bwMode="auto">
            <a:xfrm flipH="1">
              <a:off x="3784093" y="1389383"/>
              <a:ext cx="655228" cy="859294"/>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49" name="TextBox 48"/>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50" name="TextBox 49"/>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51" name="TextBox 50"/>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52" name="TextBox 51"/>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53" name="TextBox 52"/>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4" name="TextBox 53"/>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5" name="TextBox 54"/>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56" name="TextBox 55"/>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57" name="TextBox 56"/>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58" name="TextBox 57"/>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59" name="TextBox 58"/>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spTree>
    <p:extLst>
      <p:ext uri="{BB962C8B-B14F-4D97-AF65-F5344CB8AC3E}">
        <p14:creationId xmlns:p14="http://schemas.microsoft.com/office/powerpoint/2010/main" val="36521407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165774" y="152400"/>
            <a:ext cx="4320626" cy="3546786"/>
            <a:chOff x="1165774" y="152400"/>
            <a:chExt cx="4320626" cy="3546786"/>
          </a:xfrm>
        </p:grpSpPr>
        <p:sp>
          <p:nvSpPr>
            <p:cNvPr id="2" name="Content Placeholder 2"/>
            <p:cNvSpPr txBox="1">
              <a:spLocks/>
            </p:cNvSpPr>
            <p:nvPr/>
          </p:nvSpPr>
          <p:spPr>
            <a:xfrm>
              <a:off x="1446866" y="152400"/>
              <a:ext cx="3163026"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ctr" eaLnBrk="0" hangingPunct="0">
                <a:buFontTx/>
                <a:buNone/>
              </a:pPr>
              <a:r>
                <a:rPr lang="en-US" kern="0" dirty="0">
                  <a:solidFill>
                    <a:schemeClr val="accent2"/>
                  </a:solidFill>
                </a:rPr>
                <a:t>Network formation</a:t>
              </a:r>
            </a:p>
          </p:txBody>
        </p:sp>
        <p:sp>
          <p:nvSpPr>
            <p:cNvPr id="5" name="Oval 4"/>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6" name="Oval 5"/>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7" name="Oval 6"/>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8" name="Oval 7"/>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9" name="Oval 8"/>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10" name="Straight Connector 9"/>
            <p:cNvCxnSpPr>
              <a:stCxn id="5" idx="6"/>
              <a:endCxn id="9"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 name="Straight Connector 10"/>
            <p:cNvCxnSpPr>
              <a:stCxn id="7" idx="6"/>
              <a:endCxn id="8"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2" name="Straight Connector 11"/>
            <p:cNvCxnSpPr>
              <a:stCxn id="7" idx="7"/>
              <a:endCxn id="6" idx="3"/>
            </p:cNvCxnSpPr>
            <p:nvPr/>
          </p:nvCxnSpPr>
          <p:spPr bwMode="auto">
            <a:xfrm flipV="1">
              <a:off x="2080977" y="2574212"/>
              <a:ext cx="129448" cy="402149"/>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3" name="Straight Connector 12"/>
            <p:cNvCxnSpPr>
              <a:stCxn id="8" idx="1"/>
              <a:endCxn id="16" idx="5"/>
            </p:cNvCxnSpPr>
            <p:nvPr/>
          </p:nvCxnSpPr>
          <p:spPr bwMode="auto">
            <a:xfrm flipH="1" flipV="1">
              <a:off x="3784093" y="2514498"/>
              <a:ext cx="741257" cy="747747"/>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4" name="Straight Connector 13"/>
            <p:cNvCxnSpPr>
              <a:stCxn id="6" idx="1"/>
              <a:endCxn id="5" idx="5"/>
            </p:cNvCxnSpPr>
            <p:nvPr/>
          </p:nvCxnSpPr>
          <p:spPr bwMode="auto">
            <a:xfrm flipH="1" flipV="1">
              <a:off x="2080977" y="1997602"/>
              <a:ext cx="129448" cy="310789"/>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5" name="Straight Connector 14"/>
            <p:cNvCxnSpPr>
              <a:stCxn id="6" idx="6"/>
              <a:endCxn id="16" idx="2"/>
            </p:cNvCxnSpPr>
            <p:nvPr/>
          </p:nvCxnSpPr>
          <p:spPr bwMode="auto">
            <a:xfrm flipV="1">
              <a:off x="2587661" y="2381588"/>
              <a:ext cx="819196" cy="59714"/>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6" name="Oval 15"/>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17" name="Straight Connector 16"/>
            <p:cNvCxnSpPr>
              <a:stCxn id="9" idx="3"/>
              <a:endCxn id="16" idx="7"/>
            </p:cNvCxnSpPr>
            <p:nvPr/>
          </p:nvCxnSpPr>
          <p:spPr bwMode="auto">
            <a:xfrm flipH="1">
              <a:off x="3784093" y="1389383"/>
              <a:ext cx="655228" cy="859294"/>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8" name="TextBox 17"/>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19" name="TextBox 18"/>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20" name="TextBox 19"/>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21" name="TextBox 20"/>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22" name="TextBox 21"/>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23" name="TextBox 22"/>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24" name="TextBox 23"/>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25" name="TextBox 24"/>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26" name="TextBox 25"/>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27" name="TextBox 26"/>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28" name="TextBox 27"/>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37" name="TextBox 36"/>
              <p:cNvSpPr txBox="1"/>
              <p:nvPr/>
            </p:nvSpPr>
            <p:spPr>
              <a:xfrm>
                <a:off x="279467" y="4052437"/>
                <a:ext cx="8635933" cy="2529923"/>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Suppose this cost has to be recovered from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𝟏</m:t>
                    </m:r>
                  </m:oMath>
                </a14:m>
                <a:r>
                  <a:rPr lang="en-IN" sz="2400" b="1" kern="0" dirty="0"/>
                  <a:t> and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𝟐</m:t>
                    </m:r>
                  </m:oMath>
                </a14:m>
                <a:r>
                  <a:rPr lang="en-US" sz="2400" b="1" kern="0" dirty="0"/>
                  <a:t>.</a:t>
                </a: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How should the cost be shared/distributed?</a:t>
                </a:r>
              </a:p>
              <a:p>
                <a:pPr marL="800100" lvl="1" indent="-342900" eaLnBrk="0" fontAlgn="base" hangingPunct="0">
                  <a:spcBef>
                    <a:spcPct val="20000"/>
                  </a:spcBef>
                  <a:spcAft>
                    <a:spcPct val="0"/>
                  </a:spcAft>
                  <a:buFont typeface="Arial" panose="020B0604020202020204" pitchFamily="34" charset="0"/>
                  <a:buChar char="•"/>
                </a:pPr>
                <a:r>
                  <a:rPr lang="en-IN" sz="2400" b="1" kern="0" dirty="0"/>
                  <a:t>Equally: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𝟏</m:t>
                    </m:r>
                  </m:oMath>
                </a14:m>
                <a:r>
                  <a:rPr lang="en-IN" sz="2400" b="1" kern="0" dirty="0"/>
                  <a:t> and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𝟐</m:t>
                    </m:r>
                  </m:oMath>
                </a14:m>
                <a:r>
                  <a:rPr lang="en-IN" sz="2400" b="1" kern="0" dirty="0"/>
                  <a:t> pay 11 each.</a:t>
                </a:r>
              </a:p>
              <a:p>
                <a:pPr marL="1257300" lvl="2" indent="-342900" eaLnBrk="0" fontAlgn="base" hangingPunct="0">
                  <a:spcBef>
                    <a:spcPct val="20000"/>
                  </a:spcBef>
                  <a:spcAft>
                    <a:spcPct val="0"/>
                  </a:spcAft>
                  <a:buFont typeface="Arial" panose="020B0604020202020204" pitchFamily="34" charset="0"/>
                  <a:buChar char="•"/>
                </a:pPr>
                <a:r>
                  <a:rPr lang="en-IN" sz="2000" b="1" kern="0" dirty="0"/>
                  <a:t>Is this fair?</a:t>
                </a:r>
              </a:p>
              <a:p>
                <a:pPr marL="800100" lvl="1" indent="-342900" eaLnBrk="0" fontAlgn="base" hangingPunct="0">
                  <a:spcBef>
                    <a:spcPct val="20000"/>
                  </a:spcBef>
                  <a:spcAft>
                    <a:spcPct val="0"/>
                  </a:spcAft>
                  <a:buFont typeface="Arial" panose="020B0604020202020204" pitchFamily="34" charset="0"/>
                  <a:buChar char="•"/>
                </a:pPr>
                <a:r>
                  <a:rPr lang="en-IN" sz="2400" b="1" kern="0" dirty="0"/>
                  <a:t>Edge-wise: </a:t>
                </a:r>
                <a14:m>
                  <m:oMath xmlns:m="http://schemas.openxmlformats.org/officeDocument/2006/math">
                    <m:r>
                      <a:rPr lang="en-IN" sz="2400" b="1" i="1" kern="0">
                        <a:latin typeface="Cambria Math" panose="02040503050406030204" pitchFamily="18" charset="0"/>
                      </a:rPr>
                      <m:t>𝑺</m:t>
                    </m:r>
                    <m:r>
                      <a:rPr lang="en-IN" sz="2400" b="1" i="1" kern="0">
                        <a:latin typeface="Cambria Math" panose="02040503050406030204" pitchFamily="18" charset="0"/>
                      </a:rPr>
                      <m:t>𝟏</m:t>
                    </m:r>
                  </m:oMath>
                </a14:m>
                <a:r>
                  <a:rPr lang="en-IN" sz="2400" b="1" kern="0" dirty="0"/>
                  <a:t> pays 9 and </a:t>
                </a:r>
                <a14:m>
                  <m:oMath xmlns:m="http://schemas.openxmlformats.org/officeDocument/2006/math">
                    <m:r>
                      <a:rPr lang="en-IN" sz="2400" b="1" i="1" kern="0">
                        <a:latin typeface="Cambria Math" panose="02040503050406030204" pitchFamily="18" charset="0"/>
                      </a:rPr>
                      <m:t>𝑺</m:t>
                    </m:r>
                    <m:r>
                      <a:rPr lang="en-IN" sz="2400" b="1" i="1" kern="0">
                        <a:latin typeface="Cambria Math" panose="02040503050406030204" pitchFamily="18" charset="0"/>
                      </a:rPr>
                      <m:t>𝟐</m:t>
                    </m:r>
                  </m:oMath>
                </a14:m>
                <a:r>
                  <a:rPr lang="en-IN" sz="2400" b="1" kern="0" dirty="0"/>
                  <a:t> pays 13.</a:t>
                </a:r>
              </a:p>
              <a:p>
                <a:pPr marL="1257300" lvl="2" indent="-342900" eaLnBrk="0" fontAlgn="base" hangingPunct="0">
                  <a:spcBef>
                    <a:spcPct val="20000"/>
                  </a:spcBef>
                  <a:spcAft>
                    <a:spcPct val="0"/>
                  </a:spcAft>
                  <a:buFont typeface="Arial" panose="020B0604020202020204" pitchFamily="34" charset="0"/>
                  <a:buChar char="•"/>
                </a:pPr>
                <a:r>
                  <a:rPr lang="en-IN" sz="2000" b="1" u="sng" kern="0" dirty="0"/>
                  <a:t>Assumption:</a:t>
                </a:r>
                <a:r>
                  <a:rPr lang="en-IN" sz="2000" b="1" kern="0" dirty="0"/>
                  <a:t> Cost of the common edge is shared equally.</a:t>
                </a:r>
              </a:p>
            </p:txBody>
          </p:sp>
        </mc:Choice>
        <mc:Fallback xmlns="">
          <p:sp>
            <p:nvSpPr>
              <p:cNvPr id="37" name="TextBox 36"/>
              <p:cNvSpPr txBox="1">
                <a:spLocks noRot="1" noChangeAspect="1" noMove="1" noResize="1" noEditPoints="1" noAdjustHandles="1" noChangeArrowheads="1" noChangeShapeType="1" noTextEdit="1"/>
              </p:cNvSpPr>
              <p:nvPr/>
            </p:nvSpPr>
            <p:spPr>
              <a:xfrm>
                <a:off x="279467" y="4052437"/>
                <a:ext cx="8635933" cy="2529923"/>
              </a:xfrm>
              <a:prstGeom prst="rect">
                <a:avLst/>
              </a:prstGeom>
              <a:blipFill rotWithShape="0">
                <a:blip r:embed="rId3"/>
                <a:stretch>
                  <a:fillRect l="-988" t="-1928" b="-3373"/>
                </a:stretch>
              </a:blipFill>
            </p:spPr>
            <p:txBody>
              <a:bodyPr/>
              <a:lstStyle/>
              <a:p>
                <a:r>
                  <a:rPr lang="en-US">
                    <a:noFill/>
                  </a:rPr>
                  <a:t> </a:t>
                </a:r>
              </a:p>
            </p:txBody>
          </p:sp>
        </mc:Fallback>
      </mc:AlternateContent>
      <p:sp>
        <p:nvSpPr>
          <p:cNvPr id="3" name="TextBox 2"/>
          <p:cNvSpPr txBox="1"/>
          <p:nvPr/>
        </p:nvSpPr>
        <p:spPr>
          <a:xfrm>
            <a:off x="5477164" y="2133600"/>
            <a:ext cx="2791149"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IN" sz="2400" b="1" kern="0" dirty="0"/>
              <a:t>Optimal cost = 22</a:t>
            </a:r>
            <a:endParaRPr lang="en-US" sz="2400" b="1" kern="0" dirty="0"/>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sp>
        <p:nvSpPr>
          <p:cNvPr id="33" name="TextBox 32"/>
          <p:cNvSpPr txBox="1"/>
          <p:nvPr/>
        </p:nvSpPr>
        <p:spPr>
          <a:xfrm>
            <a:off x="2594525" y="2400607"/>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2"/>
                </a:solidFill>
              </a:rPr>
              <a:t>7</a:t>
            </a:r>
            <a:r>
              <a:rPr lang="en-US" sz="2400" b="1" kern="0" dirty="0">
                <a:solidFill>
                  <a:schemeClr val="accent2"/>
                </a:solidFill>
                <a:latin typeface="+mn-lt"/>
                <a:cs typeface="+mn-cs"/>
              </a:rPr>
              <a:t>+7</a:t>
            </a:r>
          </a:p>
        </p:txBody>
      </p:sp>
    </p:spTree>
    <p:extLst>
      <p:ext uri="{BB962C8B-B14F-4D97-AF65-F5344CB8AC3E}">
        <p14:creationId xmlns:p14="http://schemas.microsoft.com/office/powerpoint/2010/main" val="36072809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165774" y="152400"/>
            <a:ext cx="4320626" cy="3546786"/>
            <a:chOff x="1165774" y="152400"/>
            <a:chExt cx="4320626" cy="3546786"/>
          </a:xfrm>
        </p:grpSpPr>
        <p:sp>
          <p:nvSpPr>
            <p:cNvPr id="2" name="Content Placeholder 2"/>
            <p:cNvSpPr txBox="1">
              <a:spLocks/>
            </p:cNvSpPr>
            <p:nvPr/>
          </p:nvSpPr>
          <p:spPr>
            <a:xfrm>
              <a:off x="1446866" y="152400"/>
              <a:ext cx="3163026"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ctr" eaLnBrk="0" hangingPunct="0">
                <a:buFontTx/>
                <a:buNone/>
              </a:pPr>
              <a:r>
                <a:rPr lang="en-US" kern="0" dirty="0">
                  <a:solidFill>
                    <a:schemeClr val="accent2"/>
                  </a:solidFill>
                </a:rPr>
                <a:t>Network formation</a:t>
              </a:r>
            </a:p>
          </p:txBody>
        </p:sp>
        <p:sp>
          <p:nvSpPr>
            <p:cNvPr id="5" name="Oval 4"/>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6" name="Oval 5"/>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7" name="Oval 6"/>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8" name="Oval 7"/>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9" name="Oval 8"/>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10" name="Straight Connector 9"/>
            <p:cNvCxnSpPr>
              <a:stCxn id="5" idx="6"/>
              <a:endCxn id="9"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 name="Straight Connector 10"/>
            <p:cNvCxnSpPr>
              <a:stCxn id="7" idx="6"/>
              <a:endCxn id="8"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2" name="Straight Connector 11"/>
            <p:cNvCxnSpPr>
              <a:stCxn id="7" idx="7"/>
              <a:endCxn id="6" idx="3"/>
            </p:cNvCxnSpPr>
            <p:nvPr/>
          </p:nvCxnSpPr>
          <p:spPr bwMode="auto">
            <a:xfrm flipV="1">
              <a:off x="2080977" y="2574212"/>
              <a:ext cx="129448" cy="402149"/>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3" name="Straight Connector 12"/>
            <p:cNvCxnSpPr>
              <a:stCxn id="8" idx="1"/>
              <a:endCxn id="16" idx="5"/>
            </p:cNvCxnSpPr>
            <p:nvPr/>
          </p:nvCxnSpPr>
          <p:spPr bwMode="auto">
            <a:xfrm flipH="1" flipV="1">
              <a:off x="3784093" y="2514498"/>
              <a:ext cx="741257" cy="747747"/>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4" name="Straight Connector 13"/>
            <p:cNvCxnSpPr>
              <a:stCxn id="6" idx="1"/>
              <a:endCxn id="5" idx="5"/>
            </p:cNvCxnSpPr>
            <p:nvPr/>
          </p:nvCxnSpPr>
          <p:spPr bwMode="auto">
            <a:xfrm flipH="1" flipV="1">
              <a:off x="2080977" y="1997602"/>
              <a:ext cx="129448" cy="310789"/>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5" name="Straight Connector 14"/>
            <p:cNvCxnSpPr>
              <a:stCxn id="6" idx="6"/>
              <a:endCxn id="16" idx="2"/>
            </p:cNvCxnSpPr>
            <p:nvPr/>
          </p:nvCxnSpPr>
          <p:spPr bwMode="auto">
            <a:xfrm flipV="1">
              <a:off x="2587661" y="2381588"/>
              <a:ext cx="819196" cy="59714"/>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6" name="Oval 15"/>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17" name="Straight Connector 16"/>
            <p:cNvCxnSpPr>
              <a:stCxn id="9" idx="3"/>
              <a:endCxn id="16" idx="7"/>
            </p:cNvCxnSpPr>
            <p:nvPr/>
          </p:nvCxnSpPr>
          <p:spPr bwMode="auto">
            <a:xfrm flipH="1">
              <a:off x="3784093" y="1389383"/>
              <a:ext cx="655228" cy="859294"/>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8" name="TextBox 17"/>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19" name="TextBox 18"/>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20" name="TextBox 19"/>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21" name="TextBox 20"/>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22" name="TextBox 21"/>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23" name="TextBox 22"/>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24" name="TextBox 23"/>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25" name="TextBox 24"/>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26" name="TextBox 25"/>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27" name="TextBox 26"/>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28" name="TextBox 27"/>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37" name="TextBox 36"/>
              <p:cNvSpPr txBox="1"/>
              <p:nvPr/>
            </p:nvSpPr>
            <p:spPr>
              <a:xfrm>
                <a:off x="279467" y="4052437"/>
                <a:ext cx="8635933" cy="2529923"/>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Suppose this cost has to be recovered from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𝟏</m:t>
                    </m:r>
                  </m:oMath>
                </a14:m>
                <a:r>
                  <a:rPr lang="en-IN" sz="2400" b="1" kern="0" dirty="0"/>
                  <a:t> and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𝟐</m:t>
                    </m:r>
                  </m:oMath>
                </a14:m>
                <a:r>
                  <a:rPr lang="en-US" sz="2400" b="1" kern="0" dirty="0"/>
                  <a:t>.</a:t>
                </a: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How should the cost be shared/distributed?</a:t>
                </a:r>
              </a:p>
              <a:p>
                <a:pPr marL="800100" lvl="1" indent="-342900" eaLnBrk="0" fontAlgn="base" hangingPunct="0">
                  <a:spcBef>
                    <a:spcPct val="20000"/>
                  </a:spcBef>
                  <a:spcAft>
                    <a:spcPct val="0"/>
                  </a:spcAft>
                  <a:buFont typeface="Arial" panose="020B0604020202020204" pitchFamily="34" charset="0"/>
                  <a:buChar char="•"/>
                </a:pPr>
                <a:r>
                  <a:rPr lang="en-IN" sz="2400" b="1" kern="0" dirty="0"/>
                  <a:t>Equally: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𝟏</m:t>
                    </m:r>
                  </m:oMath>
                </a14:m>
                <a:r>
                  <a:rPr lang="en-IN" sz="2400" b="1" kern="0" dirty="0"/>
                  <a:t> and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𝟐</m:t>
                    </m:r>
                  </m:oMath>
                </a14:m>
                <a:r>
                  <a:rPr lang="en-IN" sz="2400" b="1" kern="0" dirty="0"/>
                  <a:t> pay 11 each.</a:t>
                </a:r>
              </a:p>
              <a:p>
                <a:pPr marL="1257300" lvl="2" indent="-342900" eaLnBrk="0" fontAlgn="base" hangingPunct="0">
                  <a:spcBef>
                    <a:spcPct val="20000"/>
                  </a:spcBef>
                  <a:spcAft>
                    <a:spcPct val="0"/>
                  </a:spcAft>
                  <a:buFont typeface="Arial" panose="020B0604020202020204" pitchFamily="34" charset="0"/>
                  <a:buChar char="•"/>
                </a:pPr>
                <a:r>
                  <a:rPr lang="en-IN" sz="2000" b="1" kern="0" dirty="0"/>
                  <a:t>Is this fair?</a:t>
                </a:r>
              </a:p>
              <a:p>
                <a:pPr marL="800100" lvl="1" indent="-342900" eaLnBrk="0" fontAlgn="base" hangingPunct="0">
                  <a:spcBef>
                    <a:spcPct val="20000"/>
                  </a:spcBef>
                  <a:spcAft>
                    <a:spcPct val="0"/>
                  </a:spcAft>
                  <a:buFont typeface="Arial" panose="020B0604020202020204" pitchFamily="34" charset="0"/>
                  <a:buChar char="•"/>
                </a:pPr>
                <a:r>
                  <a:rPr lang="en-IN" sz="2400" b="1" kern="0" dirty="0"/>
                  <a:t>Edge-wise: </a:t>
                </a:r>
                <a14:m>
                  <m:oMath xmlns:m="http://schemas.openxmlformats.org/officeDocument/2006/math">
                    <m:r>
                      <a:rPr lang="en-IN" sz="2400" b="1" i="1" kern="0">
                        <a:latin typeface="Cambria Math" panose="02040503050406030204" pitchFamily="18" charset="0"/>
                      </a:rPr>
                      <m:t>𝑺</m:t>
                    </m:r>
                    <m:r>
                      <a:rPr lang="en-IN" sz="2400" b="1" i="1" kern="0">
                        <a:latin typeface="Cambria Math" panose="02040503050406030204" pitchFamily="18" charset="0"/>
                      </a:rPr>
                      <m:t>𝟏</m:t>
                    </m:r>
                  </m:oMath>
                </a14:m>
                <a:r>
                  <a:rPr lang="en-IN" sz="2400" b="1" kern="0" dirty="0"/>
                  <a:t> pays 9 and </a:t>
                </a:r>
                <a14:m>
                  <m:oMath xmlns:m="http://schemas.openxmlformats.org/officeDocument/2006/math">
                    <m:r>
                      <a:rPr lang="en-IN" sz="2400" b="1" i="1" kern="0">
                        <a:latin typeface="Cambria Math" panose="02040503050406030204" pitchFamily="18" charset="0"/>
                      </a:rPr>
                      <m:t>𝑺</m:t>
                    </m:r>
                    <m:r>
                      <a:rPr lang="en-IN" sz="2400" b="1" i="1" kern="0">
                        <a:latin typeface="Cambria Math" panose="02040503050406030204" pitchFamily="18" charset="0"/>
                      </a:rPr>
                      <m:t>𝟐</m:t>
                    </m:r>
                  </m:oMath>
                </a14:m>
                <a:r>
                  <a:rPr lang="en-IN" sz="2400" b="1" kern="0" dirty="0"/>
                  <a:t> pays 13.</a:t>
                </a:r>
              </a:p>
              <a:p>
                <a:pPr marL="1257300" lvl="2" indent="-342900" eaLnBrk="0" fontAlgn="base" hangingPunct="0">
                  <a:spcBef>
                    <a:spcPct val="20000"/>
                  </a:spcBef>
                  <a:spcAft>
                    <a:spcPct val="0"/>
                  </a:spcAft>
                  <a:buFont typeface="Arial" panose="020B0604020202020204" pitchFamily="34" charset="0"/>
                  <a:buChar char="•"/>
                </a:pPr>
                <a:r>
                  <a:rPr lang="en-IN" sz="2000" b="1" u="sng" kern="0" dirty="0"/>
                  <a:t>Assumption:</a:t>
                </a:r>
                <a:r>
                  <a:rPr lang="en-IN" sz="2000" b="1" kern="0" dirty="0"/>
                  <a:t> Cost of the common edge is shared equally.</a:t>
                </a:r>
              </a:p>
            </p:txBody>
          </p:sp>
        </mc:Choice>
        <mc:Fallback xmlns="">
          <p:sp>
            <p:nvSpPr>
              <p:cNvPr id="37" name="TextBox 36"/>
              <p:cNvSpPr txBox="1">
                <a:spLocks noRot="1" noChangeAspect="1" noMove="1" noResize="1" noEditPoints="1" noAdjustHandles="1" noChangeArrowheads="1" noChangeShapeType="1" noTextEdit="1"/>
              </p:cNvSpPr>
              <p:nvPr/>
            </p:nvSpPr>
            <p:spPr>
              <a:xfrm>
                <a:off x="279467" y="4052437"/>
                <a:ext cx="8635933" cy="2529923"/>
              </a:xfrm>
              <a:prstGeom prst="rect">
                <a:avLst/>
              </a:prstGeom>
              <a:blipFill rotWithShape="0">
                <a:blip r:embed="rId3"/>
                <a:stretch>
                  <a:fillRect l="-988" t="-1928" b="-3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193793" y="1811280"/>
                <a:ext cx="3438236" cy="1200329"/>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accent2"/>
                    </a:solidFill>
                  </a:rPr>
                  <a:t>Would </a:t>
                </a:r>
                <a14:m>
                  <m:oMath xmlns:m="http://schemas.openxmlformats.org/officeDocument/2006/math">
                    <m:r>
                      <a:rPr lang="en-IN" sz="2400" b="1" i="1" kern="0" smtClean="0">
                        <a:solidFill>
                          <a:schemeClr val="accent2"/>
                        </a:solidFill>
                        <a:latin typeface="Cambria Math" panose="02040503050406030204" pitchFamily="18" charset="0"/>
                      </a:rPr>
                      <m:t>𝑺</m:t>
                    </m:r>
                    <m:r>
                      <a:rPr lang="en-IN" sz="2400" b="1" i="1" kern="0" smtClean="0">
                        <a:solidFill>
                          <a:schemeClr val="accent2"/>
                        </a:solidFill>
                        <a:latin typeface="Cambria Math" panose="02040503050406030204" pitchFamily="18" charset="0"/>
                      </a:rPr>
                      <m:t>𝟏</m:t>
                    </m:r>
                  </m:oMath>
                </a14:m>
                <a:r>
                  <a:rPr lang="en-US" sz="2400" b="1" kern="0" dirty="0">
                    <a:solidFill>
                      <a:schemeClr val="accent2"/>
                    </a:solidFill>
                  </a:rPr>
                  <a:t> and </a:t>
                </a:r>
                <a14:m>
                  <m:oMath xmlns:m="http://schemas.openxmlformats.org/officeDocument/2006/math">
                    <m:r>
                      <a:rPr lang="en-IN" sz="2400" b="1" i="1" kern="0" smtClean="0">
                        <a:solidFill>
                          <a:schemeClr val="accent2"/>
                        </a:solidFill>
                        <a:latin typeface="Cambria Math" panose="02040503050406030204" pitchFamily="18" charset="0"/>
                      </a:rPr>
                      <m:t>𝑺</m:t>
                    </m:r>
                    <m:r>
                      <a:rPr lang="en-IN" sz="2400" b="1" i="1" kern="0" smtClean="0">
                        <a:solidFill>
                          <a:schemeClr val="accent2"/>
                        </a:solidFill>
                        <a:latin typeface="Cambria Math" panose="02040503050406030204" pitchFamily="18" charset="0"/>
                      </a:rPr>
                      <m:t>𝟐</m:t>
                    </m:r>
                  </m:oMath>
                </a14:m>
                <a:r>
                  <a:rPr lang="en-US" sz="2400" b="1" kern="0" dirty="0">
                    <a:solidFill>
                      <a:schemeClr val="accent2"/>
                    </a:solidFill>
                  </a:rPr>
                  <a:t> be happy with the outcome?</a:t>
                </a:r>
              </a:p>
            </p:txBody>
          </p:sp>
        </mc:Choice>
        <mc:Fallback xmlns="">
          <p:sp>
            <p:nvSpPr>
              <p:cNvPr id="3" name="TextBox 2"/>
              <p:cNvSpPr txBox="1">
                <a:spLocks noRot="1" noChangeAspect="1" noMove="1" noResize="1" noEditPoints="1" noAdjustHandles="1" noChangeArrowheads="1" noChangeShapeType="1" noTextEdit="1"/>
              </p:cNvSpPr>
              <p:nvPr/>
            </p:nvSpPr>
            <p:spPr>
              <a:xfrm>
                <a:off x="5193793" y="1811280"/>
                <a:ext cx="3438236" cy="1200329"/>
              </a:xfrm>
              <a:prstGeom prst="rect">
                <a:avLst/>
              </a:prstGeom>
              <a:blipFill rotWithShape="0">
                <a:blip r:embed="rId4"/>
                <a:stretch>
                  <a:fillRect t="-4061" r="-1064" b="-10660"/>
                </a:stretch>
              </a:blipFill>
            </p:spPr>
            <p:txBody>
              <a:bodyPr/>
              <a:lstStyle/>
              <a:p>
                <a:r>
                  <a:rPr lang="en-US">
                    <a:noFill/>
                  </a:rPr>
                  <a:t> </a:t>
                </a:r>
              </a:p>
            </p:txBody>
          </p:sp>
        </mc:Fallback>
      </mc:AlternateContent>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sp>
        <p:nvSpPr>
          <p:cNvPr id="33" name="TextBox 32"/>
          <p:cNvSpPr txBox="1"/>
          <p:nvPr/>
        </p:nvSpPr>
        <p:spPr>
          <a:xfrm>
            <a:off x="2594525" y="2400607"/>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2"/>
                </a:solidFill>
              </a:rPr>
              <a:t>7</a:t>
            </a:r>
            <a:r>
              <a:rPr lang="en-US" sz="2400" b="1" kern="0" dirty="0">
                <a:solidFill>
                  <a:schemeClr val="accent2"/>
                </a:solidFill>
                <a:latin typeface="+mn-lt"/>
                <a:cs typeface="+mn-cs"/>
              </a:rPr>
              <a:t>+7</a:t>
            </a:r>
          </a:p>
        </p:txBody>
      </p:sp>
    </p:spTree>
    <p:extLst>
      <p:ext uri="{BB962C8B-B14F-4D97-AF65-F5344CB8AC3E}">
        <p14:creationId xmlns:p14="http://schemas.microsoft.com/office/powerpoint/2010/main" val="30576532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1165774" y="152400"/>
            <a:ext cx="4320626" cy="3546786"/>
            <a:chOff x="1165774" y="152400"/>
            <a:chExt cx="4320626" cy="3546786"/>
          </a:xfrm>
        </p:grpSpPr>
        <p:sp>
          <p:nvSpPr>
            <p:cNvPr id="2" name="Content Placeholder 2"/>
            <p:cNvSpPr txBox="1">
              <a:spLocks/>
            </p:cNvSpPr>
            <p:nvPr/>
          </p:nvSpPr>
          <p:spPr>
            <a:xfrm>
              <a:off x="1446866" y="152400"/>
              <a:ext cx="3163026"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ctr" eaLnBrk="0" hangingPunct="0">
                <a:buFontTx/>
                <a:buNone/>
              </a:pPr>
              <a:r>
                <a:rPr lang="en-US" kern="0" dirty="0">
                  <a:solidFill>
                    <a:schemeClr val="accent2"/>
                  </a:solidFill>
                </a:rPr>
                <a:t>Network formation</a:t>
              </a:r>
            </a:p>
          </p:txBody>
        </p:sp>
        <p:sp>
          <p:nvSpPr>
            <p:cNvPr id="5" name="Oval 4"/>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6" name="Oval 5"/>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7" name="Oval 6"/>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8" name="Oval 7"/>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9" name="Oval 8"/>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10" name="Straight Connector 9"/>
            <p:cNvCxnSpPr>
              <a:stCxn id="5" idx="6"/>
              <a:endCxn id="9"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 name="Straight Connector 10"/>
            <p:cNvCxnSpPr>
              <a:stCxn id="7" idx="6"/>
              <a:endCxn id="8"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2" name="Straight Connector 11"/>
            <p:cNvCxnSpPr>
              <a:stCxn id="7" idx="7"/>
              <a:endCxn id="6" idx="3"/>
            </p:cNvCxnSpPr>
            <p:nvPr/>
          </p:nvCxnSpPr>
          <p:spPr bwMode="auto">
            <a:xfrm flipV="1">
              <a:off x="2080977" y="2574212"/>
              <a:ext cx="129448" cy="402149"/>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3" name="Straight Connector 12"/>
            <p:cNvCxnSpPr>
              <a:stCxn id="8" idx="1"/>
              <a:endCxn id="16" idx="5"/>
            </p:cNvCxnSpPr>
            <p:nvPr/>
          </p:nvCxnSpPr>
          <p:spPr bwMode="auto">
            <a:xfrm flipH="1" flipV="1">
              <a:off x="3784093" y="2514498"/>
              <a:ext cx="741257" cy="747747"/>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4" name="Straight Connector 13"/>
            <p:cNvCxnSpPr>
              <a:stCxn id="6" idx="1"/>
              <a:endCxn id="5" idx="5"/>
            </p:cNvCxnSpPr>
            <p:nvPr/>
          </p:nvCxnSpPr>
          <p:spPr bwMode="auto">
            <a:xfrm flipH="1" flipV="1">
              <a:off x="2080977" y="1997602"/>
              <a:ext cx="129448" cy="310789"/>
            </a:xfrm>
            <a:prstGeom prst="line">
              <a:avLst/>
            </a:prstGeom>
            <a:solidFill>
              <a:schemeClr val="accent1"/>
            </a:solidFill>
            <a:ln w="38100" cap="flat" cmpd="sng" algn="ctr">
              <a:solidFill>
                <a:schemeClr val="tx2"/>
              </a:solidFill>
              <a:prstDash val="solid"/>
              <a:round/>
              <a:headEnd type="none" w="med" len="med"/>
              <a:tailEnd type="none" w="med" len="med"/>
            </a:ln>
            <a:effectLst/>
          </p:spPr>
        </p:cxnSp>
        <p:cxnSp>
          <p:nvCxnSpPr>
            <p:cNvPr id="15" name="Straight Connector 14"/>
            <p:cNvCxnSpPr>
              <a:stCxn id="6" idx="6"/>
              <a:endCxn id="16" idx="2"/>
            </p:cNvCxnSpPr>
            <p:nvPr/>
          </p:nvCxnSpPr>
          <p:spPr bwMode="auto">
            <a:xfrm flipV="1">
              <a:off x="2587661" y="2381588"/>
              <a:ext cx="819196" cy="59714"/>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6" name="Oval 15"/>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17" name="Straight Connector 16"/>
            <p:cNvCxnSpPr>
              <a:stCxn id="9" idx="3"/>
              <a:endCxn id="16" idx="7"/>
            </p:cNvCxnSpPr>
            <p:nvPr/>
          </p:nvCxnSpPr>
          <p:spPr bwMode="auto">
            <a:xfrm flipH="1">
              <a:off x="3784093" y="1389383"/>
              <a:ext cx="655228" cy="859294"/>
            </a:xfrm>
            <a:prstGeom prst="line">
              <a:avLst/>
            </a:prstGeom>
            <a:solidFill>
              <a:schemeClr val="accent1"/>
            </a:solidFill>
            <a:ln w="38100" cap="flat" cmpd="sng" algn="ctr">
              <a:solidFill>
                <a:schemeClr val="tx2"/>
              </a:solidFill>
              <a:prstDash val="solid"/>
              <a:round/>
              <a:headEnd type="none" w="med" len="med"/>
              <a:tailEnd type="none" w="med" len="med"/>
            </a:ln>
            <a:effectLst/>
          </p:spPr>
        </p:cxnSp>
        <p:sp>
          <p:nvSpPr>
            <p:cNvPr id="18" name="TextBox 17"/>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19" name="TextBox 18"/>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20" name="TextBox 19"/>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21" name="TextBox 20"/>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22" name="TextBox 21"/>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23" name="TextBox 22"/>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24" name="TextBox 23"/>
            <p:cNvSpPr txBox="1"/>
            <p:nvPr/>
          </p:nvSpPr>
          <p:spPr>
            <a:xfrm>
              <a:off x="2699525" y="1961921"/>
              <a:ext cx="57600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14</a:t>
              </a:r>
              <a:endParaRPr lang="en-US" sz="2400" b="1" kern="0" dirty="0">
                <a:latin typeface="+mn-lt"/>
                <a:cs typeface="+mn-cs"/>
              </a:endParaRPr>
            </a:p>
          </p:txBody>
        </p:sp>
        <p:sp>
          <p:nvSpPr>
            <p:cNvPr id="25" name="TextBox 24"/>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26" name="TextBox 25"/>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27" name="TextBox 26"/>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28" name="TextBox 27"/>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mc:AlternateContent xmlns:mc="http://schemas.openxmlformats.org/markup-compatibility/2006" xmlns:a14="http://schemas.microsoft.com/office/drawing/2010/main">
        <mc:Choice Requires="a14">
          <p:sp>
            <p:nvSpPr>
              <p:cNvPr id="37" name="TextBox 36"/>
              <p:cNvSpPr txBox="1"/>
              <p:nvPr/>
            </p:nvSpPr>
            <p:spPr>
              <a:xfrm>
                <a:off x="279467" y="4052437"/>
                <a:ext cx="8635933" cy="2529923"/>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Suppose this cost has to be recovered from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𝟏</m:t>
                    </m:r>
                  </m:oMath>
                </a14:m>
                <a:r>
                  <a:rPr lang="en-IN" sz="2400" b="1" kern="0" dirty="0"/>
                  <a:t> and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𝟐</m:t>
                    </m:r>
                  </m:oMath>
                </a14:m>
                <a:r>
                  <a:rPr lang="en-US" sz="2400" b="1" kern="0" dirty="0"/>
                  <a:t>.</a:t>
                </a:r>
              </a:p>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How should the cost be shared/distributed?</a:t>
                </a:r>
              </a:p>
              <a:p>
                <a:pPr marL="800100" lvl="1" indent="-342900" eaLnBrk="0" fontAlgn="base" hangingPunct="0">
                  <a:spcBef>
                    <a:spcPct val="20000"/>
                  </a:spcBef>
                  <a:spcAft>
                    <a:spcPct val="0"/>
                  </a:spcAft>
                  <a:buFont typeface="Arial" panose="020B0604020202020204" pitchFamily="34" charset="0"/>
                  <a:buChar char="•"/>
                </a:pPr>
                <a:r>
                  <a:rPr lang="en-IN" sz="2400" b="1" kern="0" dirty="0"/>
                  <a:t>Equally: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𝟏</m:t>
                    </m:r>
                  </m:oMath>
                </a14:m>
                <a:r>
                  <a:rPr lang="en-IN" sz="2400" b="1" kern="0" dirty="0"/>
                  <a:t> and </a:t>
                </a:r>
                <a14:m>
                  <m:oMath xmlns:m="http://schemas.openxmlformats.org/officeDocument/2006/math">
                    <m:r>
                      <a:rPr lang="en-IN" sz="2400" b="1" i="1" kern="0" smtClean="0">
                        <a:latin typeface="Cambria Math" panose="02040503050406030204" pitchFamily="18" charset="0"/>
                      </a:rPr>
                      <m:t>𝑺</m:t>
                    </m:r>
                    <m:r>
                      <a:rPr lang="en-IN" sz="2400" b="1" i="1" kern="0" smtClean="0">
                        <a:latin typeface="Cambria Math" panose="02040503050406030204" pitchFamily="18" charset="0"/>
                      </a:rPr>
                      <m:t>𝟐</m:t>
                    </m:r>
                  </m:oMath>
                </a14:m>
                <a:r>
                  <a:rPr lang="en-IN" sz="2400" b="1" kern="0" dirty="0"/>
                  <a:t> pay 11 each.</a:t>
                </a:r>
              </a:p>
              <a:p>
                <a:pPr marL="1257300" lvl="2" indent="-342900" eaLnBrk="0" fontAlgn="base" hangingPunct="0">
                  <a:spcBef>
                    <a:spcPct val="20000"/>
                  </a:spcBef>
                  <a:spcAft>
                    <a:spcPct val="0"/>
                  </a:spcAft>
                  <a:buFont typeface="Arial" panose="020B0604020202020204" pitchFamily="34" charset="0"/>
                  <a:buChar char="•"/>
                </a:pPr>
                <a:r>
                  <a:rPr lang="en-IN" sz="2000" b="1" kern="0" dirty="0"/>
                  <a:t>Is this fair?</a:t>
                </a:r>
              </a:p>
              <a:p>
                <a:pPr marL="800100" lvl="1" indent="-342900" eaLnBrk="0" fontAlgn="base" hangingPunct="0">
                  <a:spcBef>
                    <a:spcPct val="20000"/>
                  </a:spcBef>
                  <a:spcAft>
                    <a:spcPct val="0"/>
                  </a:spcAft>
                  <a:buFont typeface="Arial" panose="020B0604020202020204" pitchFamily="34" charset="0"/>
                  <a:buChar char="•"/>
                </a:pPr>
                <a:r>
                  <a:rPr lang="en-IN" sz="2400" b="1" kern="0" dirty="0"/>
                  <a:t>Edge-wise: </a:t>
                </a:r>
                <a14:m>
                  <m:oMath xmlns:m="http://schemas.openxmlformats.org/officeDocument/2006/math">
                    <m:r>
                      <a:rPr lang="en-IN" sz="2400" b="1" i="1" kern="0">
                        <a:latin typeface="Cambria Math" panose="02040503050406030204" pitchFamily="18" charset="0"/>
                      </a:rPr>
                      <m:t>𝑺</m:t>
                    </m:r>
                    <m:r>
                      <a:rPr lang="en-IN" sz="2400" b="1" i="1" kern="0">
                        <a:latin typeface="Cambria Math" panose="02040503050406030204" pitchFamily="18" charset="0"/>
                      </a:rPr>
                      <m:t>𝟏</m:t>
                    </m:r>
                  </m:oMath>
                </a14:m>
                <a:r>
                  <a:rPr lang="en-IN" sz="2400" b="1" kern="0" dirty="0"/>
                  <a:t> pays 9 and </a:t>
                </a:r>
                <a14:m>
                  <m:oMath xmlns:m="http://schemas.openxmlformats.org/officeDocument/2006/math">
                    <m:r>
                      <a:rPr lang="en-IN" sz="2400" b="1" i="1" kern="0">
                        <a:latin typeface="Cambria Math" panose="02040503050406030204" pitchFamily="18" charset="0"/>
                      </a:rPr>
                      <m:t>𝑺</m:t>
                    </m:r>
                    <m:r>
                      <a:rPr lang="en-IN" sz="2400" b="1" i="1" kern="0">
                        <a:latin typeface="Cambria Math" panose="02040503050406030204" pitchFamily="18" charset="0"/>
                      </a:rPr>
                      <m:t>𝟐</m:t>
                    </m:r>
                  </m:oMath>
                </a14:m>
                <a:r>
                  <a:rPr lang="en-IN" sz="2400" b="1" kern="0" dirty="0"/>
                  <a:t> pays 13.</a:t>
                </a:r>
              </a:p>
              <a:p>
                <a:pPr marL="1257300" lvl="2" indent="-342900" eaLnBrk="0" fontAlgn="base" hangingPunct="0">
                  <a:spcBef>
                    <a:spcPct val="20000"/>
                  </a:spcBef>
                  <a:spcAft>
                    <a:spcPct val="0"/>
                  </a:spcAft>
                  <a:buFont typeface="Arial" panose="020B0604020202020204" pitchFamily="34" charset="0"/>
                  <a:buChar char="•"/>
                </a:pPr>
                <a:r>
                  <a:rPr lang="en-IN" sz="2000" b="1" u="sng" kern="0" dirty="0"/>
                  <a:t>Assumption:</a:t>
                </a:r>
                <a:r>
                  <a:rPr lang="en-IN" sz="2000" b="1" kern="0" dirty="0"/>
                  <a:t> Cost of the common edge is shared equally.</a:t>
                </a:r>
              </a:p>
            </p:txBody>
          </p:sp>
        </mc:Choice>
        <mc:Fallback xmlns="">
          <p:sp>
            <p:nvSpPr>
              <p:cNvPr id="37" name="TextBox 36"/>
              <p:cNvSpPr txBox="1">
                <a:spLocks noRot="1" noChangeAspect="1" noMove="1" noResize="1" noEditPoints="1" noAdjustHandles="1" noChangeArrowheads="1" noChangeShapeType="1" noTextEdit="1"/>
              </p:cNvSpPr>
              <p:nvPr/>
            </p:nvSpPr>
            <p:spPr>
              <a:xfrm>
                <a:off x="279467" y="4052437"/>
                <a:ext cx="8635933" cy="2529923"/>
              </a:xfrm>
              <a:prstGeom prst="rect">
                <a:avLst/>
              </a:prstGeom>
              <a:blipFill rotWithShape="0">
                <a:blip r:embed="rId3"/>
                <a:stretch>
                  <a:fillRect l="-988" t="-1928" b="-3373"/>
                </a:stretch>
              </a:blipFill>
            </p:spPr>
            <p:txBody>
              <a:bodyPr/>
              <a:lstStyle/>
              <a:p>
                <a:r>
                  <a:rPr lang="en-US">
                    <a:noFill/>
                  </a:rPr>
                  <a:t> </a:t>
                </a:r>
              </a:p>
            </p:txBody>
          </p:sp>
        </mc:Fallback>
      </mc:AlternateContent>
      <p:sp>
        <p:nvSpPr>
          <p:cNvPr id="3" name="TextBox 2"/>
          <p:cNvSpPr txBox="1"/>
          <p:nvPr/>
        </p:nvSpPr>
        <p:spPr>
          <a:xfrm>
            <a:off x="5193792" y="1523850"/>
            <a:ext cx="3493007" cy="156966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accent2"/>
                </a:solidFill>
              </a:rPr>
              <a:t>Can we design a  cost sharing scheme so that “everyone is happy”</a:t>
            </a:r>
            <a:r>
              <a:rPr lang="en-US" sz="2400" b="1" kern="0" dirty="0">
                <a:solidFill>
                  <a:schemeClr val="accent2"/>
                </a:solidFill>
              </a:rPr>
              <a:t>?</a:t>
            </a: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sp>
        <p:nvSpPr>
          <p:cNvPr id="33" name="TextBox 32"/>
          <p:cNvSpPr txBox="1"/>
          <p:nvPr/>
        </p:nvSpPr>
        <p:spPr>
          <a:xfrm>
            <a:off x="2594525" y="2400607"/>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2"/>
                </a:solidFill>
              </a:rPr>
              <a:t>7</a:t>
            </a:r>
            <a:r>
              <a:rPr lang="en-US" sz="2400" b="1" kern="0" dirty="0">
                <a:solidFill>
                  <a:schemeClr val="accent2"/>
                </a:solidFill>
                <a:latin typeface="+mn-lt"/>
                <a:cs typeface="+mn-cs"/>
              </a:rPr>
              <a:t>+7</a:t>
            </a:r>
          </a:p>
        </p:txBody>
      </p:sp>
    </p:spTree>
    <p:extLst>
      <p:ext uri="{BB962C8B-B14F-4D97-AF65-F5344CB8AC3E}">
        <p14:creationId xmlns:p14="http://schemas.microsoft.com/office/powerpoint/2010/main" val="913101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7" name="TextBox 36"/>
              <p:cNvSpPr txBox="1"/>
              <p:nvPr/>
            </p:nvSpPr>
            <p:spPr>
              <a:xfrm>
                <a:off x="279467" y="4052437"/>
                <a:ext cx="8635933" cy="2456057"/>
              </a:xfrm>
              <a:prstGeom prst="rect">
                <a:avLst/>
              </a:prstGeom>
            </p:spPr>
            <p:txBody>
              <a:bodyPr wrap="square" rtlCol="0">
                <a:spAutoFit/>
              </a:bodyPr>
              <a:lstStyle/>
              <a:p>
                <a:pPr marL="342900" marR="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pPr>
                <a:r>
                  <a:rPr lang="en-IN" sz="2400" b="1" kern="0" dirty="0"/>
                  <a:t>More generally, edge costs need not be constant, and could depend on how many (or who) use them.</a:t>
                </a:r>
              </a:p>
              <a:p>
                <a:pPr marL="342900" indent="-342900" eaLnBrk="0" fontAlgn="base" hangingPunct="0">
                  <a:spcBef>
                    <a:spcPct val="20000"/>
                  </a:spcBef>
                  <a:spcAft>
                    <a:spcPct val="0"/>
                  </a:spcAft>
                  <a:buFont typeface="Arial" panose="020B0604020202020204" pitchFamily="34" charset="0"/>
                  <a:buChar char="•"/>
                </a:pPr>
                <a:r>
                  <a:rPr lang="en-IN" sz="2400" b="1" kern="0" dirty="0"/>
                  <a:t>The network could change – e.g., more edges, more </a:t>
                </a:r>
                <a14:m>
                  <m:oMath xmlns:m="http://schemas.openxmlformats.org/officeDocument/2006/math">
                    <m:d>
                      <m:dPr>
                        <m:ctrlPr>
                          <a:rPr lang="en-IN" sz="2400" b="1" i="1" kern="0">
                            <a:latin typeface="Cambria Math" panose="02040503050406030204" pitchFamily="18" charset="0"/>
                          </a:rPr>
                        </m:ctrlPr>
                      </m:dPr>
                      <m:e>
                        <m:r>
                          <a:rPr lang="en-IN" sz="2400" b="1" i="1" kern="0">
                            <a:latin typeface="Cambria Math" panose="02040503050406030204" pitchFamily="18" charset="0"/>
                          </a:rPr>
                          <m:t>𝑺</m:t>
                        </m:r>
                        <m:r>
                          <a:rPr lang="en-IN" sz="2400" b="1" i="1" kern="0">
                            <a:latin typeface="Cambria Math" panose="02040503050406030204" pitchFamily="18" charset="0"/>
                          </a:rPr>
                          <m:t>,</m:t>
                        </m:r>
                        <m:r>
                          <a:rPr lang="en-IN" sz="2400" b="1" i="1" kern="0">
                            <a:latin typeface="Cambria Math" panose="02040503050406030204" pitchFamily="18" charset="0"/>
                          </a:rPr>
                          <m:t>𝑫</m:t>
                        </m:r>
                      </m:e>
                    </m:d>
                  </m:oMath>
                </a14:m>
                <a:r>
                  <a:rPr lang="en-US" sz="2400" b="1" kern="0" dirty="0"/>
                  <a:t> pairs,</a:t>
                </a:r>
                <a:r>
                  <a:rPr lang="en-IN" sz="2400" b="1" kern="0" dirty="0"/>
                  <a:t> different costs, etc.</a:t>
                </a:r>
              </a:p>
              <a:p>
                <a:pPr marL="342900" indent="-342900" eaLnBrk="0" fontAlgn="base" hangingPunct="0">
                  <a:spcBef>
                    <a:spcPct val="20000"/>
                  </a:spcBef>
                  <a:spcAft>
                    <a:spcPct val="0"/>
                  </a:spcAft>
                  <a:buFont typeface="Arial" panose="020B0604020202020204" pitchFamily="34" charset="0"/>
                  <a:buChar char="•"/>
                </a:pPr>
                <a:r>
                  <a:rPr lang="en-IN" sz="2400" b="1" kern="0" dirty="0"/>
                  <a:t>We don’t want a design that is too specific (tied to a particular instance of the problem).</a:t>
                </a:r>
              </a:p>
            </p:txBody>
          </p:sp>
        </mc:Choice>
        <mc:Fallback xmlns="">
          <p:sp>
            <p:nvSpPr>
              <p:cNvPr id="37" name="TextBox 36"/>
              <p:cNvSpPr txBox="1">
                <a:spLocks noRot="1" noChangeAspect="1" noMove="1" noResize="1" noEditPoints="1" noAdjustHandles="1" noChangeArrowheads="1" noChangeShapeType="1" noTextEdit="1"/>
              </p:cNvSpPr>
              <p:nvPr/>
            </p:nvSpPr>
            <p:spPr>
              <a:xfrm>
                <a:off x="279467" y="4052437"/>
                <a:ext cx="8635933" cy="2456057"/>
              </a:xfrm>
              <a:prstGeom prst="rect">
                <a:avLst/>
              </a:prstGeom>
              <a:blipFill rotWithShape="0">
                <a:blip r:embed="rId3"/>
                <a:stretch>
                  <a:fillRect l="-988" t="-1985" r="-1411" b="-4715"/>
                </a:stretch>
              </a:blipFill>
            </p:spPr>
            <p:txBody>
              <a:bodyPr/>
              <a:lstStyle/>
              <a:p>
                <a:r>
                  <a:rPr lang="en-US">
                    <a:noFill/>
                  </a:rPr>
                  <a:t> </a:t>
                </a:r>
              </a:p>
            </p:txBody>
          </p:sp>
        </mc:Fallback>
      </mc:AlternateContent>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175" y="1567060"/>
            <a:ext cx="527170" cy="576372"/>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8806" y="2838757"/>
            <a:ext cx="530769" cy="580308"/>
          </a:xfrm>
          <a:prstGeom prst="rect">
            <a:avLst/>
          </a:prstGeom>
        </p:spPr>
      </p:pic>
      <p:grpSp>
        <p:nvGrpSpPr>
          <p:cNvPr id="62" name="Group 61"/>
          <p:cNvGrpSpPr/>
          <p:nvPr/>
        </p:nvGrpSpPr>
        <p:grpSpPr>
          <a:xfrm>
            <a:off x="1165774" y="152400"/>
            <a:ext cx="4320626" cy="3546786"/>
            <a:chOff x="1165774" y="152400"/>
            <a:chExt cx="4320626" cy="3546786"/>
          </a:xfrm>
        </p:grpSpPr>
        <p:sp>
          <p:nvSpPr>
            <p:cNvPr id="63" name="Content Placeholder 2"/>
            <p:cNvSpPr txBox="1">
              <a:spLocks/>
            </p:cNvSpPr>
            <p:nvPr/>
          </p:nvSpPr>
          <p:spPr>
            <a:xfrm>
              <a:off x="1446866" y="152400"/>
              <a:ext cx="3163026" cy="457200"/>
            </a:xfrm>
            <a:prstGeom prst="rect">
              <a:avLst/>
            </a:prstGeom>
          </p:spPr>
          <p:txBody>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b="1">
                  <a:solidFill>
                    <a:schemeClr val="tx1"/>
                  </a:solidFill>
                  <a:latin typeface="+mn-lt"/>
                </a:defRPr>
              </a:lvl2pPr>
              <a:lvl3pPr marL="1143000" indent="-228600" algn="l" rtl="0" eaLnBrk="1" fontAlgn="base" hangingPunct="1">
                <a:spcBef>
                  <a:spcPct val="20000"/>
                </a:spcBef>
                <a:spcAft>
                  <a:spcPct val="0"/>
                </a:spcAft>
                <a:buChar char="•"/>
                <a:defRPr sz="24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algn="ctr" eaLnBrk="0" hangingPunct="0">
                <a:buFontTx/>
                <a:buNone/>
              </a:pPr>
              <a:r>
                <a:rPr lang="en-US" kern="0" dirty="0">
                  <a:solidFill>
                    <a:schemeClr val="accent2"/>
                  </a:solidFill>
                </a:rPr>
                <a:t>Network formation</a:t>
              </a:r>
            </a:p>
          </p:txBody>
        </p:sp>
        <p:sp>
          <p:nvSpPr>
            <p:cNvPr id="64" name="Oval 63"/>
            <p:cNvSpPr/>
            <p:nvPr/>
          </p:nvSpPr>
          <p:spPr bwMode="auto">
            <a:xfrm>
              <a:off x="1703741" y="167672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65" name="Oval 64"/>
            <p:cNvSpPr/>
            <p:nvPr/>
          </p:nvSpPr>
          <p:spPr bwMode="auto">
            <a:xfrm>
              <a:off x="2145701" y="225333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66" name="Oval 65"/>
            <p:cNvSpPr/>
            <p:nvPr/>
          </p:nvSpPr>
          <p:spPr bwMode="auto">
            <a:xfrm>
              <a:off x="1703741" y="2921308"/>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67" name="Oval 66"/>
            <p:cNvSpPr/>
            <p:nvPr/>
          </p:nvSpPr>
          <p:spPr bwMode="auto">
            <a:xfrm>
              <a:off x="4460626" y="3207192"/>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sp>
          <p:nvSpPr>
            <p:cNvPr id="68" name="Oval 67"/>
            <p:cNvSpPr/>
            <p:nvPr/>
          </p:nvSpPr>
          <p:spPr bwMode="auto">
            <a:xfrm>
              <a:off x="4374597" y="1068509"/>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69" name="Straight Connector 68"/>
            <p:cNvCxnSpPr>
              <a:stCxn id="64" idx="6"/>
              <a:endCxn id="68" idx="2"/>
            </p:cNvCxnSpPr>
            <p:nvPr/>
          </p:nvCxnSpPr>
          <p:spPr bwMode="auto">
            <a:xfrm flipV="1">
              <a:off x="2145701" y="1256473"/>
              <a:ext cx="2228896" cy="60821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70" name="Straight Connector 69"/>
            <p:cNvCxnSpPr>
              <a:stCxn id="66" idx="6"/>
              <a:endCxn id="67" idx="2"/>
            </p:cNvCxnSpPr>
            <p:nvPr/>
          </p:nvCxnSpPr>
          <p:spPr bwMode="auto">
            <a:xfrm>
              <a:off x="2145701" y="3109272"/>
              <a:ext cx="2314925" cy="28588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71" name="Straight Connector 70"/>
            <p:cNvCxnSpPr>
              <a:stCxn id="66" idx="7"/>
              <a:endCxn id="65" idx="3"/>
            </p:cNvCxnSpPr>
            <p:nvPr/>
          </p:nvCxnSpPr>
          <p:spPr bwMode="auto">
            <a:xfrm flipV="1">
              <a:off x="2080977" y="2574212"/>
              <a:ext cx="129448" cy="40214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72" name="Straight Connector 71"/>
            <p:cNvCxnSpPr>
              <a:stCxn id="67" idx="1"/>
              <a:endCxn id="75" idx="5"/>
            </p:cNvCxnSpPr>
            <p:nvPr/>
          </p:nvCxnSpPr>
          <p:spPr bwMode="auto">
            <a:xfrm flipH="1" flipV="1">
              <a:off x="3784093" y="2514498"/>
              <a:ext cx="741257" cy="747747"/>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73" name="Straight Connector 72"/>
            <p:cNvCxnSpPr>
              <a:stCxn id="65" idx="1"/>
              <a:endCxn id="64" idx="5"/>
            </p:cNvCxnSpPr>
            <p:nvPr/>
          </p:nvCxnSpPr>
          <p:spPr bwMode="auto">
            <a:xfrm flipH="1" flipV="1">
              <a:off x="2080977" y="1997602"/>
              <a:ext cx="129448" cy="310789"/>
            </a:xfrm>
            <a:prstGeom prst="line">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74" name="Straight Connector 73"/>
            <p:cNvCxnSpPr>
              <a:stCxn id="65" idx="6"/>
              <a:endCxn id="75" idx="2"/>
            </p:cNvCxnSpPr>
            <p:nvPr/>
          </p:nvCxnSpPr>
          <p:spPr bwMode="auto">
            <a:xfrm flipV="1">
              <a:off x="2587661" y="2381588"/>
              <a:ext cx="819196" cy="5971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75" name="Oval 74"/>
            <p:cNvSpPr/>
            <p:nvPr/>
          </p:nvSpPr>
          <p:spPr bwMode="auto">
            <a:xfrm>
              <a:off x="3406857" y="2193624"/>
              <a:ext cx="441960" cy="375927"/>
            </a:xfrm>
            <a:prstGeom prst="ellipse">
              <a:avLst/>
            </a:prstGeom>
            <a:solidFill>
              <a:schemeClr val="bg2"/>
            </a:solidFill>
            <a:ln w="2857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42900" indent="-342900" algn="ctr" eaLnBrk="0" hangingPunct="0">
                <a:spcBef>
                  <a:spcPct val="20000"/>
                </a:spcBef>
              </a:pPr>
              <a:endParaRPr lang="en-US" sz="2400" b="1" kern="0" dirty="0">
                <a:solidFill>
                  <a:schemeClr val="tx2"/>
                </a:solidFill>
                <a:latin typeface="+mn-lt"/>
              </a:endParaRPr>
            </a:p>
          </p:txBody>
        </p:sp>
        <p:cxnSp>
          <p:nvCxnSpPr>
            <p:cNvPr id="76" name="Straight Connector 75"/>
            <p:cNvCxnSpPr>
              <a:stCxn id="68" idx="3"/>
              <a:endCxn id="75" idx="7"/>
            </p:cNvCxnSpPr>
            <p:nvPr/>
          </p:nvCxnSpPr>
          <p:spPr bwMode="auto">
            <a:xfrm flipH="1">
              <a:off x="3784093" y="1389383"/>
              <a:ext cx="655228" cy="859294"/>
            </a:xfrm>
            <a:prstGeom prst="line">
              <a:avLst/>
            </a:prstGeom>
            <a:solidFill>
              <a:schemeClr val="accent1"/>
            </a:solidFill>
            <a:ln w="38100" cap="flat" cmpd="sng" algn="ctr">
              <a:solidFill>
                <a:schemeClr val="tx1"/>
              </a:solidFill>
              <a:prstDash val="sysDash"/>
              <a:round/>
              <a:headEnd type="none" w="med" len="med"/>
              <a:tailEnd type="none" w="med" len="med"/>
            </a:ln>
            <a:effectLst/>
          </p:spPr>
        </p:cxnSp>
        <p:sp>
          <p:nvSpPr>
            <p:cNvPr id="77" name="TextBox 76"/>
            <p:cNvSpPr txBox="1"/>
            <p:nvPr/>
          </p:nvSpPr>
          <p:spPr>
            <a:xfrm>
              <a:off x="1165775" y="163160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S1</a:t>
              </a:r>
            </a:p>
          </p:txBody>
        </p:sp>
        <p:sp>
          <p:nvSpPr>
            <p:cNvPr id="78" name="TextBox 77"/>
            <p:cNvSpPr txBox="1"/>
            <p:nvPr/>
          </p:nvSpPr>
          <p:spPr>
            <a:xfrm>
              <a:off x="1165774" y="2898078"/>
              <a:ext cx="518091"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S2</a:t>
              </a:r>
            </a:p>
          </p:txBody>
        </p:sp>
        <p:sp>
          <p:nvSpPr>
            <p:cNvPr id="79" name="TextBox 78"/>
            <p:cNvSpPr txBox="1"/>
            <p:nvPr/>
          </p:nvSpPr>
          <p:spPr>
            <a:xfrm>
              <a:off x="4784522" y="933757"/>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D1</a:t>
              </a:r>
            </a:p>
          </p:txBody>
        </p:sp>
        <p:sp>
          <p:nvSpPr>
            <p:cNvPr id="80" name="TextBox 79"/>
            <p:cNvSpPr txBox="1"/>
            <p:nvPr/>
          </p:nvSpPr>
          <p:spPr>
            <a:xfrm>
              <a:off x="4902586" y="3221938"/>
              <a:ext cx="583814" cy="461665"/>
            </a:xfrm>
            <a:prstGeom prst="rect">
              <a:avLst/>
            </a:prstGeom>
          </p:spPr>
          <p:txBody>
            <a:bodyPr wrap="none" rtlCol="0">
              <a:spAutoFit/>
            </a:bodyPr>
            <a:lstStyle/>
            <a:p>
              <a:pPr marR="0" algn="l"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D2</a:t>
              </a:r>
            </a:p>
          </p:txBody>
        </p:sp>
        <p:sp>
          <p:nvSpPr>
            <p:cNvPr id="81" name="TextBox 80"/>
            <p:cNvSpPr txBox="1"/>
            <p:nvPr/>
          </p:nvSpPr>
          <p:spPr>
            <a:xfrm>
              <a:off x="2794590" y="1133969"/>
              <a:ext cx="544602"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82" name="TextBox 81"/>
            <p:cNvSpPr txBox="1"/>
            <p:nvPr/>
          </p:nvSpPr>
          <p:spPr>
            <a:xfrm>
              <a:off x="2033823" y="1850689"/>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mc:AlternateContent xmlns:mc="http://schemas.openxmlformats.org/markup-compatibility/2006" xmlns:a14="http://schemas.microsoft.com/office/drawing/2010/main">
          <mc:Choice Requires="a14">
            <p:sp>
              <p:nvSpPr>
                <p:cNvPr id="83" name="TextBox 82"/>
                <p:cNvSpPr txBox="1"/>
                <p:nvPr/>
              </p:nvSpPr>
              <p:spPr>
                <a:xfrm>
                  <a:off x="2503052" y="1923472"/>
                  <a:ext cx="1139247" cy="461665"/>
                </a:xfrm>
                <a:prstGeom prst="rect">
                  <a:avLst/>
                </a:prstGeom>
              </p:spPr>
              <p:txBody>
                <a:bodyPr wrap="square" rtlCol="0">
                  <a:spAutoFit/>
                </a:bodyPr>
                <a:lstStyle/>
                <a:p>
                  <a:pPr algn="ctr" eaLnBrk="0" fontAlgn="base" hangingPunct="0">
                    <a:spcBef>
                      <a:spcPct val="20000"/>
                    </a:spcBef>
                    <a:spcAft>
                      <a:spcPct val="0"/>
                    </a:spcAft>
                  </a:pPr>
                  <a14:m>
                    <m:oMathPara xmlns:m="http://schemas.openxmlformats.org/officeDocument/2006/math">
                      <m:oMathParaPr>
                        <m:jc m:val="centerGroup"/>
                      </m:oMathParaPr>
                      <m:oMath xmlns:m="http://schemas.openxmlformats.org/officeDocument/2006/math">
                        <m:sSub>
                          <m:sSubPr>
                            <m:ctrlPr>
                              <a:rPr lang="en-IN" sz="2400" b="1" i="1" kern="0" smtClean="0">
                                <a:latin typeface="Cambria Math" panose="02040503050406030204" pitchFamily="18" charset="0"/>
                              </a:rPr>
                            </m:ctrlPr>
                          </m:sSubPr>
                          <m:e>
                            <m:r>
                              <a:rPr lang="en-IN" sz="2400" b="1" i="1" kern="0">
                                <a:latin typeface="Cambria Math" panose="02040503050406030204" pitchFamily="18" charset="0"/>
                              </a:rPr>
                              <m:t>𝑾</m:t>
                            </m:r>
                          </m:e>
                          <m:sub>
                            <m:r>
                              <a:rPr lang="en-IN" sz="2400" b="1" i="1" kern="0" smtClean="0">
                                <a:latin typeface="Cambria Math" panose="02040503050406030204" pitchFamily="18" charset="0"/>
                              </a:rPr>
                              <m:t>𝒓</m:t>
                            </m:r>
                          </m:sub>
                        </m:sSub>
                        <m:d>
                          <m:dPr>
                            <m:ctrlPr>
                              <a:rPr lang="en-IN" sz="2400" b="1" i="1" kern="0">
                                <a:latin typeface="Cambria Math" panose="02040503050406030204" pitchFamily="18" charset="0"/>
                              </a:rPr>
                            </m:ctrlPr>
                          </m:dPr>
                          <m:e>
                            <m:r>
                              <a:rPr lang="en-IN" sz="2400" b="1" i="1" kern="0" smtClean="0">
                                <a:latin typeface="Cambria Math" panose="02040503050406030204" pitchFamily="18" charset="0"/>
                              </a:rPr>
                              <m:t>⋅</m:t>
                            </m:r>
                          </m:e>
                        </m:d>
                      </m:oMath>
                    </m:oMathPara>
                  </a14:m>
                  <a:endParaRPr lang="en-US" sz="2400" b="1" kern="0" dirty="0">
                    <a:latin typeface="+mn-lt"/>
                    <a:cs typeface="+mn-cs"/>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2503052" y="1923472"/>
                  <a:ext cx="1139247" cy="461665"/>
                </a:xfrm>
                <a:prstGeom prst="rect">
                  <a:avLst/>
                </a:prstGeom>
                <a:blipFill rotWithShape="0">
                  <a:blip r:embed="rId6"/>
                  <a:stretch>
                    <a:fillRect b="-1333"/>
                  </a:stretch>
                </a:blipFill>
              </p:spPr>
              <p:txBody>
                <a:bodyPr/>
                <a:lstStyle/>
                <a:p>
                  <a:r>
                    <a:rPr lang="en-US">
                      <a:noFill/>
                    </a:rPr>
                    <a:t> </a:t>
                  </a:r>
                </a:p>
              </p:txBody>
            </p:sp>
          </mc:Fallback>
        </mc:AlternateContent>
        <p:sp>
          <p:nvSpPr>
            <p:cNvPr id="84" name="TextBox 83"/>
            <p:cNvSpPr txBox="1"/>
            <p:nvPr/>
          </p:nvSpPr>
          <p:spPr>
            <a:xfrm>
              <a:off x="4015023" y="1695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latin typeface="+mn-lt"/>
                  <a:cs typeface="+mn-cs"/>
                </a:rPr>
                <a:t>1</a:t>
              </a:r>
            </a:p>
          </p:txBody>
        </p:sp>
        <p:sp>
          <p:nvSpPr>
            <p:cNvPr id="85" name="TextBox 84"/>
            <p:cNvSpPr txBox="1"/>
            <p:nvPr/>
          </p:nvSpPr>
          <p:spPr>
            <a:xfrm>
              <a:off x="2033823" y="2619035"/>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3</a:t>
              </a:r>
              <a:endParaRPr lang="en-US" sz="2400" b="1" kern="0" dirty="0">
                <a:latin typeface="+mn-lt"/>
                <a:cs typeface="+mn-cs"/>
              </a:endParaRPr>
            </a:p>
          </p:txBody>
        </p:sp>
        <p:sp>
          <p:nvSpPr>
            <p:cNvPr id="86" name="TextBox 85"/>
            <p:cNvSpPr txBox="1"/>
            <p:nvPr/>
          </p:nvSpPr>
          <p:spPr>
            <a:xfrm>
              <a:off x="2895600" y="3237521"/>
              <a:ext cx="554461"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t>12</a:t>
              </a:r>
              <a:endParaRPr lang="en-US" sz="2400" b="1" kern="0" dirty="0">
                <a:latin typeface="+mn-lt"/>
                <a:cs typeface="+mn-cs"/>
              </a:endParaRPr>
            </a:p>
          </p:txBody>
        </p:sp>
        <p:sp>
          <p:nvSpPr>
            <p:cNvPr id="87" name="TextBox 86"/>
            <p:cNvSpPr txBox="1"/>
            <p:nvPr/>
          </p:nvSpPr>
          <p:spPr>
            <a:xfrm>
              <a:off x="4015023" y="2457757"/>
              <a:ext cx="480777" cy="45720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latin typeface="+mn-lt"/>
                  <a:cs typeface="+mn-cs"/>
                </a:rPr>
                <a:t>3</a:t>
              </a:r>
              <a:endParaRPr lang="en-US" sz="2400" b="1" kern="0" dirty="0">
                <a:latin typeface="+mn-lt"/>
                <a:cs typeface="+mn-cs"/>
              </a:endParaRPr>
            </a:p>
          </p:txBody>
        </p:sp>
      </p:grpSp>
      <p:sp>
        <p:nvSpPr>
          <p:cNvPr id="89" name="TextBox 88"/>
          <p:cNvSpPr txBox="1"/>
          <p:nvPr/>
        </p:nvSpPr>
        <p:spPr>
          <a:xfrm>
            <a:off x="7010400" y="838200"/>
            <a:ext cx="182880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tx2"/>
                </a:solidFill>
              </a:rPr>
              <a:t>“universal”</a:t>
            </a:r>
            <a:endParaRPr lang="en-US" sz="2400" b="1" kern="0" dirty="0">
              <a:solidFill>
                <a:schemeClr val="tx2"/>
              </a:solidFill>
            </a:endParaRPr>
          </a:p>
        </p:txBody>
      </p:sp>
      <p:cxnSp>
        <p:nvCxnSpPr>
          <p:cNvPr id="91" name="Straight Arrow Connector 90"/>
          <p:cNvCxnSpPr>
            <a:stCxn id="89" idx="2"/>
          </p:cNvCxnSpPr>
          <p:nvPr/>
        </p:nvCxnSpPr>
        <p:spPr bwMode="auto">
          <a:xfrm flipH="1">
            <a:off x="7885545" y="1299865"/>
            <a:ext cx="39255" cy="454083"/>
          </a:xfrm>
          <a:prstGeom prst="straightConnector1">
            <a:avLst/>
          </a:prstGeom>
          <a:solidFill>
            <a:schemeClr val="accent1"/>
          </a:solidFill>
          <a:ln w="28575" cap="flat" cmpd="sng" algn="ctr">
            <a:solidFill>
              <a:schemeClr val="tx2"/>
            </a:solidFill>
            <a:prstDash val="solid"/>
            <a:round/>
            <a:headEnd type="none" w="med" len="med"/>
            <a:tailEnd type="arrow" w="lg" len="lg"/>
          </a:ln>
          <a:effectLst/>
        </p:spPr>
      </p:cxnSp>
      <p:sp>
        <p:nvSpPr>
          <p:cNvPr id="92" name="TextBox 91"/>
          <p:cNvSpPr txBox="1"/>
          <p:nvPr/>
        </p:nvSpPr>
        <p:spPr>
          <a:xfrm>
            <a:off x="5193792" y="1523850"/>
            <a:ext cx="3493007" cy="1569660"/>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IN" sz="2400" b="1" kern="0" dirty="0">
                <a:solidFill>
                  <a:schemeClr val="accent2"/>
                </a:solidFill>
              </a:rPr>
              <a:t>Can we design a  cost sharing scheme so that “everyone is happy”</a:t>
            </a:r>
            <a:r>
              <a:rPr lang="en-US" sz="2400" b="1" kern="0" dirty="0">
                <a:solidFill>
                  <a:schemeClr val="accent2"/>
                </a:solidFill>
              </a:rPr>
              <a:t>?</a:t>
            </a:r>
          </a:p>
        </p:txBody>
      </p:sp>
      <p:sp>
        <p:nvSpPr>
          <p:cNvPr id="34" name="TextBox 33"/>
          <p:cNvSpPr txBox="1"/>
          <p:nvPr/>
        </p:nvSpPr>
        <p:spPr>
          <a:xfrm>
            <a:off x="2594525" y="2400607"/>
            <a:ext cx="881580" cy="461665"/>
          </a:xfrm>
          <a:prstGeom prst="rect">
            <a:avLst/>
          </a:prstGeom>
        </p:spPr>
        <p:txBody>
          <a:bodyPr wrap="square" rtlCol="0">
            <a:spAutoFit/>
          </a:bodyPr>
          <a:lstStyle/>
          <a:p>
            <a:pPr marR="0" algn="ctr" defTabSz="914400" rtl="0" eaLnBrk="0" fontAlgn="base" latinLnBrk="0" hangingPunct="0">
              <a:lnSpc>
                <a:spcPct val="100000"/>
              </a:lnSpc>
              <a:spcBef>
                <a:spcPct val="20000"/>
              </a:spcBef>
              <a:spcAft>
                <a:spcPct val="0"/>
              </a:spcAft>
              <a:buClrTx/>
              <a:buSzTx/>
              <a:buFontTx/>
              <a:buNone/>
              <a:tabLst/>
            </a:pPr>
            <a:r>
              <a:rPr lang="en-US" sz="2400" b="1" kern="0" dirty="0">
                <a:solidFill>
                  <a:schemeClr val="accent2"/>
                </a:solidFill>
              </a:rPr>
              <a:t>?</a:t>
            </a:r>
            <a:r>
              <a:rPr lang="en-US" sz="2400" b="1" kern="0" dirty="0">
                <a:solidFill>
                  <a:schemeClr val="accent2"/>
                </a:solidFill>
                <a:latin typeface="+mn-lt"/>
                <a:cs typeface="+mn-cs"/>
              </a:rPr>
              <a:t>+?</a:t>
            </a:r>
          </a:p>
        </p:txBody>
      </p:sp>
    </p:spTree>
    <p:extLst>
      <p:ext uri="{BB962C8B-B14F-4D97-AF65-F5344CB8AC3E}">
        <p14:creationId xmlns:p14="http://schemas.microsoft.com/office/powerpoint/2010/main" val="3017649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theme/theme1.xml><?xml version="1.0" encoding="utf-8"?>
<a:theme xmlns:a="http://schemas.openxmlformats.org/drawingml/2006/main" name="AdamRaga">
  <a:themeElements>
    <a:clrScheme name="powertheme">
      <a:dk1>
        <a:srgbClr val="434343"/>
      </a:dk1>
      <a:lt1>
        <a:sysClr val="window" lastClr="FFFFFF"/>
      </a:lt1>
      <a:dk2>
        <a:srgbClr val="000000"/>
      </a:dk2>
      <a:lt2>
        <a:srgbClr val="BEFF0D"/>
      </a:lt2>
      <a:accent1>
        <a:srgbClr val="39EAFD"/>
      </a:accent1>
      <a:accent2>
        <a:srgbClr val="FFFF33"/>
      </a:accent2>
      <a:accent3>
        <a:srgbClr val="FFE6A7"/>
      </a:accent3>
      <a:accent4>
        <a:srgbClr val="8FC78F"/>
      </a:accent4>
      <a:accent5>
        <a:srgbClr val="FBA984"/>
      </a:accent5>
      <a:accent6>
        <a:srgbClr val="FE8A8D"/>
      </a:accent6>
      <a:hlink>
        <a:srgbClr val="F56859"/>
      </a:hlink>
      <a:folHlink>
        <a:srgbClr val="F56859"/>
      </a:folHlink>
    </a:clrScheme>
    <a:fontScheme name="Formal">
      <a:majorFont>
        <a:latin typeface="Calibri"/>
        <a:ea typeface=""/>
        <a:cs typeface=""/>
      </a:majorFont>
      <a:minorFont>
        <a:latin typeface="Century Gothic"/>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5875" cap="flat" cmpd="sng" algn="ctr">
          <a:solidFill>
            <a:schemeClr val="accent1"/>
          </a:solidFill>
          <a:prstDash val="solid"/>
          <a:round/>
          <a:headEnd type="none" w="med" len="med"/>
          <a:tailEnd type="arrow" w="lg" len="lg"/>
        </a:ln>
        <a:effectLst/>
      </a:spPr>
      <a:bodyPr rtlCol="0" anchor="ctr"/>
      <a:lstStyle>
        <a:defPPr algn="ctr">
          <a:defRPr/>
        </a:defPPr>
      </a:lstStyle>
    </a:spDef>
    <a:lnDef>
      <a:spPr bwMode="auto">
        <a:solidFill>
          <a:schemeClr val="accent1"/>
        </a:solidFill>
        <a:ln w="28575" cap="flat" cmpd="sng" algn="ctr">
          <a:solidFill>
            <a:schemeClr val="tx1"/>
          </a:solidFill>
          <a:prstDash val="solid"/>
          <a:round/>
          <a:headEnd type="none" w="med" len="med"/>
          <a:tailEnd type="arrow" w="lg" len="lg"/>
        </a:ln>
        <a:effectLst/>
      </a:spPr>
      <a:bodyPr/>
      <a:lstStyle/>
    </a:lnDef>
    <a:txDef>
      <a:spPr/>
      <a:bodyPr wrap="square" rtlCol="0">
        <a:spAutoFit/>
      </a:bodyPr>
      <a:lstStyle>
        <a:defPPr marR="0" algn="l" defTabSz="914400" rtl="0" eaLnBrk="0" fontAlgn="base" latinLnBrk="0" hangingPunct="0">
          <a:lnSpc>
            <a:spcPct val="100000"/>
          </a:lnSpc>
          <a:spcBef>
            <a:spcPct val="20000"/>
          </a:spcBef>
          <a:spcAft>
            <a:spcPct val="0"/>
          </a:spcAft>
          <a:buClrTx/>
          <a:buSzTx/>
          <a:buFontTx/>
          <a:buNone/>
          <a:tabLst/>
          <a:defRPr sz="2400" kern="0" dirty="0" smtClean="0">
            <a:latin typeface="+mn-lt"/>
            <a:cs typeface="+mn-cs"/>
          </a:defRPr>
        </a:defPPr>
      </a:lstStyle>
    </a:txDef>
  </a:objectDefaults>
  <a:extraClrSchemeLst>
    <a:extraClrScheme>
      <a:clrScheme name="Default Design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Default Design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Default Design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Default Design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Default Design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all thin">
  <a:themeElements>
    <a:clrScheme name="tall thin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fontScheme name="tall thin">
      <a:majorFont>
        <a:latin typeface="MisterEarl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all thin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ll thin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tall thin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tall thin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tall thin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tall thin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all thin">
  <a:themeElements>
    <a:clrScheme name="1_tall thin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fontScheme name="1_tall thin">
      <a:majorFont>
        <a:latin typeface="MisterEarl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tall thin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all thin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1_tall thin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1_tall thin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1_tall thin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1_tall thin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All black">
  <a:themeElements>
    <a:clrScheme name="Black - green &amp; blue">
      <a:dk1>
        <a:srgbClr val="434343"/>
      </a:dk1>
      <a:lt1>
        <a:sysClr val="window" lastClr="FFFFFF"/>
      </a:lt1>
      <a:dk2>
        <a:srgbClr val="000000"/>
      </a:dk2>
      <a:lt2>
        <a:srgbClr val="FFE6A7"/>
      </a:lt2>
      <a:accent1>
        <a:srgbClr val="D1FF29"/>
      </a:accent1>
      <a:accent2>
        <a:srgbClr val="62B0FF"/>
      </a:accent2>
      <a:accent3>
        <a:srgbClr val="FFFF33"/>
      </a:accent3>
      <a:accent4>
        <a:srgbClr val="8FC78F"/>
      </a:accent4>
      <a:accent5>
        <a:srgbClr val="FBA984"/>
      </a:accent5>
      <a:accent6>
        <a:srgbClr val="F67B6E"/>
      </a:accent6>
      <a:hlink>
        <a:srgbClr val="F56859"/>
      </a:hlink>
      <a:folHlink>
        <a:srgbClr val="F56859"/>
      </a:folHlink>
    </a:clrScheme>
    <a:fontScheme name="Custom 2">
      <a:majorFont>
        <a:latin typeface="Gill Sans Ultra Bold Condensed"/>
        <a:ea typeface=""/>
        <a:cs typeface="Arial"/>
      </a:majorFont>
      <a:minorFont>
        <a:latin typeface="Calibri"/>
        <a:ea typeface=""/>
        <a:cs typeface="Arial"/>
      </a:minorFont>
    </a:fontScheme>
    <a:fmtScheme name="Twilight">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0" t="100000" r="5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0" t="100000" r="50000" b="10000"/>
          </a:path>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sz="2400" dirty="0" err="1" smtClean="0">
            <a:latin typeface="Arial" pitchFamily="34" charset="0"/>
            <a:cs typeface="Arial" pitchFamily="34" charset="0"/>
          </a:defRPr>
        </a:defPPr>
      </a:lstStyle>
    </a:txDef>
  </a:objectDefaults>
  <a:extraClrSchemeLst>
    <a:extraClrScheme>
      <a:clrScheme name="All black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l black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All black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All black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All black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All black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AdamRaga">
  <a:themeElements>
    <a:clrScheme name="powertheme">
      <a:dk1>
        <a:srgbClr val="434343"/>
      </a:dk1>
      <a:lt1>
        <a:sysClr val="window" lastClr="FFFFFF"/>
      </a:lt1>
      <a:dk2>
        <a:srgbClr val="000000"/>
      </a:dk2>
      <a:lt2>
        <a:srgbClr val="BEFF0D"/>
      </a:lt2>
      <a:accent1>
        <a:srgbClr val="39EAFD"/>
      </a:accent1>
      <a:accent2>
        <a:srgbClr val="FFFF33"/>
      </a:accent2>
      <a:accent3>
        <a:srgbClr val="FFE6A7"/>
      </a:accent3>
      <a:accent4>
        <a:srgbClr val="8FC78F"/>
      </a:accent4>
      <a:accent5>
        <a:srgbClr val="FBA984"/>
      </a:accent5>
      <a:accent6>
        <a:srgbClr val="FE8A8D"/>
      </a:accent6>
      <a:hlink>
        <a:srgbClr val="F56859"/>
      </a:hlink>
      <a:folHlink>
        <a:srgbClr val="F56859"/>
      </a:folHlink>
    </a:clrScheme>
    <a:fontScheme name="Formal">
      <a:majorFont>
        <a:latin typeface="Calibri"/>
        <a:ea typeface=""/>
        <a:cs typeface=""/>
      </a:majorFont>
      <a:minorFont>
        <a:latin typeface="Century Gothic"/>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8575" cap="flat" cmpd="sng" algn="ctr">
          <a:solidFill>
            <a:schemeClr val="tx2"/>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342900" indent="-342900" algn="ctr" eaLnBrk="0" hangingPunct="0">
          <a:spcBef>
            <a:spcPct val="20000"/>
          </a:spcBef>
          <a:defRPr sz="2400" kern="0" dirty="0" smtClean="0">
            <a:solidFill>
              <a:schemeClr val="tx2"/>
            </a:solidFill>
            <a:latin typeface="+mn-lt"/>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txDef>
      <a:spPr/>
      <a:bodyPr wrap="square" rtlCol="0">
        <a:spAutoFit/>
      </a:bodyPr>
      <a:lstStyle>
        <a:defPPr marR="0" algn="l" defTabSz="914400" rtl="0" eaLnBrk="0" fontAlgn="base" latinLnBrk="0" hangingPunct="0">
          <a:lnSpc>
            <a:spcPct val="100000"/>
          </a:lnSpc>
          <a:spcBef>
            <a:spcPct val="20000"/>
          </a:spcBef>
          <a:spcAft>
            <a:spcPct val="0"/>
          </a:spcAft>
          <a:buClrTx/>
          <a:buSzTx/>
          <a:buFontTx/>
          <a:buNone/>
          <a:tabLst/>
          <a:defRPr sz="2400" kern="0" dirty="0" smtClean="0">
            <a:latin typeface="+mn-lt"/>
            <a:cs typeface="+mn-cs"/>
          </a:defRPr>
        </a:defPPr>
      </a:lstStyle>
    </a:txDef>
  </a:objectDefaults>
  <a:extraClrSchemeLst>
    <a:extraClrScheme>
      <a:clrScheme name="Default Design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Default Design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Default Design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Default Design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Default Design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xerox1">
  <a:themeElements>
    <a:clrScheme name="Xerox Dark Blue">
      <a:dk1>
        <a:srgbClr val="000000"/>
      </a:dk1>
      <a:lt1>
        <a:srgbClr val="FFFFFF"/>
      </a:lt1>
      <a:dk2>
        <a:srgbClr val="2895D5"/>
      </a:dk2>
      <a:lt2>
        <a:srgbClr val="FFFFFF"/>
      </a:lt2>
      <a:accent1>
        <a:srgbClr val="2895D5"/>
      </a:accent1>
      <a:accent2>
        <a:srgbClr val="7EBFE6"/>
      </a:accent2>
      <a:accent3>
        <a:srgbClr val="BEDFF2"/>
      </a:accent3>
      <a:accent4>
        <a:srgbClr val="7053AA"/>
      </a:accent4>
      <a:accent5>
        <a:srgbClr val="A998CC"/>
      </a:accent5>
      <a:accent6>
        <a:srgbClr val="D4CBE5"/>
      </a:accent6>
      <a:hlink>
        <a:srgbClr val="2895D5"/>
      </a:hlink>
      <a:folHlink>
        <a:srgbClr val="BEDFF2"/>
      </a:folHlink>
    </a:clrScheme>
    <a:fontScheme name="Xerox_Blue_010408 (2)">
      <a:majorFont>
        <a:latin typeface="Xerox Sans Light"/>
        <a:ea typeface=""/>
        <a:cs typeface=""/>
      </a:majorFont>
      <a:minorFont>
        <a:latin typeface="Xero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solidFill>
            <a:schemeClr val="folHlink"/>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cap="none" normalizeH="0" baseline="0" dirty="0" smtClean="0">
            <a:ln>
              <a:noFill/>
            </a:ln>
            <a:effectLst/>
            <a:latin typeface="Xerox Sans" pitchFamily="50" charset="0"/>
          </a:defRPr>
        </a:defPPr>
      </a:lstStyle>
    </a:spDef>
    <a:lnDef>
      <a:spPr bwMode="auto">
        <a:xfrm>
          <a:off x="0" y="0"/>
          <a:ext cx="1" cy="1"/>
        </a:xfrm>
        <a:custGeom>
          <a:avLst/>
          <a:gdLst/>
          <a:ahLst/>
          <a:cxnLst/>
          <a:rect l="0" t="0" r="0" b="0"/>
          <a:pathLst/>
        </a:custGeom>
        <a:solidFill>
          <a:schemeClr val="tx2"/>
        </a:solidFill>
        <a:ln w="9525" cap="flat" cmpd="sng" algn="ctr">
          <a:solidFill>
            <a:schemeClr val="folHlink"/>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bg1"/>
            </a:solidFill>
            <a:effectLst/>
            <a:latin typeface="Xerox Sans" pitchFamily="50" charset="0"/>
          </a:defRPr>
        </a:defPPr>
      </a:lstStyle>
    </a:lnDef>
  </a:objectDefaults>
  <a:extraClrSchemeLst>
    <a:extraClrScheme>
      <a:clrScheme name="Xerox_Blue_010408 (2) 1">
        <a:dk1>
          <a:srgbClr val="000000"/>
        </a:dk1>
        <a:lt1>
          <a:srgbClr val="FFFFFF"/>
        </a:lt1>
        <a:dk2>
          <a:srgbClr val="2895D5"/>
        </a:dk2>
        <a:lt2>
          <a:srgbClr val="ADAFB2"/>
        </a:lt2>
        <a:accent1>
          <a:srgbClr val="2895D5"/>
        </a:accent1>
        <a:accent2>
          <a:srgbClr val="7EBFE6"/>
        </a:accent2>
        <a:accent3>
          <a:srgbClr val="FFFFFF"/>
        </a:accent3>
        <a:accent4>
          <a:srgbClr val="000000"/>
        </a:accent4>
        <a:accent5>
          <a:srgbClr val="ACC8E7"/>
        </a:accent5>
        <a:accent6>
          <a:srgbClr val="72ADD0"/>
        </a:accent6>
        <a:hlink>
          <a:srgbClr val="BEDFF2"/>
        </a:hlink>
        <a:folHlink>
          <a:srgbClr val="2895D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xerox1" id="{800D8026-ED5F-4CE5-BE13-AAA404081A1E}" vid="{A040047D-BF10-4D46-A62A-65E64CB2DA7E}"/>
    </a:ext>
  </a:extLst>
</a:theme>
</file>

<file path=ppt/theme/theme15.xml><?xml version="1.0" encoding="utf-8"?>
<a:theme xmlns:a="http://schemas.openxmlformats.org/drawingml/2006/main" name="Xerox_Orange_2014_4.3">
  <a:themeElements>
    <a:clrScheme name="Xerox Orange">
      <a:dk1>
        <a:srgbClr val="000000"/>
      </a:dk1>
      <a:lt1>
        <a:srgbClr val="FFFFFF"/>
      </a:lt1>
      <a:dk2>
        <a:srgbClr val="E64BA2"/>
      </a:dk2>
      <a:lt2>
        <a:srgbClr val="9B2583"/>
      </a:lt2>
      <a:accent1>
        <a:srgbClr val="E67600"/>
      </a:accent1>
      <a:accent2>
        <a:srgbClr val="FD9F13"/>
      </a:accent2>
      <a:accent3>
        <a:srgbClr val="6DAF3D"/>
      </a:accent3>
      <a:accent4>
        <a:srgbClr val="34BCBA"/>
      </a:accent4>
      <a:accent5>
        <a:srgbClr val="2895D5"/>
      </a:accent5>
      <a:accent6>
        <a:srgbClr val="7053AA"/>
      </a:accent6>
      <a:hlink>
        <a:srgbClr val="E67600"/>
      </a:hlink>
      <a:folHlink>
        <a:srgbClr val="66676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lit screen">
  <a:themeElements>
    <a:clrScheme name="Custom 2">
      <a:dk1>
        <a:srgbClr val="595A5C"/>
      </a:dk1>
      <a:lt1>
        <a:srgbClr val="FFFFFF"/>
      </a:lt1>
      <a:dk2>
        <a:srgbClr val="7193B3"/>
      </a:dk2>
      <a:lt2>
        <a:srgbClr val="F0E8B5"/>
      </a:lt2>
      <a:accent1>
        <a:srgbClr val="436690"/>
      </a:accent1>
      <a:accent2>
        <a:srgbClr val="D0E1EB"/>
      </a:accent2>
      <a:accent3>
        <a:srgbClr val="FFCC99"/>
      </a:accent3>
      <a:accent4>
        <a:srgbClr val="CCDEAF"/>
      </a:accent4>
      <a:accent5>
        <a:srgbClr val="B0B8C6"/>
      </a:accent5>
      <a:accent6>
        <a:srgbClr val="BCCCD5"/>
      </a:accent6>
      <a:hlink>
        <a:srgbClr val="FFCC99"/>
      </a:hlink>
      <a:folHlink>
        <a:srgbClr val="CCDEAF"/>
      </a:folHlink>
    </a:clrScheme>
    <a:fontScheme name="split screen">
      <a:majorFont>
        <a:latin typeface="MisterEarl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plit screen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lit screen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split screen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split screen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split screen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split screen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right highlight">
  <a:themeElements>
    <a:clrScheme name="Custom 2">
      <a:dk1>
        <a:srgbClr val="595A5C"/>
      </a:dk1>
      <a:lt1>
        <a:srgbClr val="FFFFFF"/>
      </a:lt1>
      <a:dk2>
        <a:srgbClr val="7193B3"/>
      </a:dk2>
      <a:lt2>
        <a:srgbClr val="F0E8B5"/>
      </a:lt2>
      <a:accent1>
        <a:srgbClr val="436690"/>
      </a:accent1>
      <a:accent2>
        <a:srgbClr val="D0E1EB"/>
      </a:accent2>
      <a:accent3>
        <a:srgbClr val="FFCC99"/>
      </a:accent3>
      <a:accent4>
        <a:srgbClr val="CCDEAF"/>
      </a:accent4>
      <a:accent5>
        <a:srgbClr val="B0B8C6"/>
      </a:accent5>
      <a:accent6>
        <a:srgbClr val="BCCCD5"/>
      </a:accent6>
      <a:hlink>
        <a:srgbClr val="FFCC99"/>
      </a:hlink>
      <a:folHlink>
        <a:srgbClr val="CCDEAF"/>
      </a:folHlink>
    </a:clrScheme>
    <a:fontScheme name="right highlight">
      <a:majorFont>
        <a:latin typeface="MisterEarl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ght highlight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ght highlight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right highlight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right highlight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right highlight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right highlight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right highlight">
  <a:themeElements>
    <a:clrScheme name="Custom 2">
      <a:dk1>
        <a:srgbClr val="595A5C"/>
      </a:dk1>
      <a:lt1>
        <a:srgbClr val="FFFFFF"/>
      </a:lt1>
      <a:dk2>
        <a:srgbClr val="7193B3"/>
      </a:dk2>
      <a:lt2>
        <a:srgbClr val="F0E8B5"/>
      </a:lt2>
      <a:accent1>
        <a:srgbClr val="436690"/>
      </a:accent1>
      <a:accent2>
        <a:srgbClr val="D0E1EB"/>
      </a:accent2>
      <a:accent3>
        <a:srgbClr val="FFCC99"/>
      </a:accent3>
      <a:accent4>
        <a:srgbClr val="CCDEAF"/>
      </a:accent4>
      <a:accent5>
        <a:srgbClr val="B0B8C6"/>
      </a:accent5>
      <a:accent6>
        <a:srgbClr val="BCCCD5"/>
      </a:accent6>
      <a:hlink>
        <a:srgbClr val="FFCC99"/>
      </a:hlink>
      <a:folHlink>
        <a:srgbClr val="CCDEAF"/>
      </a:folHlink>
    </a:clrScheme>
    <a:fontScheme name="2_right highlight">
      <a:majorFont>
        <a:latin typeface="MisterEarl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2_right highlight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right highlight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2_right highlight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2_right highlight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2_right highlight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2_right highlight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right highlight">
  <a:themeElements>
    <a:clrScheme name="Custom 2">
      <a:dk1>
        <a:srgbClr val="595A5C"/>
      </a:dk1>
      <a:lt1>
        <a:srgbClr val="FFFFFF"/>
      </a:lt1>
      <a:dk2>
        <a:srgbClr val="7193B3"/>
      </a:dk2>
      <a:lt2>
        <a:srgbClr val="F0E8B5"/>
      </a:lt2>
      <a:accent1>
        <a:srgbClr val="436690"/>
      </a:accent1>
      <a:accent2>
        <a:srgbClr val="D0E1EB"/>
      </a:accent2>
      <a:accent3>
        <a:srgbClr val="FFCC99"/>
      </a:accent3>
      <a:accent4>
        <a:srgbClr val="CCDEAF"/>
      </a:accent4>
      <a:accent5>
        <a:srgbClr val="B0B8C6"/>
      </a:accent5>
      <a:accent6>
        <a:srgbClr val="BCCCD5"/>
      </a:accent6>
      <a:hlink>
        <a:srgbClr val="FFCC99"/>
      </a:hlink>
      <a:folHlink>
        <a:srgbClr val="CCDEAF"/>
      </a:folHlink>
    </a:clrScheme>
    <a:fontScheme name="4_right highlight">
      <a:majorFont>
        <a:latin typeface="MisterEarl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4_right highlight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right highlight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4_right highlight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4_right highlight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4_right highlight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4_right highlight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right highlight">
  <a:themeElements>
    <a:clrScheme name="Custom 2">
      <a:dk1>
        <a:srgbClr val="595A5C"/>
      </a:dk1>
      <a:lt1>
        <a:srgbClr val="FFFFFF"/>
      </a:lt1>
      <a:dk2>
        <a:srgbClr val="7193B3"/>
      </a:dk2>
      <a:lt2>
        <a:srgbClr val="F0E8B5"/>
      </a:lt2>
      <a:accent1>
        <a:srgbClr val="436690"/>
      </a:accent1>
      <a:accent2>
        <a:srgbClr val="D0E1EB"/>
      </a:accent2>
      <a:accent3>
        <a:srgbClr val="FFCC99"/>
      </a:accent3>
      <a:accent4>
        <a:srgbClr val="CCDEAF"/>
      </a:accent4>
      <a:accent5>
        <a:srgbClr val="B0B8C6"/>
      </a:accent5>
      <a:accent6>
        <a:srgbClr val="BCCCD5"/>
      </a:accent6>
      <a:hlink>
        <a:srgbClr val="FFCC99"/>
      </a:hlink>
      <a:folHlink>
        <a:srgbClr val="CCDEAF"/>
      </a:folHlink>
    </a:clrScheme>
    <a:fontScheme name="3_right highlight">
      <a:majorFont>
        <a:latin typeface="MisterEarl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right highlight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right highlight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3_right highlight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3_right highlight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3_right highlight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3_right highlight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right highlight">
  <a:themeElements>
    <a:clrScheme name="Custom 2">
      <a:dk1>
        <a:srgbClr val="595A5C"/>
      </a:dk1>
      <a:lt1>
        <a:srgbClr val="FFFFFF"/>
      </a:lt1>
      <a:dk2>
        <a:srgbClr val="7193B3"/>
      </a:dk2>
      <a:lt2>
        <a:srgbClr val="F0E8B5"/>
      </a:lt2>
      <a:accent1>
        <a:srgbClr val="436690"/>
      </a:accent1>
      <a:accent2>
        <a:srgbClr val="D0E1EB"/>
      </a:accent2>
      <a:accent3>
        <a:srgbClr val="FFCC99"/>
      </a:accent3>
      <a:accent4>
        <a:srgbClr val="CCDEAF"/>
      </a:accent4>
      <a:accent5>
        <a:srgbClr val="B0B8C6"/>
      </a:accent5>
      <a:accent6>
        <a:srgbClr val="BCCCD5"/>
      </a:accent6>
      <a:hlink>
        <a:srgbClr val="FFCC99"/>
      </a:hlink>
      <a:folHlink>
        <a:srgbClr val="CCDEAF"/>
      </a:folHlink>
    </a:clrScheme>
    <a:fontScheme name="5_right highlight">
      <a:majorFont>
        <a:latin typeface="MisterEarl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5_right highlight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right highlight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5_right highlight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5_right highlight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5_right highlight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5_right highlight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widescreen">
  <a:themeElements>
    <a:clrScheme name="widescreen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fontScheme name="widescreen">
      <a:majorFont>
        <a:latin typeface="MisterEarl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idescreen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idescreen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widescreen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widescreen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widescreen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widescreen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widescreen">
  <a:themeElements>
    <a:clrScheme name="Custom 2">
      <a:dk1>
        <a:srgbClr val="595A5C"/>
      </a:dk1>
      <a:lt1>
        <a:srgbClr val="FFFFFF"/>
      </a:lt1>
      <a:dk2>
        <a:srgbClr val="7193B3"/>
      </a:dk2>
      <a:lt2>
        <a:srgbClr val="F0E8B5"/>
      </a:lt2>
      <a:accent1>
        <a:srgbClr val="436690"/>
      </a:accent1>
      <a:accent2>
        <a:srgbClr val="D0E1EB"/>
      </a:accent2>
      <a:accent3>
        <a:srgbClr val="FFCC99"/>
      </a:accent3>
      <a:accent4>
        <a:srgbClr val="CCDEAF"/>
      </a:accent4>
      <a:accent5>
        <a:srgbClr val="B0B8C6"/>
      </a:accent5>
      <a:accent6>
        <a:srgbClr val="BCCCD5"/>
      </a:accent6>
      <a:hlink>
        <a:srgbClr val="FFCC99"/>
      </a:hlink>
      <a:folHlink>
        <a:srgbClr val="CCDEAF"/>
      </a:folHlink>
    </a:clrScheme>
    <a:fontScheme name="1_widescreen">
      <a:majorFont>
        <a:latin typeface="MisterEarl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widescreen 1">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idescreen 2">
        <a:dk1>
          <a:srgbClr val="2F2F47"/>
        </a:dk1>
        <a:lt1>
          <a:srgbClr val="FFFFFF"/>
        </a:lt1>
        <a:dk2>
          <a:srgbClr val="666699"/>
        </a:dk2>
        <a:lt2>
          <a:srgbClr val="F8F8F8"/>
        </a:lt2>
        <a:accent1>
          <a:srgbClr val="57516F"/>
        </a:accent1>
        <a:accent2>
          <a:srgbClr val="FF7C80"/>
        </a:accent2>
        <a:accent3>
          <a:srgbClr val="B8B8CA"/>
        </a:accent3>
        <a:accent4>
          <a:srgbClr val="DADADA"/>
        </a:accent4>
        <a:accent5>
          <a:srgbClr val="B4B3BB"/>
        </a:accent5>
        <a:accent6>
          <a:srgbClr val="E77073"/>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1_widescreen 3">
        <a:dk1>
          <a:srgbClr val="2F2F47"/>
        </a:dk1>
        <a:lt1>
          <a:srgbClr val="FFFFFF"/>
        </a:lt1>
        <a:dk2>
          <a:srgbClr val="2279AB"/>
        </a:dk2>
        <a:lt2>
          <a:srgbClr val="F0E8B5"/>
        </a:lt2>
        <a:accent1>
          <a:srgbClr val="64777E"/>
        </a:accent1>
        <a:accent2>
          <a:srgbClr val="D0E1EB"/>
        </a:accent2>
        <a:accent3>
          <a:srgbClr val="ABBED2"/>
        </a:accent3>
        <a:accent4>
          <a:srgbClr val="DADADA"/>
        </a:accent4>
        <a:accent5>
          <a:srgbClr val="B8BDC0"/>
        </a:accent5>
        <a:accent6>
          <a:srgbClr val="BCCCD5"/>
        </a:accent6>
        <a:hlink>
          <a:srgbClr val="FFCC99"/>
        </a:hlink>
        <a:folHlink>
          <a:srgbClr val="FFFF9B"/>
        </a:folHlink>
      </a:clrScheme>
      <a:clrMap bg1="dk2" tx1="lt1" bg2="dk1" tx2="lt2" accent1="accent1" accent2="accent2" accent3="accent3" accent4="accent4" accent5="accent5" accent6="accent6" hlink="hlink" folHlink="folHlink"/>
    </a:extraClrScheme>
    <a:extraClrScheme>
      <a:clrScheme name="1_widescreen 4">
        <a:dk1>
          <a:srgbClr val="494A5F"/>
        </a:dk1>
        <a:lt1>
          <a:srgbClr val="FFFFFF"/>
        </a:lt1>
        <a:dk2>
          <a:srgbClr val="7193B3"/>
        </a:dk2>
        <a:lt2>
          <a:srgbClr val="F0E8B5"/>
        </a:lt2>
        <a:accent1>
          <a:srgbClr val="2D5B89"/>
        </a:accent1>
        <a:accent2>
          <a:srgbClr val="D0E1EB"/>
        </a:accent2>
        <a:accent3>
          <a:srgbClr val="BBC8D6"/>
        </a:accent3>
        <a:accent4>
          <a:srgbClr val="DADADA"/>
        </a:accent4>
        <a:accent5>
          <a:srgbClr val="ADB5C4"/>
        </a:accent5>
        <a:accent6>
          <a:srgbClr val="BCCCD5"/>
        </a:accent6>
        <a:hlink>
          <a:srgbClr val="FFCC99"/>
        </a:hlink>
        <a:folHlink>
          <a:srgbClr val="B8B1D0"/>
        </a:folHlink>
      </a:clrScheme>
      <a:clrMap bg1="dk2" tx1="lt1" bg2="dk1" tx2="lt2" accent1="accent1" accent2="accent2" accent3="accent3" accent4="accent4" accent5="accent5" accent6="accent6" hlink="hlink" folHlink="folHlink"/>
    </a:extraClrScheme>
    <a:extraClrScheme>
      <a:clrScheme name="1_widescreen 5">
        <a:dk1>
          <a:srgbClr val="2D2015"/>
        </a:dk1>
        <a:lt1>
          <a:srgbClr val="FFFFFF"/>
        </a:lt1>
        <a:dk2>
          <a:srgbClr val="987A5D"/>
        </a:dk2>
        <a:lt2>
          <a:srgbClr val="EDD4A3"/>
        </a:lt2>
        <a:accent1>
          <a:srgbClr val="8C7B70"/>
        </a:accent1>
        <a:accent2>
          <a:srgbClr val="8C9CA0"/>
        </a:accent2>
        <a:accent3>
          <a:srgbClr val="CABEB6"/>
        </a:accent3>
        <a:accent4>
          <a:srgbClr val="DADADA"/>
        </a:accent4>
        <a:accent5>
          <a:srgbClr val="C5BFBB"/>
        </a:accent5>
        <a:accent6>
          <a:srgbClr val="7E8D91"/>
        </a:accent6>
        <a:hlink>
          <a:srgbClr val="F2BD79"/>
        </a:hlink>
        <a:folHlink>
          <a:srgbClr val="8F5F2F"/>
        </a:folHlink>
      </a:clrScheme>
      <a:clrMap bg1="dk2" tx1="lt1" bg2="dk1" tx2="lt2" accent1="accent1" accent2="accent2" accent3="accent3" accent4="accent4" accent5="accent5" accent6="accent6" hlink="hlink" folHlink="folHlink"/>
    </a:extraClrScheme>
    <a:extraClrScheme>
      <a:clrScheme name="1_widescreen 6">
        <a:dk1>
          <a:srgbClr val="595A5C"/>
        </a:dk1>
        <a:lt1>
          <a:srgbClr val="FFFFFF"/>
        </a:lt1>
        <a:dk2>
          <a:srgbClr val="7193B3"/>
        </a:dk2>
        <a:lt2>
          <a:srgbClr val="F0E8B5"/>
        </a:lt2>
        <a:accent1>
          <a:srgbClr val="436690"/>
        </a:accent1>
        <a:accent2>
          <a:srgbClr val="D0E1EB"/>
        </a:accent2>
        <a:accent3>
          <a:srgbClr val="BBC8D6"/>
        </a:accent3>
        <a:accent4>
          <a:srgbClr val="DADADA"/>
        </a:accent4>
        <a:accent5>
          <a:srgbClr val="B0B8C6"/>
        </a:accent5>
        <a:accent6>
          <a:srgbClr val="BCCCD5"/>
        </a:accent6>
        <a:hlink>
          <a:srgbClr val="FFCC99"/>
        </a:hlink>
        <a:folHlink>
          <a:srgbClr val="CCDEA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AdamRaga</Template>
  <TotalTime>0</TotalTime>
  <Words>5309</Words>
  <Application>Microsoft Office PowerPoint</Application>
  <PresentationFormat>On-screen Show (4:3)</PresentationFormat>
  <Paragraphs>836</Paragraphs>
  <Slides>41</Slides>
  <Notes>41</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41</vt:i4>
      </vt:variant>
    </vt:vector>
  </HeadingPairs>
  <TitlesOfParts>
    <vt:vector size="67" baseType="lpstr">
      <vt:lpstr>Arial</vt:lpstr>
      <vt:lpstr>Calibri</vt:lpstr>
      <vt:lpstr>Cambria Math</vt:lpstr>
      <vt:lpstr>Century Gothic</vt:lpstr>
      <vt:lpstr>Gill Sans Ultra Bold Condensed</vt:lpstr>
      <vt:lpstr>MisterEarl BT</vt:lpstr>
      <vt:lpstr>Museo Sans For Dell</vt:lpstr>
      <vt:lpstr>Symbol</vt:lpstr>
      <vt:lpstr>Times New Roman</vt:lpstr>
      <vt:lpstr>Xerox Sans</vt:lpstr>
      <vt:lpstr>Xerox Sans Light</vt:lpstr>
      <vt:lpstr>AdamRaga</vt:lpstr>
      <vt:lpstr>split screen</vt:lpstr>
      <vt:lpstr>right highlight</vt:lpstr>
      <vt:lpstr>2_right highlight</vt:lpstr>
      <vt:lpstr>4_right highlight</vt:lpstr>
      <vt:lpstr>3_right highlight</vt:lpstr>
      <vt:lpstr>5_right highlight</vt:lpstr>
      <vt:lpstr>widescreen</vt:lpstr>
      <vt:lpstr>1_widescreen</vt:lpstr>
      <vt:lpstr>tall thin</vt:lpstr>
      <vt:lpstr>1_tall thin</vt:lpstr>
      <vt:lpstr>All black</vt:lpstr>
      <vt:lpstr>1_AdamRaga</vt:lpstr>
      <vt:lpstr>xerox1</vt:lpstr>
      <vt:lpstr>Xerox_Orange_2014_4.3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Ragavendran</dc:creator>
  <cp:lastModifiedBy>Gopalakrishnan, Ragavendran</cp:lastModifiedBy>
  <cp:revision>1276</cp:revision>
  <dcterms:created xsi:type="dcterms:W3CDTF">2006-08-16T00:00:00Z</dcterms:created>
  <dcterms:modified xsi:type="dcterms:W3CDTF">2016-03-17T08:17:20Z</dcterms:modified>
</cp:coreProperties>
</file>