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7" r:id="rId3"/>
    <p:sldId id="276" r:id="rId4"/>
    <p:sldId id="275" r:id="rId5"/>
    <p:sldId id="271" r:id="rId6"/>
    <p:sldId id="278" r:id="rId7"/>
    <p:sldId id="279" r:id="rId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6598E99C-65C8-4413-B9FE-2340B4008397}" type="datetimeFigureOut">
              <a:rPr lang="en-IN" smtClean="0"/>
              <a:t>18-03-2016</a:t>
            </a:fld>
            <a:endParaRPr lang="en-IN"/>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5749B30B-CB1C-4A0F-A2D4-E37A6BA26324}" type="slidenum">
              <a:rPr lang="en-IN" smtClean="0"/>
              <a:t>‹#›</a:t>
            </a:fld>
            <a:endParaRPr lang="en-IN"/>
          </a:p>
        </p:txBody>
      </p:sp>
    </p:spTree>
    <p:extLst>
      <p:ext uri="{BB962C8B-B14F-4D97-AF65-F5344CB8AC3E}">
        <p14:creationId xmlns:p14="http://schemas.microsoft.com/office/powerpoint/2010/main" val="231887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749B30B-CB1C-4A0F-A2D4-E37A6BA26324}" type="slidenum">
              <a:rPr lang="en-IN" smtClean="0"/>
              <a:t>6</a:t>
            </a:fld>
            <a:endParaRPr lang="en-IN"/>
          </a:p>
        </p:txBody>
      </p:sp>
    </p:spTree>
    <p:extLst>
      <p:ext uri="{BB962C8B-B14F-4D97-AF65-F5344CB8AC3E}">
        <p14:creationId xmlns:p14="http://schemas.microsoft.com/office/powerpoint/2010/main" val="1781035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53AAE-C5CD-4409-9925-787481832060}" type="datetimeFigureOut">
              <a:rPr lang="en-IN" smtClean="0"/>
              <a:pPr/>
              <a:t>18-03-2016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C00080-A500-4B80-B709-60BCCA06938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53AAE-C5CD-4409-9925-787481832060}" type="datetimeFigureOut">
              <a:rPr lang="en-IN" smtClean="0"/>
              <a:pPr/>
              <a:t>18-03-2016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00080-A500-4B80-B709-60BCCA06938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772817"/>
          </a:xfrm>
        </p:spPr>
        <p:txBody>
          <a:bodyPr>
            <a:noAutofit/>
          </a:bodyPr>
          <a:lstStyle/>
          <a:p>
            <a:r>
              <a:rPr lang="en-US" sz="3200" dirty="0" smtClean="0">
                <a:latin typeface="Adobe Caslon Pro" panose="0205050205050A020403" pitchFamily="18" charset="0"/>
                <a:ea typeface="Adobe Fan Heiti Std B" panose="020B0700000000000000" pitchFamily="34" charset="-128"/>
                <a:cs typeface="Times New Roman" pitchFamily="18" charset="0"/>
              </a:rPr>
              <a:t>Evolution of human cooperation without reciprocity </a:t>
            </a:r>
            <a:endParaRPr lang="en-IN" sz="3200" dirty="0">
              <a:latin typeface="Adobe Caslon Pro" panose="0205050205050A020403" pitchFamily="18" charset="0"/>
              <a:ea typeface="Adobe Fan Heiti Std B" panose="020B0700000000000000" pitchFamily="34" charset="-128"/>
              <a:cs typeface="Times New Roman" pitchFamily="18" charset="0"/>
            </a:endParaRPr>
          </a:p>
        </p:txBody>
      </p:sp>
      <p:sp>
        <p:nvSpPr>
          <p:cNvPr id="3" name="Subtitle 2"/>
          <p:cNvSpPr>
            <a:spLocks noGrp="1"/>
          </p:cNvSpPr>
          <p:nvPr>
            <p:ph type="subTitle" idx="1"/>
          </p:nvPr>
        </p:nvSpPr>
        <p:spPr>
          <a:xfrm>
            <a:off x="0" y="1988840"/>
            <a:ext cx="9144000" cy="4869160"/>
          </a:xfrm>
        </p:spPr>
        <p:txBody>
          <a:bodyPr>
            <a:normAutofit/>
          </a:bodyPr>
          <a:lstStyle/>
          <a:p>
            <a:r>
              <a:rPr lang="en-IN" sz="3600" b="1" dirty="0" smtClean="0">
                <a:solidFill>
                  <a:schemeClr val="tx1"/>
                </a:solidFill>
                <a:latin typeface="Adobe Caslon Pro" panose="0205050205050A020403" pitchFamily="18" charset="0"/>
                <a:cs typeface="Times New Roman" pitchFamily="18" charset="0"/>
              </a:rPr>
              <a:t> </a:t>
            </a:r>
            <a:r>
              <a:rPr lang="en-IN" b="1" dirty="0" err="1" smtClean="0">
                <a:solidFill>
                  <a:schemeClr val="tx1"/>
                </a:solidFill>
                <a:latin typeface="Adobe Caslon Pro" panose="0205050205050A020403" pitchFamily="18" charset="0"/>
                <a:ea typeface="Adobe Heiti Std R" panose="020B0400000000000000" pitchFamily="34" charset="-128"/>
                <a:cs typeface="Times New Roman" pitchFamily="18" charset="0"/>
              </a:rPr>
              <a:t>Balaraju</a:t>
            </a:r>
            <a:r>
              <a:rPr lang="en-IN" b="1" dirty="0" smtClean="0">
                <a:solidFill>
                  <a:schemeClr val="tx1"/>
                </a:solidFill>
                <a:latin typeface="Adobe Caslon Pro" panose="0205050205050A020403" pitchFamily="18" charset="0"/>
                <a:ea typeface="Adobe Heiti Std R" panose="020B0400000000000000" pitchFamily="34" charset="-128"/>
                <a:cs typeface="Times New Roman" pitchFamily="18" charset="0"/>
              </a:rPr>
              <a:t> </a:t>
            </a:r>
            <a:r>
              <a:rPr lang="en-IN" b="1" dirty="0" err="1" smtClean="0">
                <a:solidFill>
                  <a:schemeClr val="tx1"/>
                </a:solidFill>
                <a:latin typeface="Adobe Caslon Pro" panose="0205050205050A020403" pitchFamily="18" charset="0"/>
                <a:ea typeface="Adobe Heiti Std R" panose="020B0400000000000000" pitchFamily="34" charset="-128"/>
                <a:cs typeface="Times New Roman" pitchFamily="18" charset="0"/>
              </a:rPr>
              <a:t>Battu</a:t>
            </a:r>
            <a:endParaRPr lang="en-IN" b="1" dirty="0" smtClean="0">
              <a:solidFill>
                <a:schemeClr val="tx1"/>
              </a:solidFill>
              <a:latin typeface="Adobe Caslon Pro" panose="0205050205050A020403" pitchFamily="18" charset="0"/>
              <a:ea typeface="Adobe Heiti Std R" panose="020B0400000000000000" pitchFamily="34" charset="-128"/>
              <a:cs typeface="Times New Roman" pitchFamily="18" charset="0"/>
            </a:endParaRPr>
          </a:p>
          <a:p>
            <a:pPr algn="l"/>
            <a:endParaRPr lang="en-IN" sz="2800" b="1" dirty="0" smtClean="0">
              <a:latin typeface="Adobe Caslon Pro" panose="0205050205050A020403" pitchFamily="18" charset="0"/>
            </a:endParaRPr>
          </a:p>
          <a:p>
            <a:r>
              <a:rPr lang="en-IN" sz="2800" b="1" dirty="0" smtClean="0">
                <a:solidFill>
                  <a:schemeClr val="tx1"/>
                </a:solidFill>
                <a:latin typeface="Adobe Caslon Pro" panose="0205050205050A020403" pitchFamily="18" charset="0"/>
                <a:ea typeface="Adobe Heiti Std R" panose="020B0400000000000000" pitchFamily="34" charset="-128"/>
                <a:cs typeface="Times New Roman" pitchFamily="18" charset="0"/>
              </a:rPr>
              <a:t>Centre of Behavioural and Cognitive Sciences (CBCS) University of Allahabad, Allahabad </a:t>
            </a:r>
          </a:p>
          <a:p>
            <a:endParaRPr lang="en-IN" sz="2800" b="1" dirty="0" smtClean="0">
              <a:solidFill>
                <a:schemeClr val="tx1"/>
              </a:solidFill>
              <a:latin typeface="Adobe Caslon Pro" panose="0205050205050A020403" pitchFamily="18" charset="0"/>
              <a:ea typeface="Adobe Heiti Std R" panose="020B0400000000000000" pitchFamily="34" charset="-128"/>
              <a:cs typeface="Times New Roman" pitchFamily="18" charset="0"/>
            </a:endParaRPr>
          </a:p>
          <a:p>
            <a:endParaRPr lang="en-US" sz="2800" b="1" dirty="0">
              <a:solidFill>
                <a:schemeClr val="tx1"/>
              </a:solidFill>
              <a:latin typeface="Adobe Caslon Pro" panose="0205050205050A020403" pitchFamily="18" charset="0"/>
              <a:ea typeface="Adobe Heiti Std R" panose="020B0400000000000000" pitchFamily="34" charset="-128"/>
              <a:cs typeface="Times New Roman" pitchFamily="18" charset="0"/>
            </a:endParaRPr>
          </a:p>
          <a:p>
            <a:r>
              <a:rPr lang="en-US" sz="2800" b="1" dirty="0" smtClean="0">
                <a:solidFill>
                  <a:schemeClr val="tx1"/>
                </a:solidFill>
                <a:latin typeface="Adobe Caslon Pro" panose="0205050205050A020403" pitchFamily="18" charset="0"/>
                <a:ea typeface="Adobe Heiti Std R" panose="020B0400000000000000" pitchFamily="34" charset="-128"/>
                <a:cs typeface="Times New Roman" pitchFamily="18" charset="0"/>
              </a:rPr>
              <a:t>18</a:t>
            </a:r>
            <a:r>
              <a:rPr lang="en-US" sz="2800" b="1" baseline="30000" dirty="0" smtClean="0">
                <a:solidFill>
                  <a:schemeClr val="tx1"/>
                </a:solidFill>
                <a:latin typeface="Adobe Caslon Pro" panose="0205050205050A020403" pitchFamily="18" charset="0"/>
                <a:ea typeface="Adobe Heiti Std R" panose="020B0400000000000000" pitchFamily="34" charset="-128"/>
                <a:cs typeface="Times New Roman" pitchFamily="18" charset="0"/>
              </a:rPr>
              <a:t>th</a:t>
            </a:r>
            <a:r>
              <a:rPr lang="en-US" sz="2800" b="1" dirty="0" smtClean="0">
                <a:solidFill>
                  <a:schemeClr val="tx1"/>
                </a:solidFill>
                <a:latin typeface="Adobe Caslon Pro" panose="0205050205050A020403" pitchFamily="18" charset="0"/>
                <a:ea typeface="Adobe Heiti Std R" panose="020B0400000000000000" pitchFamily="34" charset="-128"/>
                <a:cs typeface="Times New Roman" pitchFamily="18" charset="0"/>
              </a:rPr>
              <a:t> March 2016 </a:t>
            </a:r>
            <a:endParaRPr lang="en-IN" sz="2800" b="1" dirty="0" smtClean="0">
              <a:solidFill>
                <a:schemeClr val="tx1"/>
              </a:solidFill>
              <a:latin typeface="Adobe Caslon Pro" panose="0205050205050A020403" pitchFamily="18" charset="0"/>
              <a:ea typeface="Adobe Heiti Std R" panose="020B0400000000000000"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dobe Caslon Pro" panose="0205050205050A020403" pitchFamily="18" charset="0"/>
              </a:rPr>
              <a:t>What is cooperation</a:t>
            </a:r>
            <a:endParaRPr lang="en-IN" dirty="0">
              <a:latin typeface="Adobe Caslon Pro" panose="0205050205050A020403" pitchFamily="18" charset="0"/>
            </a:endParaRPr>
          </a:p>
        </p:txBody>
      </p:sp>
      <p:sp>
        <p:nvSpPr>
          <p:cNvPr id="3" name="Content Placeholder 2"/>
          <p:cNvSpPr>
            <a:spLocks noGrp="1"/>
          </p:cNvSpPr>
          <p:nvPr>
            <p:ph idx="1"/>
          </p:nvPr>
        </p:nvSpPr>
        <p:spPr>
          <a:xfrm>
            <a:off x="107504" y="1772816"/>
            <a:ext cx="8856984" cy="4896544"/>
          </a:xfrm>
        </p:spPr>
        <p:txBody>
          <a:bodyPr/>
          <a:lstStyle/>
          <a:p>
            <a:pPr marL="0" indent="0">
              <a:buNone/>
            </a:pPr>
            <a:r>
              <a:rPr lang="en-US" dirty="0" smtClean="0">
                <a:latin typeface="Adobe Caslon Pro" panose="0205050205050A020403" pitchFamily="18" charset="0"/>
              </a:rPr>
              <a:t>In a cooperative action </a:t>
            </a:r>
          </a:p>
          <a:p>
            <a:pPr marL="0" indent="0">
              <a:buNone/>
            </a:pPr>
            <a:r>
              <a:rPr lang="en-US" dirty="0" smtClean="0">
                <a:solidFill>
                  <a:srgbClr val="002060"/>
                </a:solidFill>
                <a:latin typeface="Adobe Caslon Pro" panose="0205050205050A020403" pitchFamily="18" charset="0"/>
              </a:rPr>
              <a:t>Donor  pays cost, c</a:t>
            </a:r>
            <a:r>
              <a:rPr lang="en-US" dirty="0" smtClean="0">
                <a:latin typeface="Adobe Caslon Pro" panose="0205050205050A020403" pitchFamily="18" charset="0"/>
              </a:rPr>
              <a:t>, and </a:t>
            </a:r>
            <a:r>
              <a:rPr lang="en-US" dirty="0" smtClean="0">
                <a:solidFill>
                  <a:srgbClr val="002060"/>
                </a:solidFill>
                <a:latin typeface="Adobe Caslon Pro" panose="0205050205050A020403" pitchFamily="18" charset="0"/>
              </a:rPr>
              <a:t>recipient gets benefit, b</a:t>
            </a:r>
          </a:p>
          <a:p>
            <a:endParaRPr lang="en-US" dirty="0">
              <a:solidFill>
                <a:srgbClr val="002060"/>
              </a:solidFill>
              <a:latin typeface="Adobe Caslon Pro" panose="0205050205050A020403" pitchFamily="18" charset="0"/>
            </a:endParaRPr>
          </a:p>
          <a:p>
            <a:pPr marL="0" indent="0">
              <a:buNone/>
            </a:pPr>
            <a:r>
              <a:rPr lang="en-US" dirty="0" smtClean="0">
                <a:latin typeface="Adobe Caslon Pro" panose="0205050205050A020403" pitchFamily="18" charset="0"/>
              </a:rPr>
              <a:t>Costs and benefits are measured in terms of fitness reproduction can be genetic or cultural </a:t>
            </a:r>
            <a:endParaRPr lang="en-IN" dirty="0">
              <a:latin typeface="Adobe Caslon Pro" panose="0205050205050A020403" pitchFamily="18" charset="0"/>
            </a:endParaRPr>
          </a:p>
        </p:txBody>
      </p:sp>
    </p:spTree>
    <p:extLst>
      <p:ext uri="{BB962C8B-B14F-4D97-AF65-F5344CB8AC3E}">
        <p14:creationId xmlns:p14="http://schemas.microsoft.com/office/powerpoint/2010/main" val="4285863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041"/>
            <a:ext cx="9144000" cy="1931873"/>
          </a:xfrm>
        </p:spPr>
        <p:txBody>
          <a:bodyPr>
            <a:normAutofit/>
          </a:bodyPr>
          <a:lstStyle/>
          <a:p>
            <a:r>
              <a:rPr lang="en-US" dirty="0" smtClean="0"/>
              <a:t/>
            </a:r>
            <a:br>
              <a:rPr lang="en-US" dirty="0" smtClean="0"/>
            </a:br>
            <a:endParaRPr lang="en-IN" dirty="0"/>
          </a:p>
        </p:txBody>
      </p:sp>
      <p:sp>
        <p:nvSpPr>
          <p:cNvPr id="3" name="Subtitle 2"/>
          <p:cNvSpPr>
            <a:spLocks noGrp="1"/>
          </p:cNvSpPr>
          <p:nvPr>
            <p:ph type="subTitle" idx="1"/>
          </p:nvPr>
        </p:nvSpPr>
        <p:spPr>
          <a:xfrm>
            <a:off x="251520" y="620688"/>
            <a:ext cx="8640960" cy="6120680"/>
          </a:xfrm>
        </p:spPr>
        <p:txBody>
          <a:bodyPr>
            <a:normAutofit fontScale="92500" lnSpcReduction="20000"/>
          </a:bodyPr>
          <a:lstStyle/>
          <a:p>
            <a:pPr algn="just"/>
            <a:r>
              <a:rPr lang="en-US" dirty="0" smtClean="0">
                <a:solidFill>
                  <a:schemeClr val="tx1"/>
                </a:solidFill>
                <a:latin typeface="Adobe Caslon Pro" panose="0205050205050A020403" pitchFamily="18" charset="0"/>
              </a:rPr>
              <a:t>Long standing problem in biological and social sciences is to understand conditions required for the emergence and maintenance of cooperation in evolving populations. </a:t>
            </a:r>
          </a:p>
          <a:p>
            <a:pPr algn="just"/>
            <a:endParaRPr lang="en-US" dirty="0" smtClean="0">
              <a:solidFill>
                <a:schemeClr val="tx1"/>
              </a:solidFill>
              <a:latin typeface="Adobe Caslon Pro" panose="0205050205050A020403" pitchFamily="18" charset="0"/>
            </a:endParaRPr>
          </a:p>
          <a:p>
            <a:pPr algn="just"/>
            <a:r>
              <a:rPr lang="en-US" dirty="0" smtClean="0">
                <a:solidFill>
                  <a:schemeClr val="tx1"/>
                </a:solidFill>
                <a:latin typeface="Adobe Caslon Pro" panose="0205050205050A020403" pitchFamily="18" charset="0"/>
              </a:rPr>
              <a:t>The following mechanisms are proposed </a:t>
            </a:r>
          </a:p>
          <a:p>
            <a:pPr algn="just"/>
            <a:endParaRPr lang="en-US" dirty="0" smtClean="0">
              <a:solidFill>
                <a:schemeClr val="tx1"/>
              </a:solidFill>
              <a:latin typeface="Adobe Caslon Pro" panose="0205050205050A020403" pitchFamily="18" charset="0"/>
            </a:endParaRPr>
          </a:p>
          <a:p>
            <a:pPr algn="just"/>
            <a:r>
              <a:rPr lang="en-US" dirty="0" smtClean="0">
                <a:solidFill>
                  <a:schemeClr val="tx1"/>
                </a:solidFill>
                <a:latin typeface="Adobe Caslon Pro" panose="0205050205050A020403" pitchFamily="18" charset="0"/>
              </a:rPr>
              <a:t>Kin selection :  </a:t>
            </a:r>
            <a:r>
              <a:rPr lang="en-US" dirty="0" smtClean="0">
                <a:solidFill>
                  <a:srgbClr val="FF0000"/>
                </a:solidFill>
                <a:latin typeface="Adobe Caslon Pro" panose="0205050205050A020403" pitchFamily="18" charset="0"/>
              </a:rPr>
              <a:t>Recognition of kin     </a:t>
            </a:r>
          </a:p>
          <a:p>
            <a:pPr algn="just"/>
            <a:r>
              <a:rPr lang="en-US" dirty="0" smtClean="0">
                <a:solidFill>
                  <a:schemeClr val="tx1"/>
                </a:solidFill>
                <a:latin typeface="Adobe Caslon Pro" panose="0205050205050A020403" pitchFamily="18" charset="0"/>
              </a:rPr>
              <a:t>Direct reciprocity: </a:t>
            </a:r>
            <a:r>
              <a:rPr lang="en-US" dirty="0" smtClean="0">
                <a:solidFill>
                  <a:srgbClr val="FF0000"/>
                </a:solidFill>
                <a:latin typeface="Adobe Caslon Pro" panose="0205050205050A020403" pitchFamily="18" charset="0"/>
              </a:rPr>
              <a:t>repeated interactions, memory of past actions </a:t>
            </a:r>
          </a:p>
          <a:p>
            <a:pPr algn="just"/>
            <a:r>
              <a:rPr lang="en-US" dirty="0" smtClean="0">
                <a:solidFill>
                  <a:schemeClr val="tx1"/>
                </a:solidFill>
                <a:latin typeface="Adobe Caslon Pro" panose="0205050205050A020403" pitchFamily="18" charset="0"/>
              </a:rPr>
              <a:t>Indirect reciprocity: </a:t>
            </a:r>
            <a:r>
              <a:rPr lang="en-US" dirty="0" smtClean="0">
                <a:solidFill>
                  <a:srgbClr val="FF0000"/>
                </a:solidFill>
                <a:latin typeface="Adobe Caslon Pro" panose="0205050205050A020403" pitchFamily="18" charset="0"/>
              </a:rPr>
              <a:t>Ability to judge actions (good or bad) and communicate (language ability)</a:t>
            </a:r>
          </a:p>
          <a:p>
            <a:pPr algn="just"/>
            <a:r>
              <a:rPr lang="en-US" dirty="0" smtClean="0">
                <a:solidFill>
                  <a:schemeClr val="tx1">
                    <a:lumMod val="75000"/>
                    <a:lumOff val="25000"/>
                  </a:schemeClr>
                </a:solidFill>
                <a:latin typeface="Adobe Caslon Pro" panose="0205050205050A020403" pitchFamily="18" charset="0"/>
              </a:rPr>
              <a:t>Spatial selection:</a:t>
            </a:r>
          </a:p>
          <a:p>
            <a:pPr algn="just"/>
            <a:r>
              <a:rPr lang="en-US" dirty="0" smtClean="0">
                <a:solidFill>
                  <a:schemeClr val="tx1">
                    <a:lumMod val="75000"/>
                    <a:lumOff val="25000"/>
                  </a:schemeClr>
                </a:solidFill>
                <a:latin typeface="Adobe Caslon Pro" panose="0205050205050A020403" pitchFamily="18" charset="0"/>
              </a:rPr>
              <a:t>Group selection: </a:t>
            </a:r>
            <a:endParaRPr lang="en-IN" dirty="0">
              <a:solidFill>
                <a:schemeClr val="tx1">
                  <a:lumMod val="75000"/>
                  <a:lumOff val="25000"/>
                </a:schemeClr>
              </a:solidFill>
              <a:latin typeface="Adobe Caslon Pro" panose="0205050205050A020403" pitchFamily="18" charset="0"/>
            </a:endParaRPr>
          </a:p>
        </p:txBody>
      </p:sp>
    </p:spTree>
    <p:extLst>
      <p:ext uri="{BB962C8B-B14F-4D97-AF65-F5344CB8AC3E}">
        <p14:creationId xmlns:p14="http://schemas.microsoft.com/office/powerpoint/2010/main" val="551999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dobe Caslon Pro" panose="0205050205050A020403" pitchFamily="18" charset="0"/>
              </a:rPr>
              <a:t>Evolutionary dynamics </a:t>
            </a:r>
            <a:r>
              <a:rPr lang="en-US" b="1" dirty="0" smtClean="0"/>
              <a:t> </a:t>
            </a:r>
            <a:endParaRPr lang="en-US" b="1" dirty="0"/>
          </a:p>
        </p:txBody>
      </p:sp>
      <p:sp>
        <p:nvSpPr>
          <p:cNvPr id="3" name="Content Placeholder 2"/>
          <p:cNvSpPr>
            <a:spLocks noGrp="1"/>
          </p:cNvSpPr>
          <p:nvPr>
            <p:ph idx="1"/>
          </p:nvPr>
        </p:nvSpPr>
        <p:spPr>
          <a:xfrm>
            <a:off x="179512" y="1628800"/>
            <a:ext cx="8712968" cy="4497363"/>
          </a:xfrm>
        </p:spPr>
        <p:txBody>
          <a:bodyPr>
            <a:normAutofit/>
          </a:bodyPr>
          <a:lstStyle/>
          <a:p>
            <a:r>
              <a:rPr lang="en-US" sz="3600" dirty="0" smtClean="0">
                <a:solidFill>
                  <a:srgbClr val="FF0000"/>
                </a:solidFill>
                <a:latin typeface="Adobe Caslon Pro" panose="0205050205050A020403" pitchFamily="18" charset="0"/>
              </a:rPr>
              <a:t>Population</a:t>
            </a:r>
            <a:r>
              <a:rPr lang="en-US" sz="3600" dirty="0" smtClean="0">
                <a:latin typeface="Adobe Caslon Pro" panose="0205050205050A020403" pitchFamily="18" charset="0"/>
              </a:rPr>
              <a:t> (reproductive individuals) </a:t>
            </a:r>
          </a:p>
          <a:p>
            <a:r>
              <a:rPr lang="en-US" sz="3600" dirty="0" smtClean="0">
                <a:solidFill>
                  <a:srgbClr val="FF0000"/>
                </a:solidFill>
                <a:latin typeface="Adobe Caslon Pro" panose="0205050205050A020403" pitchFamily="18" charset="0"/>
              </a:rPr>
              <a:t>Mutation </a:t>
            </a:r>
            <a:r>
              <a:rPr lang="en-US" sz="3600" dirty="0" smtClean="0">
                <a:latin typeface="Adobe Caslon Pro" panose="0205050205050A020403" pitchFamily="18" charset="0"/>
              </a:rPr>
              <a:t>(errors in reproduction)</a:t>
            </a:r>
          </a:p>
          <a:p>
            <a:r>
              <a:rPr lang="en-US" sz="3600" dirty="0" smtClean="0">
                <a:solidFill>
                  <a:srgbClr val="FF0000"/>
                </a:solidFill>
                <a:latin typeface="Adobe Caslon Pro" panose="0205050205050A020403" pitchFamily="18" charset="0"/>
              </a:rPr>
              <a:t>Selection </a:t>
            </a:r>
            <a:r>
              <a:rPr lang="en-US" sz="3600" dirty="0" smtClean="0">
                <a:latin typeface="Adobe Caslon Pro" panose="0205050205050A020403" pitchFamily="18" charset="0"/>
              </a:rPr>
              <a:t>(selecting </a:t>
            </a:r>
            <a:r>
              <a:rPr lang="en-US" sz="3600" b="1" dirty="0" smtClean="0">
                <a:latin typeface="Adobe Caslon Pro" panose="0205050205050A020403" pitchFamily="18" charset="0"/>
              </a:rPr>
              <a:t>fitter types </a:t>
            </a:r>
            <a:r>
              <a:rPr lang="en-US" sz="3600" dirty="0" smtClean="0">
                <a:latin typeface="Adobe Caslon Pro" panose="0205050205050A020403" pitchFamily="18" charset="0"/>
              </a:rPr>
              <a:t>relative to others) </a:t>
            </a:r>
          </a:p>
          <a:p>
            <a:endParaRPr lang="en-US" sz="3600" dirty="0" smtClean="0"/>
          </a:p>
          <a:p>
            <a:pPr algn="ctr">
              <a:buNone/>
            </a:pPr>
            <a:r>
              <a:rPr lang="en-US" sz="4000" b="1" dirty="0" smtClean="0">
                <a:latin typeface="Adobe Caslon Pro" panose="0205050205050A020403" pitchFamily="18" charset="0"/>
              </a:rPr>
              <a:t>Evolutionary game theory </a:t>
            </a:r>
            <a:endParaRPr lang="en-US" sz="4000" b="1" dirty="0">
              <a:latin typeface="Adobe Caslon Pro" panose="0205050205050A020403"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normAutofit/>
          </a:bodyPr>
          <a:lstStyle/>
          <a:p>
            <a:pPr algn="l"/>
            <a:r>
              <a:rPr lang="en-US" sz="3600" b="1" dirty="0" smtClean="0">
                <a:latin typeface="Adobe Caslon Pro" panose="0205050205050A020403" pitchFamily="18" charset="0"/>
              </a:rPr>
              <a:t>Cooperation without reciprocity </a:t>
            </a:r>
            <a:endParaRPr lang="en-US" sz="3600" b="1" dirty="0">
              <a:latin typeface="Adobe Caslon Pro" panose="0205050205050A020403" pitchFamily="18" charset="0"/>
            </a:endParaRPr>
          </a:p>
        </p:txBody>
      </p:sp>
      <p:sp>
        <p:nvSpPr>
          <p:cNvPr id="3" name="Content Placeholder 2"/>
          <p:cNvSpPr>
            <a:spLocks noGrp="1"/>
          </p:cNvSpPr>
          <p:nvPr>
            <p:ph idx="1"/>
          </p:nvPr>
        </p:nvSpPr>
        <p:spPr>
          <a:xfrm>
            <a:off x="0" y="908720"/>
            <a:ext cx="9144000" cy="5949280"/>
          </a:xfrm>
        </p:spPr>
        <p:txBody>
          <a:bodyPr>
            <a:normAutofit fontScale="92500" lnSpcReduction="20000"/>
          </a:bodyPr>
          <a:lstStyle/>
          <a:p>
            <a:pPr>
              <a:buNone/>
            </a:pPr>
            <a:endParaRPr lang="en-US" dirty="0" smtClean="0">
              <a:latin typeface="Adobe Caslon Pro" panose="0205050205050A020403" pitchFamily="18" charset="0"/>
            </a:endParaRPr>
          </a:p>
          <a:p>
            <a:pPr>
              <a:buNone/>
            </a:pPr>
            <a:r>
              <a:rPr lang="en-US" sz="3000" dirty="0" smtClean="0">
                <a:latin typeface="Adobe Caslon Pro" panose="0205050205050A020403" pitchFamily="18" charset="0"/>
              </a:rPr>
              <a:t>    Population type : Heterogeneous individuals, i.e. have different capacity to imitate others’ actions in the population. </a:t>
            </a:r>
          </a:p>
          <a:p>
            <a:pPr>
              <a:buNone/>
            </a:pPr>
            <a:r>
              <a:rPr lang="en-US" sz="3000" dirty="0" smtClean="0">
                <a:latin typeface="Adobe Caslon Pro" panose="0205050205050A020403" pitchFamily="18" charset="0"/>
              </a:rPr>
              <a:t> </a:t>
            </a:r>
            <a:endParaRPr lang="en-US" dirty="0" smtClean="0">
              <a:latin typeface="Adobe Caslon Pro" panose="0205050205050A020403" pitchFamily="18" charset="0"/>
            </a:endParaRPr>
          </a:p>
          <a:p>
            <a:pPr>
              <a:buNone/>
            </a:pPr>
            <a:r>
              <a:rPr lang="en-US" sz="3000" dirty="0" smtClean="0">
                <a:latin typeface="Adobe Caslon Pro" panose="0205050205050A020403" pitchFamily="18" charset="0"/>
              </a:rPr>
              <a:t>    </a:t>
            </a:r>
            <a:r>
              <a:rPr lang="en-US" dirty="0" smtClean="0">
                <a:latin typeface="Adobe Caslon Pro" panose="0205050205050A020403" pitchFamily="18" charset="0"/>
              </a:rPr>
              <a:t>Donor and receivers pairs are randomly picked form population. </a:t>
            </a:r>
          </a:p>
          <a:p>
            <a:pPr>
              <a:buNone/>
            </a:pPr>
            <a:r>
              <a:rPr lang="en-US" dirty="0" smtClean="0">
                <a:latin typeface="Adobe Caslon Pro" panose="0205050205050A020403" pitchFamily="18" charset="0"/>
              </a:rPr>
              <a:t>    Each individual interact with each other individual only once. i.e. No two individuals interact more than once.  </a:t>
            </a:r>
          </a:p>
          <a:p>
            <a:pPr>
              <a:buNone/>
            </a:pPr>
            <a:endParaRPr lang="en-US" dirty="0" smtClean="0">
              <a:latin typeface="Adobe Caslon Pro" panose="0205050205050A020403" pitchFamily="18" charset="0"/>
            </a:endParaRPr>
          </a:p>
          <a:p>
            <a:pPr>
              <a:buNone/>
            </a:pPr>
            <a:r>
              <a:rPr lang="en-US" dirty="0" smtClean="0">
                <a:latin typeface="Adobe Caslon Pro" panose="0205050205050A020403" pitchFamily="18" charset="0"/>
              </a:rPr>
              <a:t>    After each generation Individuals are updated to the next generation by synchronously</a:t>
            </a:r>
            <a:r>
              <a:rPr lang="en-US" dirty="0">
                <a:latin typeface="Adobe Caslon Pro" panose="0205050205050A020403" pitchFamily="18" charset="0"/>
              </a:rPr>
              <a:t> </a:t>
            </a:r>
            <a:r>
              <a:rPr lang="en-US" dirty="0" smtClean="0">
                <a:latin typeface="Adobe Caslon Pro" panose="0205050205050A020403" pitchFamily="18" charset="0"/>
              </a:rPr>
              <a:t>and 10% population under goes mutations.  </a:t>
            </a:r>
          </a:p>
          <a:p>
            <a:pPr>
              <a:buNone/>
            </a:pPr>
            <a:r>
              <a:rPr lang="en-US" dirty="0" smtClean="0">
                <a:latin typeface="Adobe Caslon Pro" panose="0205050205050A020403" pitchFamily="18" charset="0"/>
              </a:rPr>
              <a:t>    </a:t>
            </a:r>
            <a:endParaRPr lang="en-US" dirty="0">
              <a:latin typeface="Adobe Caslon Pro" panose="0205050205050A020403"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4048" y="317740"/>
            <a:ext cx="4716016" cy="6984776"/>
          </a:xfrm>
        </p:spPr>
        <p:txBody>
          <a:bodyPr>
            <a:normAutofit/>
          </a:bodyPr>
          <a:lstStyle/>
          <a:p>
            <a:pPr algn="l"/>
            <a:r>
              <a:rPr lang="en-US" sz="3100" dirty="0" smtClean="0"/>
              <a:t>      Results and discussions </a:t>
            </a:r>
            <a:r>
              <a:rPr lang="en-US" sz="2000" dirty="0" smtClean="0"/>
              <a:t/>
            </a:r>
            <a:br>
              <a:rPr lang="en-US" sz="2000" dirty="0" smtClean="0"/>
            </a:br>
            <a:r>
              <a:rPr lang="en-US" sz="2000" dirty="0" smtClean="0"/>
              <a:t/>
            </a:r>
            <a:br>
              <a:rPr lang="en-US" sz="2000" dirty="0" smtClean="0"/>
            </a:br>
            <a:r>
              <a:rPr lang="en-US" sz="2000" dirty="0" smtClean="0"/>
              <a:t>The donation </a:t>
            </a:r>
            <a:r>
              <a:rPr lang="en-US" sz="2000" dirty="0"/>
              <a:t>rates </a:t>
            </a:r>
            <a:r>
              <a:rPr lang="en-US" sz="2000" dirty="0" smtClean="0"/>
              <a:t>depend on </a:t>
            </a:r>
            <a:r>
              <a:rPr lang="en-US" sz="2000" dirty="0"/>
              <a:t>population size, ability to copy, benefit and cost values</a:t>
            </a:r>
            <a:r>
              <a:rPr lang="en-US" sz="2000" dirty="0" smtClean="0"/>
              <a:t>.</a:t>
            </a:r>
            <a:br>
              <a:rPr lang="en-US" sz="2000" dirty="0" smtClean="0"/>
            </a:br>
            <a:r>
              <a:rPr lang="en-US" sz="2000" dirty="0" smtClean="0"/>
              <a:t/>
            </a:r>
            <a:br>
              <a:rPr lang="en-US" sz="2000" dirty="0" smtClean="0"/>
            </a:br>
            <a:r>
              <a:rPr lang="en-US" sz="2000" dirty="0" smtClean="0"/>
              <a:t>Our results extends previous literature cooperation based on </a:t>
            </a:r>
            <a:r>
              <a:rPr lang="en-US" sz="2000" dirty="0" smtClean="0">
                <a:solidFill>
                  <a:srgbClr val="FF0000"/>
                </a:solidFill>
              </a:rPr>
              <a:t>image scoring</a:t>
            </a:r>
            <a:r>
              <a:rPr lang="en-US" sz="2000" dirty="0" smtClean="0"/>
              <a:t> and </a:t>
            </a:r>
            <a:r>
              <a:rPr lang="en-US" sz="2000" dirty="0" smtClean="0">
                <a:solidFill>
                  <a:srgbClr val="FF0000"/>
                </a:solidFill>
              </a:rPr>
              <a:t>tag based cooperation</a:t>
            </a:r>
            <a:r>
              <a:rPr lang="en-US" sz="2000" dirty="0" smtClean="0"/>
              <a:t>.</a:t>
            </a:r>
            <a:br>
              <a:rPr lang="en-US" sz="2000" dirty="0" smtClean="0"/>
            </a:br>
            <a:r>
              <a:rPr lang="en-US" sz="2000" dirty="0" smtClean="0"/>
              <a:t/>
            </a:r>
            <a:br>
              <a:rPr lang="en-US" sz="2000" dirty="0" smtClean="0"/>
            </a:br>
            <a:r>
              <a:rPr lang="en-US" sz="2000" dirty="0" smtClean="0"/>
              <a:t>The mechanism does not required repeated interactions, therefore memory of past interactions is required, does not required one agent observe and recall/judge actions of others and communicate to others, and does not require to reorganization tags.</a:t>
            </a:r>
            <a:br>
              <a:rPr lang="en-US" sz="2000" dirty="0" smtClean="0"/>
            </a:br>
            <a:r>
              <a:rPr lang="en-US" sz="2000" dirty="0" smtClean="0"/>
              <a:t/>
            </a:r>
            <a:br>
              <a:rPr lang="en-US" sz="2000" dirty="0" smtClean="0"/>
            </a:br>
            <a:r>
              <a:rPr lang="en-US" sz="2000" dirty="0" smtClean="0"/>
              <a:t>Individuals with ability to use social information and ability to copy  successful actions of others, the population might maintain cooperation. </a:t>
            </a:r>
            <a:br>
              <a:rPr lang="en-US" sz="2000" dirty="0" smtClean="0"/>
            </a:br>
            <a:r>
              <a:rPr lang="en-US" sz="2000" dirty="0"/>
              <a:t/>
            </a:r>
            <a:br>
              <a:rPr lang="en-US" sz="2000" dirty="0"/>
            </a:br>
            <a:endParaRPr lang="en-IN" sz="20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8600" y="-243408"/>
            <a:ext cx="5686400" cy="396044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600" y="3356992"/>
            <a:ext cx="5686400" cy="3960440"/>
          </a:xfrm>
          <a:prstGeom prst="rect">
            <a:avLst/>
          </a:prstGeom>
        </p:spPr>
      </p:pic>
    </p:spTree>
    <p:extLst>
      <p:ext uri="{BB962C8B-B14F-4D97-AF65-F5344CB8AC3E}">
        <p14:creationId xmlns:p14="http://schemas.microsoft.com/office/powerpoint/2010/main" val="944826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r>
              <a:rPr lang="en-US" dirty="0" smtClean="0">
                <a:latin typeface="Adobe Fangsong Std R" panose="02020400000000000000" pitchFamily="18" charset="-128"/>
                <a:ea typeface="Adobe Fangsong Std R" panose="02020400000000000000" pitchFamily="18" charset="-128"/>
              </a:rPr>
              <a:t>Thank you (for cooperation)</a:t>
            </a:r>
            <a:endParaRPr lang="en-IN" dirty="0">
              <a:latin typeface="Adobe Fangsong Std R" panose="02020400000000000000" pitchFamily="18" charset="-128"/>
              <a:ea typeface="Adobe Fangsong Std R" panose="02020400000000000000" pitchFamily="18" charset="-128"/>
            </a:endParaRPr>
          </a:p>
        </p:txBody>
      </p:sp>
    </p:spTree>
    <p:extLst>
      <p:ext uri="{BB962C8B-B14F-4D97-AF65-F5344CB8AC3E}">
        <p14:creationId xmlns:p14="http://schemas.microsoft.com/office/powerpoint/2010/main" val="3897053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4117</TotalTime>
  <Words>244</Words>
  <Application>Microsoft Office PowerPoint</Application>
  <PresentationFormat>On-screen Show (4:3)</PresentationFormat>
  <Paragraphs>40</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Adobe Fan Heiti Std B</vt:lpstr>
      <vt:lpstr>Adobe Fangsong Std R</vt:lpstr>
      <vt:lpstr>Adobe Heiti Std R</vt:lpstr>
      <vt:lpstr>Adobe Caslon Pro</vt:lpstr>
      <vt:lpstr>Arial</vt:lpstr>
      <vt:lpstr>Calibri</vt:lpstr>
      <vt:lpstr>Times New Roman</vt:lpstr>
      <vt:lpstr>Office Theme</vt:lpstr>
      <vt:lpstr>Evolution of human cooperation without reciprocity </vt:lpstr>
      <vt:lpstr>What is cooperation</vt:lpstr>
      <vt:lpstr> </vt:lpstr>
      <vt:lpstr>Evolutionary dynamics  </vt:lpstr>
      <vt:lpstr>Cooperation without reciprocity </vt:lpstr>
      <vt:lpstr>      Results and discussions   The donation rates depend on population size, ability to copy, benefit and cost values.  Our results extends previous literature cooperation based on image scoring and tag based cooperation.  The mechanism does not required repeated interactions, therefore memory of past interactions is required, does not required one agent observe and recall/judge actions of others and communicate to others, and does not require to reorganization tags.  Individuals with ability to use social information and ability to copy  successful actions of others, the population might maintain cooperation.   </vt:lpstr>
      <vt:lpstr>Thank you (for cooperation)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human cooperation with heterogeneous population   based on reputation and payoff</dc:title>
  <dc:creator>desktop</dc:creator>
  <cp:lastModifiedBy>Guest</cp:lastModifiedBy>
  <cp:revision>213</cp:revision>
  <dcterms:created xsi:type="dcterms:W3CDTF">2016-01-29T04:34:36Z</dcterms:created>
  <dcterms:modified xsi:type="dcterms:W3CDTF">2016-03-18T02:37:05Z</dcterms:modified>
</cp:coreProperties>
</file>